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sldIdLst>
    <p:sldId id="256" r:id="rId2"/>
    <p:sldId id="282" r:id="rId3"/>
    <p:sldId id="292" r:id="rId4"/>
    <p:sldId id="293" r:id="rId5"/>
    <p:sldId id="294" r:id="rId6"/>
    <p:sldId id="257" r:id="rId7"/>
    <p:sldId id="291" r:id="rId8"/>
    <p:sldId id="297" r:id="rId9"/>
    <p:sldId id="296" r:id="rId10"/>
    <p:sldId id="295" r:id="rId11"/>
    <p:sldId id="298" r:id="rId12"/>
    <p:sldId id="299" r:id="rId13"/>
    <p:sldId id="300" r:id="rId14"/>
    <p:sldId id="301" r:id="rId15"/>
    <p:sldId id="285" r:id="rId16"/>
    <p:sldId id="302" r:id="rId17"/>
    <p:sldId id="303" r:id="rId18"/>
    <p:sldId id="304" r:id="rId19"/>
    <p:sldId id="278" r:id="rId20"/>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Century Gothic" panose="020B0502020202020204" pitchFamily="34" charset="0"/>
      <p:regular r:id="rId27"/>
      <p:bold r:id="rId28"/>
      <p:italic r:id="rId29"/>
      <p:boldItalic r:id="rId3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2929"/>
    <a:srgbClr val="FFFD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4"/>
  </p:normalViewPr>
  <p:slideViewPr>
    <p:cSldViewPr snapToGrid="0">
      <p:cViewPr varScale="1">
        <p:scale>
          <a:sx n="102" d="100"/>
          <a:sy n="102" d="100"/>
        </p:scale>
        <p:origin x="95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D2021DC-10D1-6041-933B-EC0AC02CB889}" type="datetimeFigureOut">
              <a:rPr lang="en-US" smtClean="0"/>
              <a:t>3/25/23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F65B0-6128-4248-9B03-C0DD8119E538}" type="slidenum">
              <a:rPr lang="en-US" smtClean="0"/>
              <a:t>‹#›</a:t>
            </a:fld>
            <a:endParaRPr lang="en-US"/>
          </a:p>
        </p:txBody>
      </p:sp>
    </p:spTree>
    <p:extLst>
      <p:ext uri="{BB962C8B-B14F-4D97-AF65-F5344CB8AC3E}">
        <p14:creationId xmlns:p14="http://schemas.microsoft.com/office/powerpoint/2010/main" val="2447071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2021DC-10D1-6041-933B-EC0AC02CB889}" type="datetimeFigureOut">
              <a:rPr lang="en-US" smtClean="0"/>
              <a:t>3/25/23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F65B0-6128-4248-9B03-C0DD8119E538}" type="slidenum">
              <a:rPr lang="en-US" smtClean="0"/>
              <a:t>‹#›</a:t>
            </a:fld>
            <a:endParaRPr lang="en-US"/>
          </a:p>
        </p:txBody>
      </p:sp>
    </p:spTree>
    <p:extLst>
      <p:ext uri="{BB962C8B-B14F-4D97-AF65-F5344CB8AC3E}">
        <p14:creationId xmlns:p14="http://schemas.microsoft.com/office/powerpoint/2010/main" val="4086646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2021DC-10D1-6041-933B-EC0AC02CB889}" type="datetimeFigureOut">
              <a:rPr lang="en-US" smtClean="0"/>
              <a:t>3/25/23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F65B0-6128-4248-9B03-C0DD8119E538}" type="slidenum">
              <a:rPr lang="en-US" smtClean="0"/>
              <a:t>‹#›</a:t>
            </a:fld>
            <a:endParaRPr lang="en-US"/>
          </a:p>
        </p:txBody>
      </p:sp>
    </p:spTree>
    <p:extLst>
      <p:ext uri="{BB962C8B-B14F-4D97-AF65-F5344CB8AC3E}">
        <p14:creationId xmlns:p14="http://schemas.microsoft.com/office/powerpoint/2010/main" val="712803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2021DC-10D1-6041-933B-EC0AC02CB889}" type="datetimeFigureOut">
              <a:rPr lang="en-US" smtClean="0"/>
              <a:t>3/25/23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F65B0-6128-4248-9B03-C0DD8119E538}" type="slidenum">
              <a:rPr lang="en-US" smtClean="0"/>
              <a:t>‹#›</a:t>
            </a:fld>
            <a:endParaRPr lang="en-US"/>
          </a:p>
        </p:txBody>
      </p:sp>
    </p:spTree>
    <p:extLst>
      <p:ext uri="{BB962C8B-B14F-4D97-AF65-F5344CB8AC3E}">
        <p14:creationId xmlns:p14="http://schemas.microsoft.com/office/powerpoint/2010/main" val="56700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2021DC-10D1-6041-933B-EC0AC02CB889}" type="datetimeFigureOut">
              <a:rPr lang="en-US" smtClean="0"/>
              <a:t>3/25/23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F65B0-6128-4248-9B03-C0DD8119E538}" type="slidenum">
              <a:rPr lang="en-US" smtClean="0"/>
              <a:t>‹#›</a:t>
            </a:fld>
            <a:endParaRPr lang="en-US"/>
          </a:p>
        </p:txBody>
      </p:sp>
    </p:spTree>
    <p:extLst>
      <p:ext uri="{BB962C8B-B14F-4D97-AF65-F5344CB8AC3E}">
        <p14:creationId xmlns:p14="http://schemas.microsoft.com/office/powerpoint/2010/main" val="2001256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2021DC-10D1-6041-933B-EC0AC02CB889}" type="datetimeFigureOut">
              <a:rPr lang="en-US" smtClean="0"/>
              <a:t>3/25/23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AF65B0-6128-4248-9B03-C0DD8119E538}" type="slidenum">
              <a:rPr lang="en-US" smtClean="0"/>
              <a:t>‹#›</a:t>
            </a:fld>
            <a:endParaRPr lang="en-US"/>
          </a:p>
        </p:txBody>
      </p:sp>
    </p:spTree>
    <p:extLst>
      <p:ext uri="{BB962C8B-B14F-4D97-AF65-F5344CB8AC3E}">
        <p14:creationId xmlns:p14="http://schemas.microsoft.com/office/powerpoint/2010/main" val="3578751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2021DC-10D1-6041-933B-EC0AC02CB889}" type="datetimeFigureOut">
              <a:rPr lang="en-US" smtClean="0"/>
              <a:t>3/25/23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AF65B0-6128-4248-9B03-C0DD8119E538}" type="slidenum">
              <a:rPr lang="en-US" smtClean="0"/>
              <a:t>‹#›</a:t>
            </a:fld>
            <a:endParaRPr lang="en-US"/>
          </a:p>
        </p:txBody>
      </p:sp>
    </p:spTree>
    <p:extLst>
      <p:ext uri="{BB962C8B-B14F-4D97-AF65-F5344CB8AC3E}">
        <p14:creationId xmlns:p14="http://schemas.microsoft.com/office/powerpoint/2010/main" val="1635242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2021DC-10D1-6041-933B-EC0AC02CB889}" type="datetimeFigureOut">
              <a:rPr lang="en-US" smtClean="0"/>
              <a:t>3/25/23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F65B0-6128-4248-9B03-C0DD8119E538}" type="slidenum">
              <a:rPr lang="en-US" smtClean="0"/>
              <a:t>‹#›</a:t>
            </a:fld>
            <a:endParaRPr lang="en-US"/>
          </a:p>
        </p:txBody>
      </p:sp>
    </p:spTree>
    <p:extLst>
      <p:ext uri="{BB962C8B-B14F-4D97-AF65-F5344CB8AC3E}">
        <p14:creationId xmlns:p14="http://schemas.microsoft.com/office/powerpoint/2010/main" val="1177192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2021DC-10D1-6041-933B-EC0AC02CB889}" type="datetimeFigureOut">
              <a:rPr lang="en-US" smtClean="0"/>
              <a:t>3/25/23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AF65B0-6128-4248-9B03-C0DD8119E538}" type="slidenum">
              <a:rPr lang="en-US" smtClean="0"/>
              <a:t>‹#›</a:t>
            </a:fld>
            <a:endParaRPr lang="en-US"/>
          </a:p>
        </p:txBody>
      </p:sp>
    </p:spTree>
    <p:extLst>
      <p:ext uri="{BB962C8B-B14F-4D97-AF65-F5344CB8AC3E}">
        <p14:creationId xmlns:p14="http://schemas.microsoft.com/office/powerpoint/2010/main" val="3928695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2021DC-10D1-6041-933B-EC0AC02CB889}" type="datetimeFigureOut">
              <a:rPr lang="en-US" smtClean="0"/>
              <a:t>3/25/23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AF65B0-6128-4248-9B03-C0DD8119E538}" type="slidenum">
              <a:rPr lang="en-US" smtClean="0"/>
              <a:t>‹#›</a:t>
            </a:fld>
            <a:endParaRPr lang="en-US"/>
          </a:p>
        </p:txBody>
      </p:sp>
    </p:spTree>
    <p:extLst>
      <p:ext uri="{BB962C8B-B14F-4D97-AF65-F5344CB8AC3E}">
        <p14:creationId xmlns:p14="http://schemas.microsoft.com/office/powerpoint/2010/main" val="2850182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2021DC-10D1-6041-933B-EC0AC02CB889}" type="datetimeFigureOut">
              <a:rPr lang="en-US" smtClean="0"/>
              <a:t>3/25/23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AF65B0-6128-4248-9B03-C0DD8119E538}" type="slidenum">
              <a:rPr lang="en-US" smtClean="0"/>
              <a:t>‹#›</a:t>
            </a:fld>
            <a:endParaRPr lang="en-US"/>
          </a:p>
        </p:txBody>
      </p:sp>
    </p:spTree>
    <p:extLst>
      <p:ext uri="{BB962C8B-B14F-4D97-AF65-F5344CB8AC3E}">
        <p14:creationId xmlns:p14="http://schemas.microsoft.com/office/powerpoint/2010/main" val="3266583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2021DC-10D1-6041-933B-EC0AC02CB889}" type="datetimeFigureOut">
              <a:rPr lang="en-US" smtClean="0"/>
              <a:t>3/25/23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AF65B0-6128-4248-9B03-C0DD8119E538}" type="slidenum">
              <a:rPr lang="en-US" smtClean="0"/>
              <a:t>‹#›</a:t>
            </a:fld>
            <a:endParaRPr lang="en-US"/>
          </a:p>
        </p:txBody>
      </p:sp>
    </p:spTree>
    <p:extLst>
      <p:ext uri="{BB962C8B-B14F-4D97-AF65-F5344CB8AC3E}">
        <p14:creationId xmlns:p14="http://schemas.microsoft.com/office/powerpoint/2010/main" val="313689613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8660909"/>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DD068EEB-BE97-EB8F-50DF-CED0E664D956}"/>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7728A742-8939-87A0-733E-3C59072025D6}"/>
              </a:ext>
            </a:extLst>
          </p:cNvPr>
          <p:cNvSpPr txBox="1"/>
          <p:nvPr/>
        </p:nvSpPr>
        <p:spPr>
          <a:xfrm>
            <a:off x="560070" y="1131570"/>
            <a:ext cx="9235440" cy="707886"/>
          </a:xfrm>
          <a:prstGeom prst="rect">
            <a:avLst/>
          </a:prstGeom>
          <a:noFill/>
        </p:spPr>
        <p:txBody>
          <a:bodyPr wrap="square" rtlCol="0">
            <a:spAutoFit/>
          </a:bodyPr>
          <a:lstStyle/>
          <a:p>
            <a:r>
              <a:rPr lang="en-US" sz="4000" dirty="0">
                <a:solidFill>
                  <a:schemeClr val="accent5">
                    <a:lumMod val="40000"/>
                    <a:lumOff val="60000"/>
                  </a:schemeClr>
                </a:solidFill>
                <a:latin typeface="Century Gothic" panose="020B0502020202020204" pitchFamily="34" charset="0"/>
              </a:rPr>
              <a:t>Reading Someone Else’s Mail</a:t>
            </a:r>
          </a:p>
        </p:txBody>
      </p:sp>
      <p:sp>
        <p:nvSpPr>
          <p:cNvPr id="2" name="TextBox 1">
            <a:extLst>
              <a:ext uri="{FF2B5EF4-FFF2-40B4-BE49-F238E27FC236}">
                <a16:creationId xmlns:a16="http://schemas.microsoft.com/office/drawing/2014/main" id="{439A9B76-9EF4-DB85-AAF8-1FDD157937CA}"/>
              </a:ext>
            </a:extLst>
          </p:cNvPr>
          <p:cNvSpPr txBox="1"/>
          <p:nvPr/>
        </p:nvSpPr>
        <p:spPr>
          <a:xfrm>
            <a:off x="560070" y="2151727"/>
            <a:ext cx="9235440" cy="2554545"/>
          </a:xfrm>
          <a:prstGeom prst="rect">
            <a:avLst/>
          </a:prstGeom>
          <a:noFill/>
        </p:spPr>
        <p:txBody>
          <a:bodyPr wrap="square" rtlCol="0">
            <a:spAutoFit/>
          </a:bodyPr>
          <a:lstStyle/>
          <a:p>
            <a:pPr>
              <a:spcAft>
                <a:spcPts val="1800"/>
              </a:spcAft>
            </a:pPr>
            <a:r>
              <a:rPr lang="en-US" sz="3200" dirty="0">
                <a:latin typeface="Century Gothic" panose="020B0502020202020204" pitchFamily="34" charset="0"/>
              </a:rPr>
              <a:t>“I testify again to every man who accepts circumcision that he is obligated to keep the whole law. You are severed from Christ, you who would be justified by the law; you have fallen away from grace.” </a:t>
            </a:r>
            <a:r>
              <a:rPr lang="en-US" sz="2800" dirty="0">
                <a:latin typeface="Century Gothic" panose="020B0502020202020204" pitchFamily="34" charset="0"/>
              </a:rPr>
              <a:t>(Galatians 5:3–4, ESV) </a:t>
            </a:r>
          </a:p>
        </p:txBody>
      </p:sp>
    </p:spTree>
    <p:extLst>
      <p:ext uri="{BB962C8B-B14F-4D97-AF65-F5344CB8AC3E}">
        <p14:creationId xmlns:p14="http://schemas.microsoft.com/office/powerpoint/2010/main" val="329653356"/>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DD068EEB-BE97-EB8F-50DF-CED0E664D956}"/>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7728A742-8939-87A0-733E-3C59072025D6}"/>
              </a:ext>
            </a:extLst>
          </p:cNvPr>
          <p:cNvSpPr txBox="1"/>
          <p:nvPr/>
        </p:nvSpPr>
        <p:spPr>
          <a:xfrm>
            <a:off x="560070" y="1131570"/>
            <a:ext cx="9235440" cy="707886"/>
          </a:xfrm>
          <a:prstGeom prst="rect">
            <a:avLst/>
          </a:prstGeom>
          <a:noFill/>
        </p:spPr>
        <p:txBody>
          <a:bodyPr wrap="square" rtlCol="0">
            <a:spAutoFit/>
          </a:bodyPr>
          <a:lstStyle/>
          <a:p>
            <a:r>
              <a:rPr lang="en-US" sz="4000" dirty="0">
                <a:solidFill>
                  <a:schemeClr val="accent5">
                    <a:lumMod val="40000"/>
                    <a:lumOff val="60000"/>
                  </a:schemeClr>
                </a:solidFill>
                <a:latin typeface="Century Gothic" panose="020B0502020202020204" pitchFamily="34" charset="0"/>
              </a:rPr>
              <a:t>No One Can Be Justified By Works</a:t>
            </a:r>
          </a:p>
        </p:txBody>
      </p:sp>
      <p:sp>
        <p:nvSpPr>
          <p:cNvPr id="2" name="TextBox 1">
            <a:extLst>
              <a:ext uri="{FF2B5EF4-FFF2-40B4-BE49-F238E27FC236}">
                <a16:creationId xmlns:a16="http://schemas.microsoft.com/office/drawing/2014/main" id="{439A9B76-9EF4-DB85-AAF8-1FDD157937CA}"/>
              </a:ext>
            </a:extLst>
          </p:cNvPr>
          <p:cNvSpPr txBox="1"/>
          <p:nvPr/>
        </p:nvSpPr>
        <p:spPr>
          <a:xfrm>
            <a:off x="560070" y="2151727"/>
            <a:ext cx="9235440" cy="2031325"/>
          </a:xfrm>
          <a:prstGeom prst="rect">
            <a:avLst/>
          </a:prstGeom>
          <a:noFill/>
        </p:spPr>
        <p:txBody>
          <a:bodyPr wrap="square" rtlCol="0">
            <a:spAutoFit/>
          </a:bodyPr>
          <a:lstStyle/>
          <a:p>
            <a:pPr marL="514350" indent="-514350">
              <a:spcAft>
                <a:spcPts val="1800"/>
              </a:spcAft>
              <a:buFont typeface="+mj-lt"/>
              <a:buAutoNum type="arabicPeriod"/>
            </a:pPr>
            <a:r>
              <a:rPr lang="en-US" sz="3200" dirty="0">
                <a:latin typeface="Century Gothic" panose="020B0502020202020204" pitchFamily="34" charset="0"/>
              </a:rPr>
              <a:t>The Jews couldn’t (Galatians 3.10)</a:t>
            </a:r>
          </a:p>
          <a:p>
            <a:pPr marL="514350" indent="-514350">
              <a:spcAft>
                <a:spcPts val="1800"/>
              </a:spcAft>
              <a:buFont typeface="+mj-lt"/>
              <a:buAutoNum type="arabicPeriod"/>
            </a:pPr>
            <a:r>
              <a:rPr lang="en-US" sz="3200" dirty="0">
                <a:latin typeface="Century Gothic" panose="020B0502020202020204" pitchFamily="34" charset="0"/>
              </a:rPr>
              <a:t>Good, moral people can’t</a:t>
            </a:r>
          </a:p>
          <a:p>
            <a:pPr marL="514350" indent="-514350">
              <a:spcAft>
                <a:spcPts val="1800"/>
              </a:spcAft>
              <a:buFont typeface="+mj-lt"/>
              <a:buAutoNum type="arabicPeriod"/>
            </a:pPr>
            <a:r>
              <a:rPr lang="en-US" sz="3200" dirty="0">
                <a:latin typeface="Century Gothic" panose="020B0502020202020204" pitchFamily="34" charset="0"/>
              </a:rPr>
              <a:t>We can’t (Galatians 3.1,13,14,26)</a:t>
            </a:r>
            <a:endParaRPr lang="en-US" sz="2800" dirty="0">
              <a:latin typeface="Century Gothic" panose="020B0502020202020204" pitchFamily="34" charset="0"/>
            </a:endParaRPr>
          </a:p>
        </p:txBody>
      </p:sp>
    </p:spTree>
    <p:extLst>
      <p:ext uri="{BB962C8B-B14F-4D97-AF65-F5344CB8AC3E}">
        <p14:creationId xmlns:p14="http://schemas.microsoft.com/office/powerpoint/2010/main" val="1592371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DD068EEB-BE97-EB8F-50DF-CED0E664D956}"/>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7728A742-8939-87A0-733E-3C59072025D6}"/>
              </a:ext>
            </a:extLst>
          </p:cNvPr>
          <p:cNvSpPr txBox="1"/>
          <p:nvPr/>
        </p:nvSpPr>
        <p:spPr>
          <a:xfrm>
            <a:off x="560070" y="1131570"/>
            <a:ext cx="9235440" cy="707886"/>
          </a:xfrm>
          <a:prstGeom prst="rect">
            <a:avLst/>
          </a:prstGeom>
          <a:noFill/>
        </p:spPr>
        <p:txBody>
          <a:bodyPr wrap="square" rtlCol="0">
            <a:spAutoFit/>
          </a:bodyPr>
          <a:lstStyle/>
          <a:p>
            <a:r>
              <a:rPr lang="en-US" sz="4000" dirty="0">
                <a:solidFill>
                  <a:schemeClr val="accent5">
                    <a:lumMod val="40000"/>
                    <a:lumOff val="60000"/>
                  </a:schemeClr>
                </a:solidFill>
                <a:latin typeface="Century Gothic" panose="020B0502020202020204" pitchFamily="34" charset="0"/>
              </a:rPr>
              <a:t>No One Can Be Justified By Works</a:t>
            </a:r>
          </a:p>
        </p:txBody>
      </p:sp>
      <p:sp>
        <p:nvSpPr>
          <p:cNvPr id="2" name="TextBox 1">
            <a:extLst>
              <a:ext uri="{FF2B5EF4-FFF2-40B4-BE49-F238E27FC236}">
                <a16:creationId xmlns:a16="http://schemas.microsoft.com/office/drawing/2014/main" id="{439A9B76-9EF4-DB85-AAF8-1FDD157937CA}"/>
              </a:ext>
            </a:extLst>
          </p:cNvPr>
          <p:cNvSpPr txBox="1"/>
          <p:nvPr/>
        </p:nvSpPr>
        <p:spPr>
          <a:xfrm>
            <a:off x="560070" y="1945035"/>
            <a:ext cx="9235440" cy="2677656"/>
          </a:xfrm>
          <a:prstGeom prst="rect">
            <a:avLst/>
          </a:prstGeom>
          <a:noFill/>
        </p:spPr>
        <p:txBody>
          <a:bodyPr wrap="square" rtlCol="0">
            <a:spAutoFit/>
          </a:bodyPr>
          <a:lstStyle/>
          <a:p>
            <a:pPr>
              <a:spcAft>
                <a:spcPts val="1800"/>
              </a:spcAft>
            </a:pPr>
            <a:r>
              <a:rPr lang="en-US" sz="2800" dirty="0">
                <a:latin typeface="Century Gothic" panose="020B0502020202020204" pitchFamily="34" charset="0"/>
              </a:rPr>
              <a:t>“yet we know that a person is not justified by works of the law but through faith in Jesus Christ, so we also have believed in Christ Jesus, in order to be justified by faith in Christ and not by works of the law, because by works of the law no one will be justified.” (Galatians 2:16, ESV) </a:t>
            </a:r>
          </a:p>
        </p:txBody>
      </p:sp>
    </p:spTree>
    <p:extLst>
      <p:ext uri="{BB962C8B-B14F-4D97-AF65-F5344CB8AC3E}">
        <p14:creationId xmlns:p14="http://schemas.microsoft.com/office/powerpoint/2010/main" val="701347690"/>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DD068EEB-BE97-EB8F-50DF-CED0E664D956}"/>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7728A742-8939-87A0-733E-3C59072025D6}"/>
              </a:ext>
            </a:extLst>
          </p:cNvPr>
          <p:cNvSpPr txBox="1"/>
          <p:nvPr/>
        </p:nvSpPr>
        <p:spPr>
          <a:xfrm>
            <a:off x="560070" y="1131570"/>
            <a:ext cx="9235440" cy="707886"/>
          </a:xfrm>
          <a:prstGeom prst="rect">
            <a:avLst/>
          </a:prstGeom>
          <a:noFill/>
        </p:spPr>
        <p:txBody>
          <a:bodyPr wrap="square" rtlCol="0">
            <a:spAutoFit/>
          </a:bodyPr>
          <a:lstStyle/>
          <a:p>
            <a:r>
              <a:rPr lang="en-US" sz="4000" dirty="0">
                <a:solidFill>
                  <a:schemeClr val="accent5">
                    <a:lumMod val="40000"/>
                    <a:lumOff val="60000"/>
                  </a:schemeClr>
                </a:solidFill>
                <a:latin typeface="Century Gothic" panose="020B0502020202020204" pitchFamily="34" charset="0"/>
              </a:rPr>
              <a:t>Does Faith Exclude Obedience???</a:t>
            </a:r>
          </a:p>
        </p:txBody>
      </p:sp>
      <p:sp>
        <p:nvSpPr>
          <p:cNvPr id="2" name="TextBox 1">
            <a:extLst>
              <a:ext uri="{FF2B5EF4-FFF2-40B4-BE49-F238E27FC236}">
                <a16:creationId xmlns:a16="http://schemas.microsoft.com/office/drawing/2014/main" id="{439A9B76-9EF4-DB85-AAF8-1FDD157937CA}"/>
              </a:ext>
            </a:extLst>
          </p:cNvPr>
          <p:cNvSpPr txBox="1"/>
          <p:nvPr/>
        </p:nvSpPr>
        <p:spPr>
          <a:xfrm>
            <a:off x="560070" y="1945035"/>
            <a:ext cx="9235440" cy="2677656"/>
          </a:xfrm>
          <a:prstGeom prst="rect">
            <a:avLst/>
          </a:prstGeom>
          <a:noFill/>
        </p:spPr>
        <p:txBody>
          <a:bodyPr wrap="square" rtlCol="0">
            <a:spAutoFit/>
          </a:bodyPr>
          <a:lstStyle/>
          <a:p>
            <a:pPr>
              <a:spcAft>
                <a:spcPts val="1800"/>
              </a:spcAft>
            </a:pPr>
            <a:r>
              <a:rPr lang="en-US" sz="2800" dirty="0">
                <a:latin typeface="Century Gothic" panose="020B0502020202020204" pitchFamily="34" charset="0"/>
              </a:rPr>
              <a:t>“yet we know that a person is not justified by works of the law but through faith in Jesus Christ, so we also have believed in Christ Jesus, in order to be justified by faith in Christ and not by works of the law, because by works of the law no one will be justified.” (Galatians 2:16, ESV) </a:t>
            </a:r>
          </a:p>
        </p:txBody>
      </p:sp>
    </p:spTree>
    <p:extLst>
      <p:ext uri="{BB962C8B-B14F-4D97-AF65-F5344CB8AC3E}">
        <p14:creationId xmlns:p14="http://schemas.microsoft.com/office/powerpoint/2010/main" val="3070346096"/>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DD068EEB-BE97-EB8F-50DF-CED0E664D956}"/>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7728A742-8939-87A0-733E-3C59072025D6}"/>
              </a:ext>
            </a:extLst>
          </p:cNvPr>
          <p:cNvSpPr txBox="1"/>
          <p:nvPr/>
        </p:nvSpPr>
        <p:spPr>
          <a:xfrm>
            <a:off x="560070" y="1131570"/>
            <a:ext cx="9235440" cy="707886"/>
          </a:xfrm>
          <a:prstGeom prst="rect">
            <a:avLst/>
          </a:prstGeom>
          <a:noFill/>
        </p:spPr>
        <p:txBody>
          <a:bodyPr wrap="square" rtlCol="0">
            <a:spAutoFit/>
          </a:bodyPr>
          <a:lstStyle/>
          <a:p>
            <a:r>
              <a:rPr lang="en-US" sz="4000" dirty="0">
                <a:solidFill>
                  <a:schemeClr val="accent5">
                    <a:lumMod val="40000"/>
                    <a:lumOff val="60000"/>
                  </a:schemeClr>
                </a:solidFill>
                <a:latin typeface="Century Gothic" panose="020B0502020202020204" pitchFamily="34" charset="0"/>
              </a:rPr>
              <a:t>Let The Bible Speak For Itself</a:t>
            </a:r>
          </a:p>
        </p:txBody>
      </p:sp>
      <p:sp>
        <p:nvSpPr>
          <p:cNvPr id="2" name="TextBox 1">
            <a:extLst>
              <a:ext uri="{FF2B5EF4-FFF2-40B4-BE49-F238E27FC236}">
                <a16:creationId xmlns:a16="http://schemas.microsoft.com/office/drawing/2014/main" id="{439A9B76-9EF4-DB85-AAF8-1FDD157937CA}"/>
              </a:ext>
            </a:extLst>
          </p:cNvPr>
          <p:cNvSpPr txBox="1"/>
          <p:nvPr/>
        </p:nvSpPr>
        <p:spPr>
          <a:xfrm>
            <a:off x="560070" y="2151727"/>
            <a:ext cx="9235440" cy="3016210"/>
          </a:xfrm>
          <a:prstGeom prst="rect">
            <a:avLst/>
          </a:prstGeom>
          <a:noFill/>
        </p:spPr>
        <p:txBody>
          <a:bodyPr wrap="square" rtlCol="0">
            <a:spAutoFit/>
          </a:bodyPr>
          <a:lstStyle/>
          <a:p>
            <a:pPr marL="514350" indent="-514350">
              <a:spcAft>
                <a:spcPts val="1800"/>
              </a:spcAft>
              <a:buFont typeface="+mj-lt"/>
              <a:buAutoNum type="arabicPeriod"/>
            </a:pPr>
            <a:r>
              <a:rPr lang="en-US" sz="3200" dirty="0">
                <a:latin typeface="Century Gothic" panose="020B0502020202020204" pitchFamily="34" charset="0"/>
              </a:rPr>
              <a:t>Faith isn’t simply what you think or feel (Galatians 2.19-21; 5.6,7,13-15; etc.)</a:t>
            </a:r>
          </a:p>
          <a:p>
            <a:pPr marL="514350" indent="-514350">
              <a:spcAft>
                <a:spcPts val="1800"/>
              </a:spcAft>
              <a:buFont typeface="+mj-lt"/>
              <a:buAutoNum type="arabicPeriod"/>
            </a:pPr>
            <a:r>
              <a:rPr lang="en-US" sz="3200" dirty="0">
                <a:latin typeface="Century Gothic" panose="020B0502020202020204" pitchFamily="34" charset="0"/>
              </a:rPr>
              <a:t>Abraham’s example of faith (Galatians 3.6)</a:t>
            </a:r>
          </a:p>
          <a:p>
            <a:pPr marL="514350" indent="-514350">
              <a:spcAft>
                <a:spcPts val="1800"/>
              </a:spcAft>
              <a:buFont typeface="+mj-lt"/>
              <a:buAutoNum type="arabicPeriod"/>
            </a:pPr>
            <a:r>
              <a:rPr lang="en-US" sz="3200" dirty="0">
                <a:latin typeface="Century Gothic" panose="020B0502020202020204" pitchFamily="34" charset="0"/>
              </a:rPr>
              <a:t>We are saved by faith. We are saved through baptism (Galatians 3.26-27)</a:t>
            </a:r>
            <a:endParaRPr lang="en-US" sz="2800" dirty="0">
              <a:latin typeface="Century Gothic" panose="020B0502020202020204" pitchFamily="34" charset="0"/>
            </a:endParaRPr>
          </a:p>
        </p:txBody>
      </p:sp>
    </p:spTree>
    <p:extLst>
      <p:ext uri="{BB962C8B-B14F-4D97-AF65-F5344CB8AC3E}">
        <p14:creationId xmlns:p14="http://schemas.microsoft.com/office/powerpoint/2010/main" val="19343961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Same Side Corner Rectangle 2">
            <a:extLst>
              <a:ext uri="{FF2B5EF4-FFF2-40B4-BE49-F238E27FC236}">
                <a16:creationId xmlns:a16="http://schemas.microsoft.com/office/drawing/2014/main" id="{724909B1-744B-E90D-28E4-3F84E775D580}"/>
              </a:ext>
            </a:extLst>
          </p:cNvPr>
          <p:cNvSpPr/>
          <p:nvPr/>
        </p:nvSpPr>
        <p:spPr>
          <a:xfrm>
            <a:off x="6823708" y="3009751"/>
            <a:ext cx="3585211" cy="2777490"/>
          </a:xfrm>
          <a:prstGeom prst="round2SameRect">
            <a:avLst>
              <a:gd name="adj1" fmla="val 16667"/>
              <a:gd name="adj2" fmla="val 16938"/>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entury Gothic" panose="020B0502020202020204" pitchFamily="34" charset="0"/>
              </a:rPr>
              <a:t>Salvation</a:t>
            </a:r>
          </a:p>
        </p:txBody>
      </p:sp>
      <p:sp>
        <p:nvSpPr>
          <p:cNvPr id="4" name="TextBox 3">
            <a:extLst>
              <a:ext uri="{FF2B5EF4-FFF2-40B4-BE49-F238E27FC236}">
                <a16:creationId xmlns:a16="http://schemas.microsoft.com/office/drawing/2014/main" id="{6E073F60-D990-2E88-6668-A4A78CF68C4C}"/>
              </a:ext>
            </a:extLst>
          </p:cNvPr>
          <p:cNvSpPr txBox="1"/>
          <p:nvPr/>
        </p:nvSpPr>
        <p:spPr>
          <a:xfrm>
            <a:off x="535305" y="457200"/>
            <a:ext cx="11121389" cy="1938992"/>
          </a:xfrm>
          <a:prstGeom prst="rect">
            <a:avLst/>
          </a:prstGeom>
          <a:noFill/>
        </p:spPr>
        <p:txBody>
          <a:bodyPr wrap="square" rtlCol="0">
            <a:spAutoFit/>
          </a:bodyPr>
          <a:lstStyle/>
          <a:p>
            <a:pPr algn="ctr"/>
            <a:r>
              <a:rPr lang="en-US" sz="4000" dirty="0">
                <a:latin typeface="Century Gothic" panose="020B0502020202020204" pitchFamily="34" charset="0"/>
              </a:rPr>
              <a:t>“Whoever believes and is baptized will be saved, but whoever does not believe will be condemned.” (Mark 16:16, ESV) </a:t>
            </a:r>
          </a:p>
        </p:txBody>
      </p:sp>
      <p:sp>
        <p:nvSpPr>
          <p:cNvPr id="5" name="Round Same Side Corner Rectangle 4">
            <a:extLst>
              <a:ext uri="{FF2B5EF4-FFF2-40B4-BE49-F238E27FC236}">
                <a16:creationId xmlns:a16="http://schemas.microsoft.com/office/drawing/2014/main" id="{E9A1A236-67A5-5590-BF81-ACD23E2F7961}"/>
              </a:ext>
            </a:extLst>
          </p:cNvPr>
          <p:cNvSpPr/>
          <p:nvPr/>
        </p:nvSpPr>
        <p:spPr>
          <a:xfrm>
            <a:off x="2343153" y="2459503"/>
            <a:ext cx="2278379" cy="1938993"/>
          </a:xfrm>
          <a:prstGeom prst="round2SameRect">
            <a:avLst>
              <a:gd name="adj1" fmla="val 16667"/>
              <a:gd name="adj2" fmla="val 16938"/>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entury Gothic" panose="020B0502020202020204" pitchFamily="34" charset="0"/>
              </a:rPr>
              <a:t>Faith</a:t>
            </a:r>
          </a:p>
        </p:txBody>
      </p:sp>
      <p:sp>
        <p:nvSpPr>
          <p:cNvPr id="6" name="Round Same Side Corner Rectangle 5">
            <a:extLst>
              <a:ext uri="{FF2B5EF4-FFF2-40B4-BE49-F238E27FC236}">
                <a16:creationId xmlns:a16="http://schemas.microsoft.com/office/drawing/2014/main" id="{5C29E559-ECC1-BF41-D6A5-C47381CE7E7B}"/>
              </a:ext>
            </a:extLst>
          </p:cNvPr>
          <p:cNvSpPr/>
          <p:nvPr/>
        </p:nvSpPr>
        <p:spPr>
          <a:xfrm>
            <a:off x="2343153" y="4596652"/>
            <a:ext cx="2278379" cy="1938992"/>
          </a:xfrm>
          <a:prstGeom prst="round2SameRect">
            <a:avLst>
              <a:gd name="adj1" fmla="val 16667"/>
              <a:gd name="adj2" fmla="val 16938"/>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entury Gothic" panose="020B0502020202020204" pitchFamily="34" charset="0"/>
              </a:rPr>
              <a:t>Baptism</a:t>
            </a:r>
          </a:p>
        </p:txBody>
      </p:sp>
      <p:sp>
        <p:nvSpPr>
          <p:cNvPr id="7" name="TextBox 6">
            <a:extLst>
              <a:ext uri="{FF2B5EF4-FFF2-40B4-BE49-F238E27FC236}">
                <a16:creationId xmlns:a16="http://schemas.microsoft.com/office/drawing/2014/main" id="{706604B1-8817-DCD9-3454-0E281711EA70}"/>
              </a:ext>
            </a:extLst>
          </p:cNvPr>
          <p:cNvSpPr txBox="1"/>
          <p:nvPr/>
        </p:nvSpPr>
        <p:spPr>
          <a:xfrm>
            <a:off x="4848225" y="3890664"/>
            <a:ext cx="1748790" cy="1015663"/>
          </a:xfrm>
          <a:prstGeom prst="rect">
            <a:avLst/>
          </a:prstGeom>
          <a:noFill/>
        </p:spPr>
        <p:txBody>
          <a:bodyPr wrap="square" rtlCol="0">
            <a:spAutoFit/>
          </a:bodyPr>
          <a:lstStyle/>
          <a:p>
            <a:pPr algn="ctr"/>
            <a:r>
              <a:rPr lang="en-US" sz="6000" b="1" dirty="0">
                <a:latin typeface="Century Gothic" panose="020B0502020202020204" pitchFamily="34" charset="0"/>
              </a:rPr>
              <a:t>=</a:t>
            </a:r>
          </a:p>
        </p:txBody>
      </p:sp>
    </p:spTree>
    <p:extLst>
      <p:ext uri="{BB962C8B-B14F-4D97-AF65-F5344CB8AC3E}">
        <p14:creationId xmlns:p14="http://schemas.microsoft.com/office/powerpoint/2010/main" val="23652725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1000"/>
                                        <p:tgtEl>
                                          <p:spTgt spid="3"/>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strVal val="#ppt_w*0.70"/>
                                          </p:val>
                                        </p:tav>
                                        <p:tav tm="100000">
                                          <p:val>
                                            <p:strVal val="#ppt_w"/>
                                          </p:val>
                                        </p:tav>
                                      </p:tavLst>
                                    </p:anim>
                                    <p:anim calcmode="lin" valueType="num">
                                      <p:cBhvr>
                                        <p:cTn id="21" dur="1000" fill="hold"/>
                                        <p:tgtEl>
                                          <p:spTgt spid="7"/>
                                        </p:tgtEl>
                                        <p:attrNameLst>
                                          <p:attrName>ppt_h</p:attrName>
                                        </p:attrNameLst>
                                      </p:cBhvr>
                                      <p:tavLst>
                                        <p:tav tm="0">
                                          <p:val>
                                            <p:strVal val="#ppt_h"/>
                                          </p:val>
                                        </p:tav>
                                        <p:tav tm="100000">
                                          <p:val>
                                            <p:strVal val="#ppt_h"/>
                                          </p:val>
                                        </p:tav>
                                      </p:tavLst>
                                    </p:anim>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Same Side Corner Rectangle 2">
            <a:extLst>
              <a:ext uri="{FF2B5EF4-FFF2-40B4-BE49-F238E27FC236}">
                <a16:creationId xmlns:a16="http://schemas.microsoft.com/office/drawing/2014/main" id="{724909B1-744B-E90D-28E4-3F84E775D580}"/>
              </a:ext>
            </a:extLst>
          </p:cNvPr>
          <p:cNvSpPr/>
          <p:nvPr/>
        </p:nvSpPr>
        <p:spPr>
          <a:xfrm>
            <a:off x="5074923" y="3009748"/>
            <a:ext cx="3585211" cy="2777490"/>
          </a:xfrm>
          <a:prstGeom prst="round2SameRect">
            <a:avLst>
              <a:gd name="adj1" fmla="val 16667"/>
              <a:gd name="adj2" fmla="val 16938"/>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entury Gothic" panose="020B0502020202020204" pitchFamily="34" charset="0"/>
              </a:rPr>
              <a:t>Salvation</a:t>
            </a:r>
          </a:p>
        </p:txBody>
      </p:sp>
      <p:sp>
        <p:nvSpPr>
          <p:cNvPr id="4" name="TextBox 3">
            <a:extLst>
              <a:ext uri="{FF2B5EF4-FFF2-40B4-BE49-F238E27FC236}">
                <a16:creationId xmlns:a16="http://schemas.microsoft.com/office/drawing/2014/main" id="{6E073F60-D990-2E88-6668-A4A78CF68C4C}"/>
              </a:ext>
            </a:extLst>
          </p:cNvPr>
          <p:cNvSpPr txBox="1"/>
          <p:nvPr/>
        </p:nvSpPr>
        <p:spPr>
          <a:xfrm>
            <a:off x="535305" y="457200"/>
            <a:ext cx="11121389" cy="1938992"/>
          </a:xfrm>
          <a:prstGeom prst="rect">
            <a:avLst/>
          </a:prstGeom>
          <a:noFill/>
        </p:spPr>
        <p:txBody>
          <a:bodyPr wrap="square" rtlCol="0">
            <a:spAutoFit/>
          </a:bodyPr>
          <a:lstStyle/>
          <a:p>
            <a:pPr algn="ctr"/>
            <a:r>
              <a:rPr lang="en-US" sz="4000" dirty="0">
                <a:latin typeface="Century Gothic" panose="020B0502020202020204" pitchFamily="34" charset="0"/>
              </a:rPr>
              <a:t>“Whoever believes and is baptized will be saved, but whoever does not believe will be condemned.” (Mark 16:16, ESV) </a:t>
            </a:r>
          </a:p>
        </p:txBody>
      </p:sp>
      <p:sp>
        <p:nvSpPr>
          <p:cNvPr id="5" name="Round Same Side Corner Rectangle 4">
            <a:extLst>
              <a:ext uri="{FF2B5EF4-FFF2-40B4-BE49-F238E27FC236}">
                <a16:creationId xmlns:a16="http://schemas.microsoft.com/office/drawing/2014/main" id="{E9A1A236-67A5-5590-BF81-ACD23E2F7961}"/>
              </a:ext>
            </a:extLst>
          </p:cNvPr>
          <p:cNvSpPr/>
          <p:nvPr/>
        </p:nvSpPr>
        <p:spPr>
          <a:xfrm>
            <a:off x="1497333" y="3428998"/>
            <a:ext cx="2278379" cy="1938993"/>
          </a:xfrm>
          <a:prstGeom prst="round2SameRect">
            <a:avLst>
              <a:gd name="adj1" fmla="val 16667"/>
              <a:gd name="adj2" fmla="val 16938"/>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entury Gothic" panose="020B0502020202020204" pitchFamily="34" charset="0"/>
              </a:rPr>
              <a:t>Faith</a:t>
            </a:r>
          </a:p>
        </p:txBody>
      </p:sp>
      <p:sp>
        <p:nvSpPr>
          <p:cNvPr id="6" name="Round Same Side Corner Rectangle 5">
            <a:extLst>
              <a:ext uri="{FF2B5EF4-FFF2-40B4-BE49-F238E27FC236}">
                <a16:creationId xmlns:a16="http://schemas.microsoft.com/office/drawing/2014/main" id="{5C29E559-ECC1-BF41-D6A5-C47381CE7E7B}"/>
              </a:ext>
            </a:extLst>
          </p:cNvPr>
          <p:cNvSpPr/>
          <p:nvPr/>
        </p:nvSpPr>
        <p:spPr>
          <a:xfrm>
            <a:off x="9959345" y="3270772"/>
            <a:ext cx="2278379" cy="1938992"/>
          </a:xfrm>
          <a:prstGeom prst="round2SameRect">
            <a:avLst>
              <a:gd name="adj1" fmla="val 16667"/>
              <a:gd name="adj2" fmla="val 16938"/>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entury Gothic" panose="020B0502020202020204" pitchFamily="34" charset="0"/>
              </a:rPr>
              <a:t>Baptism</a:t>
            </a:r>
          </a:p>
        </p:txBody>
      </p:sp>
      <p:sp>
        <p:nvSpPr>
          <p:cNvPr id="7" name="TextBox 6">
            <a:extLst>
              <a:ext uri="{FF2B5EF4-FFF2-40B4-BE49-F238E27FC236}">
                <a16:creationId xmlns:a16="http://schemas.microsoft.com/office/drawing/2014/main" id="{706604B1-8817-DCD9-3454-0E281711EA70}"/>
              </a:ext>
            </a:extLst>
          </p:cNvPr>
          <p:cNvSpPr txBox="1"/>
          <p:nvPr/>
        </p:nvSpPr>
        <p:spPr>
          <a:xfrm>
            <a:off x="3775712" y="3890662"/>
            <a:ext cx="1748790" cy="1015663"/>
          </a:xfrm>
          <a:prstGeom prst="rect">
            <a:avLst/>
          </a:prstGeom>
          <a:noFill/>
        </p:spPr>
        <p:txBody>
          <a:bodyPr wrap="square" rtlCol="0">
            <a:spAutoFit/>
          </a:bodyPr>
          <a:lstStyle/>
          <a:p>
            <a:pPr algn="ctr"/>
            <a:r>
              <a:rPr lang="en-US" sz="6000" b="1" dirty="0">
                <a:latin typeface="Century Gothic" panose="020B0502020202020204" pitchFamily="34" charset="0"/>
              </a:rPr>
              <a:t>=</a:t>
            </a:r>
          </a:p>
        </p:txBody>
      </p:sp>
    </p:spTree>
    <p:extLst>
      <p:ext uri="{BB962C8B-B14F-4D97-AF65-F5344CB8AC3E}">
        <p14:creationId xmlns:p14="http://schemas.microsoft.com/office/powerpoint/2010/main" val="14572321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Same Side Corner Rectangle 2">
            <a:extLst>
              <a:ext uri="{FF2B5EF4-FFF2-40B4-BE49-F238E27FC236}">
                <a16:creationId xmlns:a16="http://schemas.microsoft.com/office/drawing/2014/main" id="{724909B1-744B-E90D-28E4-3F84E775D580}"/>
              </a:ext>
            </a:extLst>
          </p:cNvPr>
          <p:cNvSpPr/>
          <p:nvPr/>
        </p:nvSpPr>
        <p:spPr>
          <a:xfrm>
            <a:off x="5074923" y="3009748"/>
            <a:ext cx="3585211" cy="2777490"/>
          </a:xfrm>
          <a:prstGeom prst="round2SameRect">
            <a:avLst>
              <a:gd name="adj1" fmla="val 16667"/>
              <a:gd name="adj2" fmla="val 16938"/>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entury Gothic" panose="020B0502020202020204" pitchFamily="34" charset="0"/>
              </a:rPr>
              <a:t>??????????</a:t>
            </a:r>
          </a:p>
        </p:txBody>
      </p:sp>
      <p:sp>
        <p:nvSpPr>
          <p:cNvPr id="4" name="TextBox 3">
            <a:extLst>
              <a:ext uri="{FF2B5EF4-FFF2-40B4-BE49-F238E27FC236}">
                <a16:creationId xmlns:a16="http://schemas.microsoft.com/office/drawing/2014/main" id="{6E073F60-D990-2E88-6668-A4A78CF68C4C}"/>
              </a:ext>
            </a:extLst>
          </p:cNvPr>
          <p:cNvSpPr txBox="1"/>
          <p:nvPr/>
        </p:nvSpPr>
        <p:spPr>
          <a:xfrm>
            <a:off x="535305" y="457200"/>
            <a:ext cx="11121389" cy="1938992"/>
          </a:xfrm>
          <a:prstGeom prst="rect">
            <a:avLst/>
          </a:prstGeom>
          <a:noFill/>
        </p:spPr>
        <p:txBody>
          <a:bodyPr wrap="square" rtlCol="0">
            <a:spAutoFit/>
          </a:bodyPr>
          <a:lstStyle/>
          <a:p>
            <a:pPr algn="ctr"/>
            <a:r>
              <a:rPr lang="en-US" sz="4000" dirty="0">
                <a:latin typeface="Century Gothic" panose="020B0502020202020204" pitchFamily="34" charset="0"/>
              </a:rPr>
              <a:t>“Whoever believes and is baptized will be saved, but whoever does not believe will be condemned.” (Mark 16:16, ESV) </a:t>
            </a:r>
          </a:p>
        </p:txBody>
      </p:sp>
      <p:sp>
        <p:nvSpPr>
          <p:cNvPr id="5" name="Round Same Side Corner Rectangle 4">
            <a:extLst>
              <a:ext uri="{FF2B5EF4-FFF2-40B4-BE49-F238E27FC236}">
                <a16:creationId xmlns:a16="http://schemas.microsoft.com/office/drawing/2014/main" id="{E9A1A236-67A5-5590-BF81-ACD23E2F7961}"/>
              </a:ext>
            </a:extLst>
          </p:cNvPr>
          <p:cNvSpPr/>
          <p:nvPr/>
        </p:nvSpPr>
        <p:spPr>
          <a:xfrm>
            <a:off x="1497333" y="3428998"/>
            <a:ext cx="2278379" cy="1938993"/>
          </a:xfrm>
          <a:prstGeom prst="round2SameRect">
            <a:avLst>
              <a:gd name="adj1" fmla="val 16667"/>
              <a:gd name="adj2" fmla="val 16938"/>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entury Gothic" panose="020B0502020202020204" pitchFamily="34" charset="0"/>
              </a:rPr>
              <a:t>Faith</a:t>
            </a:r>
          </a:p>
        </p:txBody>
      </p:sp>
      <p:sp>
        <p:nvSpPr>
          <p:cNvPr id="6" name="Round Same Side Corner Rectangle 5">
            <a:extLst>
              <a:ext uri="{FF2B5EF4-FFF2-40B4-BE49-F238E27FC236}">
                <a16:creationId xmlns:a16="http://schemas.microsoft.com/office/drawing/2014/main" id="{5C29E559-ECC1-BF41-D6A5-C47381CE7E7B}"/>
              </a:ext>
            </a:extLst>
          </p:cNvPr>
          <p:cNvSpPr/>
          <p:nvPr/>
        </p:nvSpPr>
        <p:spPr>
          <a:xfrm>
            <a:off x="9959345" y="3270772"/>
            <a:ext cx="2278379" cy="1938992"/>
          </a:xfrm>
          <a:prstGeom prst="round2SameRect">
            <a:avLst>
              <a:gd name="adj1" fmla="val 16667"/>
              <a:gd name="adj2" fmla="val 16938"/>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entury Gothic" panose="020B0502020202020204" pitchFamily="34" charset="0"/>
              </a:rPr>
              <a:t>Baptism</a:t>
            </a:r>
          </a:p>
        </p:txBody>
      </p:sp>
      <p:sp>
        <p:nvSpPr>
          <p:cNvPr id="7" name="TextBox 6">
            <a:extLst>
              <a:ext uri="{FF2B5EF4-FFF2-40B4-BE49-F238E27FC236}">
                <a16:creationId xmlns:a16="http://schemas.microsoft.com/office/drawing/2014/main" id="{706604B1-8817-DCD9-3454-0E281711EA70}"/>
              </a:ext>
            </a:extLst>
          </p:cNvPr>
          <p:cNvSpPr txBox="1"/>
          <p:nvPr/>
        </p:nvSpPr>
        <p:spPr>
          <a:xfrm>
            <a:off x="3775712" y="3890662"/>
            <a:ext cx="1748790" cy="1015663"/>
          </a:xfrm>
          <a:prstGeom prst="rect">
            <a:avLst/>
          </a:prstGeom>
          <a:noFill/>
        </p:spPr>
        <p:txBody>
          <a:bodyPr wrap="square" rtlCol="0">
            <a:spAutoFit/>
          </a:bodyPr>
          <a:lstStyle/>
          <a:p>
            <a:pPr algn="ctr"/>
            <a:r>
              <a:rPr lang="en-US" sz="6000" b="1" dirty="0">
                <a:latin typeface="Century Gothic" panose="020B0502020202020204" pitchFamily="34" charset="0"/>
              </a:rPr>
              <a:t>=</a:t>
            </a:r>
          </a:p>
        </p:txBody>
      </p:sp>
    </p:spTree>
    <p:extLst>
      <p:ext uri="{BB962C8B-B14F-4D97-AF65-F5344CB8AC3E}">
        <p14:creationId xmlns:p14="http://schemas.microsoft.com/office/powerpoint/2010/main" val="3011988775"/>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DD068EEB-BE97-EB8F-50DF-CED0E664D956}"/>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7728A742-8939-87A0-733E-3C59072025D6}"/>
              </a:ext>
            </a:extLst>
          </p:cNvPr>
          <p:cNvSpPr txBox="1"/>
          <p:nvPr/>
        </p:nvSpPr>
        <p:spPr>
          <a:xfrm>
            <a:off x="560070" y="1131570"/>
            <a:ext cx="9235440" cy="707886"/>
          </a:xfrm>
          <a:prstGeom prst="rect">
            <a:avLst/>
          </a:prstGeom>
          <a:noFill/>
        </p:spPr>
        <p:txBody>
          <a:bodyPr wrap="square" rtlCol="0">
            <a:spAutoFit/>
          </a:bodyPr>
          <a:lstStyle/>
          <a:p>
            <a:r>
              <a:rPr lang="en-US" sz="4000" dirty="0">
                <a:solidFill>
                  <a:schemeClr val="accent5">
                    <a:lumMod val="40000"/>
                    <a:lumOff val="60000"/>
                  </a:schemeClr>
                </a:solidFill>
                <a:latin typeface="Century Gothic" panose="020B0502020202020204" pitchFamily="34" charset="0"/>
              </a:rPr>
              <a:t>Let The Bible Speak For Itself</a:t>
            </a:r>
          </a:p>
        </p:txBody>
      </p:sp>
      <p:cxnSp>
        <p:nvCxnSpPr>
          <p:cNvPr id="7" name="Straight Connector 6">
            <a:extLst>
              <a:ext uri="{FF2B5EF4-FFF2-40B4-BE49-F238E27FC236}">
                <a16:creationId xmlns:a16="http://schemas.microsoft.com/office/drawing/2014/main" id="{A74C74CB-1BC0-A116-2498-C4CC68907DAE}"/>
              </a:ext>
            </a:extLst>
          </p:cNvPr>
          <p:cNvCxnSpPr>
            <a:cxnSpLocks/>
          </p:cNvCxnSpPr>
          <p:nvPr/>
        </p:nvCxnSpPr>
        <p:spPr>
          <a:xfrm>
            <a:off x="628650" y="4107180"/>
            <a:ext cx="38197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EAB05A6-C935-50F4-A8A7-7A6ACC4C74A5}"/>
              </a:ext>
            </a:extLst>
          </p:cNvPr>
          <p:cNvCxnSpPr>
            <a:cxnSpLocks/>
          </p:cNvCxnSpPr>
          <p:nvPr/>
        </p:nvCxnSpPr>
        <p:spPr>
          <a:xfrm>
            <a:off x="697230" y="3634740"/>
            <a:ext cx="248031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39A9B76-9EF4-DB85-AAF8-1FDD157937CA}"/>
              </a:ext>
            </a:extLst>
          </p:cNvPr>
          <p:cNvSpPr txBox="1"/>
          <p:nvPr/>
        </p:nvSpPr>
        <p:spPr>
          <a:xfrm>
            <a:off x="560070" y="2151727"/>
            <a:ext cx="9235440" cy="2062103"/>
          </a:xfrm>
          <a:prstGeom prst="rect">
            <a:avLst/>
          </a:prstGeom>
          <a:noFill/>
        </p:spPr>
        <p:txBody>
          <a:bodyPr wrap="square" rtlCol="0">
            <a:spAutoFit/>
          </a:bodyPr>
          <a:lstStyle/>
          <a:p>
            <a:r>
              <a:rPr lang="en-US" sz="3200" dirty="0">
                <a:latin typeface="Century Gothic" panose="020B0502020202020204" pitchFamily="34" charset="0"/>
              </a:rPr>
              <a:t>Galatians 3:26–27 (ESV) </a:t>
            </a:r>
          </a:p>
          <a:p>
            <a:r>
              <a:rPr lang="en-US" sz="3200" u="none" strike="noStrike" baseline="30000" dirty="0">
                <a:effectLst/>
                <a:latin typeface="Century Gothic" panose="020B0502020202020204" pitchFamily="34" charset="0"/>
              </a:rPr>
              <a:t>26</a:t>
            </a:r>
            <a:r>
              <a:rPr lang="en-US" sz="3200" u="none" strike="noStrike" dirty="0">
                <a:effectLst/>
                <a:latin typeface="Century Gothic" panose="020B0502020202020204" pitchFamily="34" charset="0"/>
              </a:rPr>
              <a:t> </a:t>
            </a:r>
            <a:r>
              <a:rPr lang="en-US" sz="3200" dirty="0">
                <a:effectLst/>
                <a:latin typeface="Century Gothic" panose="020B0502020202020204" pitchFamily="34" charset="0"/>
              </a:rPr>
              <a:t>for in Christ Jesus you are all </a:t>
            </a:r>
            <a:r>
              <a:rPr lang="en-US" sz="3200" dirty="0">
                <a:solidFill>
                  <a:schemeClr val="accent3">
                    <a:lumMod val="40000"/>
                    <a:lumOff val="60000"/>
                  </a:schemeClr>
                </a:solidFill>
                <a:effectLst/>
                <a:latin typeface="Century Gothic" panose="020B0502020202020204" pitchFamily="34" charset="0"/>
              </a:rPr>
              <a:t>sons of God</a:t>
            </a:r>
            <a:r>
              <a:rPr lang="en-US" sz="3200" dirty="0">
                <a:effectLst/>
                <a:latin typeface="Century Gothic" panose="020B0502020202020204" pitchFamily="34" charset="0"/>
              </a:rPr>
              <a:t>, through faith. </a:t>
            </a:r>
            <a:r>
              <a:rPr lang="en-US" sz="3200" u="none" strike="noStrike" baseline="30000" dirty="0">
                <a:effectLst/>
                <a:latin typeface="Century Gothic" panose="020B0502020202020204" pitchFamily="34" charset="0"/>
              </a:rPr>
              <a:t>27</a:t>
            </a:r>
            <a:r>
              <a:rPr lang="en-US" sz="3200" u="none" strike="noStrike" dirty="0">
                <a:effectLst/>
                <a:latin typeface="Century Gothic" panose="020B0502020202020204" pitchFamily="34" charset="0"/>
              </a:rPr>
              <a:t> </a:t>
            </a:r>
            <a:r>
              <a:rPr lang="en-US" sz="3200" dirty="0">
                <a:effectLst/>
                <a:latin typeface="Century Gothic" panose="020B0502020202020204" pitchFamily="34" charset="0"/>
              </a:rPr>
              <a:t>For as many of you as were baptized into Christ have </a:t>
            </a:r>
            <a:r>
              <a:rPr lang="en-US" sz="3200" dirty="0">
                <a:solidFill>
                  <a:schemeClr val="accent3">
                    <a:lumMod val="40000"/>
                    <a:lumOff val="60000"/>
                  </a:schemeClr>
                </a:solidFill>
                <a:effectLst/>
                <a:latin typeface="Century Gothic" panose="020B0502020202020204" pitchFamily="34" charset="0"/>
              </a:rPr>
              <a:t>put on Christ</a:t>
            </a:r>
            <a:r>
              <a:rPr lang="en-US" sz="3200" dirty="0">
                <a:effectLst/>
                <a:latin typeface="Century Gothic" panose="020B0502020202020204" pitchFamily="34" charset="0"/>
              </a:rPr>
              <a:t>.</a:t>
            </a:r>
            <a:r>
              <a:rPr lang="en-US" sz="3200" dirty="0">
                <a:latin typeface="Century Gothic" panose="020B0502020202020204" pitchFamily="34" charset="0"/>
              </a:rPr>
              <a:t> </a:t>
            </a:r>
          </a:p>
        </p:txBody>
      </p:sp>
    </p:spTree>
    <p:extLst>
      <p:ext uri="{BB962C8B-B14F-4D97-AF65-F5344CB8AC3E}">
        <p14:creationId xmlns:p14="http://schemas.microsoft.com/office/powerpoint/2010/main" val="34170467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82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DD068EEB-BE97-EB8F-50DF-CED0E664D956}"/>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439A9B76-9EF4-DB85-AAF8-1FDD157937CA}"/>
              </a:ext>
            </a:extLst>
          </p:cNvPr>
          <p:cNvSpPr txBox="1"/>
          <p:nvPr/>
        </p:nvSpPr>
        <p:spPr>
          <a:xfrm>
            <a:off x="560070" y="560070"/>
            <a:ext cx="9235440" cy="2554545"/>
          </a:xfrm>
          <a:prstGeom prst="rect">
            <a:avLst/>
          </a:prstGeom>
          <a:noFill/>
        </p:spPr>
        <p:txBody>
          <a:bodyPr wrap="square" rtlCol="0">
            <a:spAutoFit/>
          </a:bodyPr>
          <a:lstStyle/>
          <a:p>
            <a:r>
              <a:rPr lang="en-US" sz="3200" dirty="0">
                <a:latin typeface="Century Gothic" panose="020B0502020202020204" pitchFamily="34" charset="0"/>
              </a:rPr>
              <a:t>“And Peter said to them, “Repent and be baptized every one of you in the name of Jesus Christ for the forgiveness of your sins, and you will receive the gift of the Holy Spirit.” (Acts 2:38, ESV) </a:t>
            </a:r>
          </a:p>
        </p:txBody>
      </p:sp>
      <p:sp>
        <p:nvSpPr>
          <p:cNvPr id="4" name="TextBox 3">
            <a:extLst>
              <a:ext uri="{FF2B5EF4-FFF2-40B4-BE49-F238E27FC236}">
                <a16:creationId xmlns:a16="http://schemas.microsoft.com/office/drawing/2014/main" id="{45D8871D-0A6A-FF2B-AE29-3857720C59FF}"/>
              </a:ext>
            </a:extLst>
          </p:cNvPr>
          <p:cNvSpPr txBox="1"/>
          <p:nvPr/>
        </p:nvSpPr>
        <p:spPr>
          <a:xfrm>
            <a:off x="560070" y="3429000"/>
            <a:ext cx="9235440" cy="1384995"/>
          </a:xfrm>
          <a:prstGeom prst="rect">
            <a:avLst/>
          </a:prstGeom>
          <a:noFill/>
        </p:spPr>
        <p:txBody>
          <a:bodyPr wrap="square" rtlCol="0">
            <a:spAutoFit/>
          </a:bodyPr>
          <a:lstStyle/>
          <a:p>
            <a:r>
              <a:rPr lang="en-US" sz="2800" dirty="0">
                <a:solidFill>
                  <a:schemeClr val="accent5">
                    <a:lumMod val="40000"/>
                    <a:lumOff val="60000"/>
                  </a:schemeClr>
                </a:solidFill>
                <a:latin typeface="Century Gothic" panose="020B0502020202020204" pitchFamily="34" charset="0"/>
              </a:rPr>
              <a:t>“this might better be translated ‘because of the forgiveness of sin.’ Baptism does not produce forgiveness and cleansing from sin.” - MacArthur</a:t>
            </a:r>
          </a:p>
        </p:txBody>
      </p:sp>
    </p:spTree>
    <p:extLst>
      <p:ext uri="{BB962C8B-B14F-4D97-AF65-F5344CB8AC3E}">
        <p14:creationId xmlns:p14="http://schemas.microsoft.com/office/powerpoint/2010/main" val="6857654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DD068EEB-BE97-EB8F-50DF-CED0E664D956}"/>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439A9B76-9EF4-DB85-AAF8-1FDD157937CA}"/>
              </a:ext>
            </a:extLst>
          </p:cNvPr>
          <p:cNvSpPr txBox="1"/>
          <p:nvPr/>
        </p:nvSpPr>
        <p:spPr>
          <a:xfrm>
            <a:off x="560070" y="1188720"/>
            <a:ext cx="9235440" cy="1569660"/>
          </a:xfrm>
          <a:prstGeom prst="rect">
            <a:avLst/>
          </a:prstGeom>
          <a:noFill/>
        </p:spPr>
        <p:txBody>
          <a:bodyPr wrap="square" rtlCol="0">
            <a:spAutoFit/>
          </a:bodyPr>
          <a:lstStyle/>
          <a:p>
            <a:r>
              <a:rPr lang="en-US" sz="3200" dirty="0">
                <a:latin typeface="Century Gothic" panose="020B0502020202020204" pitchFamily="34" charset="0"/>
              </a:rPr>
              <a:t>“And now why do you wait? Rise and be baptized and wash away your sins, calling on his name.’” (Acts 22:16, ESV) </a:t>
            </a:r>
          </a:p>
        </p:txBody>
      </p:sp>
      <p:sp>
        <p:nvSpPr>
          <p:cNvPr id="4" name="TextBox 3">
            <a:extLst>
              <a:ext uri="{FF2B5EF4-FFF2-40B4-BE49-F238E27FC236}">
                <a16:creationId xmlns:a16="http://schemas.microsoft.com/office/drawing/2014/main" id="{45D8871D-0A6A-FF2B-AE29-3857720C59FF}"/>
              </a:ext>
            </a:extLst>
          </p:cNvPr>
          <p:cNvSpPr txBox="1"/>
          <p:nvPr/>
        </p:nvSpPr>
        <p:spPr>
          <a:xfrm>
            <a:off x="560070" y="3280410"/>
            <a:ext cx="9235440" cy="1815882"/>
          </a:xfrm>
          <a:prstGeom prst="rect">
            <a:avLst/>
          </a:prstGeom>
          <a:noFill/>
        </p:spPr>
        <p:txBody>
          <a:bodyPr wrap="square" rtlCol="0">
            <a:spAutoFit/>
          </a:bodyPr>
          <a:lstStyle/>
          <a:p>
            <a:r>
              <a:rPr lang="en-US" sz="2800" dirty="0">
                <a:solidFill>
                  <a:schemeClr val="accent5">
                    <a:lumMod val="40000"/>
                    <a:lumOff val="60000"/>
                  </a:schemeClr>
                </a:solidFill>
                <a:latin typeface="Century Gothic" panose="020B0502020202020204" pitchFamily="34" charset="0"/>
              </a:rPr>
              <a:t>“Grammatically the phrase ‘calling on his name’ precedes ‘Rise and be baptized.’ Salvation comes from calling on the name of the Lord, not from being baptized.” - MacArthur</a:t>
            </a:r>
          </a:p>
        </p:txBody>
      </p:sp>
    </p:spTree>
    <p:extLst>
      <p:ext uri="{BB962C8B-B14F-4D97-AF65-F5344CB8AC3E}">
        <p14:creationId xmlns:p14="http://schemas.microsoft.com/office/powerpoint/2010/main" val="13501832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DD068EEB-BE97-EB8F-50DF-CED0E664D956}"/>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439A9B76-9EF4-DB85-AAF8-1FDD157937CA}"/>
              </a:ext>
            </a:extLst>
          </p:cNvPr>
          <p:cNvSpPr txBox="1"/>
          <p:nvPr/>
        </p:nvSpPr>
        <p:spPr>
          <a:xfrm>
            <a:off x="560070" y="1188720"/>
            <a:ext cx="9235440" cy="1569660"/>
          </a:xfrm>
          <a:prstGeom prst="rect">
            <a:avLst/>
          </a:prstGeom>
          <a:noFill/>
        </p:spPr>
        <p:txBody>
          <a:bodyPr wrap="square" rtlCol="0">
            <a:spAutoFit/>
          </a:bodyPr>
          <a:lstStyle/>
          <a:p>
            <a:r>
              <a:rPr lang="en-US" sz="3200" dirty="0">
                <a:latin typeface="Century Gothic" panose="020B0502020202020204" pitchFamily="34" charset="0"/>
              </a:rPr>
              <a:t>“Do you not know that all of us who have been baptized into Christ Jesus were baptized into his death?” (Romans 6:3, ESV) </a:t>
            </a:r>
          </a:p>
        </p:txBody>
      </p:sp>
      <p:sp>
        <p:nvSpPr>
          <p:cNvPr id="4" name="TextBox 3">
            <a:extLst>
              <a:ext uri="{FF2B5EF4-FFF2-40B4-BE49-F238E27FC236}">
                <a16:creationId xmlns:a16="http://schemas.microsoft.com/office/drawing/2014/main" id="{45D8871D-0A6A-FF2B-AE29-3857720C59FF}"/>
              </a:ext>
            </a:extLst>
          </p:cNvPr>
          <p:cNvSpPr txBox="1"/>
          <p:nvPr/>
        </p:nvSpPr>
        <p:spPr>
          <a:xfrm>
            <a:off x="560070" y="3280410"/>
            <a:ext cx="9235440" cy="1384995"/>
          </a:xfrm>
          <a:prstGeom prst="rect">
            <a:avLst/>
          </a:prstGeom>
          <a:noFill/>
        </p:spPr>
        <p:txBody>
          <a:bodyPr wrap="square" rtlCol="0">
            <a:spAutoFit/>
          </a:bodyPr>
          <a:lstStyle/>
          <a:p>
            <a:r>
              <a:rPr lang="en-US" sz="2800" dirty="0">
                <a:solidFill>
                  <a:schemeClr val="accent5">
                    <a:lumMod val="40000"/>
                    <a:lumOff val="60000"/>
                  </a:schemeClr>
                </a:solidFill>
                <a:latin typeface="Century Gothic" panose="020B0502020202020204" pitchFamily="34" charset="0"/>
              </a:rPr>
              <a:t>“This does not refer to water baptism. Paul is actually using the word ‘baptized’ in a metaphorical sense...” - MacArthur</a:t>
            </a:r>
          </a:p>
        </p:txBody>
      </p:sp>
    </p:spTree>
    <p:extLst>
      <p:ext uri="{BB962C8B-B14F-4D97-AF65-F5344CB8AC3E}">
        <p14:creationId xmlns:p14="http://schemas.microsoft.com/office/powerpoint/2010/main" val="16135545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DD068EEB-BE97-EB8F-50DF-CED0E664D956}"/>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439A9B76-9EF4-DB85-AAF8-1FDD157937CA}"/>
              </a:ext>
            </a:extLst>
          </p:cNvPr>
          <p:cNvSpPr txBox="1"/>
          <p:nvPr/>
        </p:nvSpPr>
        <p:spPr>
          <a:xfrm>
            <a:off x="560070" y="622354"/>
            <a:ext cx="9235440" cy="2554545"/>
          </a:xfrm>
          <a:prstGeom prst="rect">
            <a:avLst/>
          </a:prstGeom>
          <a:noFill/>
        </p:spPr>
        <p:txBody>
          <a:bodyPr wrap="square" rtlCol="0">
            <a:spAutoFit/>
          </a:bodyPr>
          <a:lstStyle/>
          <a:p>
            <a:r>
              <a:rPr lang="en-US" sz="3200" dirty="0">
                <a:latin typeface="Century Gothic" panose="020B0502020202020204" pitchFamily="34" charset="0"/>
              </a:rPr>
              <a:t>“Baptism, which corresponds to this, now saves you, not as a removal of dirt from the body but as an appeal to God for a good conscience, through the resurrection of Jesus Christ,” (1 Peter 3:21, ESV) </a:t>
            </a:r>
          </a:p>
        </p:txBody>
      </p:sp>
      <p:sp>
        <p:nvSpPr>
          <p:cNvPr id="4" name="TextBox 3">
            <a:extLst>
              <a:ext uri="{FF2B5EF4-FFF2-40B4-BE49-F238E27FC236}">
                <a16:creationId xmlns:a16="http://schemas.microsoft.com/office/drawing/2014/main" id="{45D8871D-0A6A-FF2B-AE29-3857720C59FF}"/>
              </a:ext>
            </a:extLst>
          </p:cNvPr>
          <p:cNvSpPr txBox="1"/>
          <p:nvPr/>
        </p:nvSpPr>
        <p:spPr>
          <a:xfrm>
            <a:off x="560070" y="3280410"/>
            <a:ext cx="9235440" cy="1815882"/>
          </a:xfrm>
          <a:prstGeom prst="rect">
            <a:avLst/>
          </a:prstGeom>
          <a:noFill/>
        </p:spPr>
        <p:txBody>
          <a:bodyPr wrap="square" rtlCol="0">
            <a:spAutoFit/>
          </a:bodyPr>
          <a:lstStyle/>
          <a:p>
            <a:r>
              <a:rPr lang="en-US" sz="2800" dirty="0">
                <a:solidFill>
                  <a:schemeClr val="accent5">
                    <a:lumMod val="40000"/>
                    <a:lumOff val="60000"/>
                  </a:schemeClr>
                </a:solidFill>
                <a:latin typeface="Century Gothic" panose="020B0502020202020204" pitchFamily="34" charset="0"/>
              </a:rPr>
              <a:t>“Peter is not at all referring to water baptism here, but rather a figurative immersion into union with Christ as an ark of safety from the judgment of God.” - MacArthur</a:t>
            </a:r>
          </a:p>
        </p:txBody>
      </p:sp>
    </p:spTree>
    <p:extLst>
      <p:ext uri="{BB962C8B-B14F-4D97-AF65-F5344CB8AC3E}">
        <p14:creationId xmlns:p14="http://schemas.microsoft.com/office/powerpoint/2010/main" val="9379492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6D59C6E7-968C-8A32-D326-49DAE7FE8381}"/>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7033ECE3-A922-742B-06AD-0E43D57A3F3E}"/>
              </a:ext>
            </a:extLst>
          </p:cNvPr>
          <p:cNvSpPr txBox="1"/>
          <p:nvPr/>
        </p:nvSpPr>
        <p:spPr>
          <a:xfrm>
            <a:off x="2549610" y="2705725"/>
            <a:ext cx="7092779" cy="1446550"/>
          </a:xfrm>
          <a:prstGeom prst="rect">
            <a:avLst/>
          </a:prstGeom>
          <a:noFill/>
        </p:spPr>
        <p:txBody>
          <a:bodyPr wrap="square" rtlCol="0">
            <a:spAutoFit/>
          </a:bodyPr>
          <a:lstStyle/>
          <a:p>
            <a:pPr algn="ctr"/>
            <a:r>
              <a:rPr lang="en-US" sz="4800" dirty="0">
                <a:solidFill>
                  <a:schemeClr val="bg2">
                    <a:lumMod val="40000"/>
                    <a:lumOff val="60000"/>
                  </a:schemeClr>
                </a:solidFill>
                <a:latin typeface="Century Gothic" panose="020B0502020202020204" pitchFamily="34" charset="0"/>
              </a:rPr>
              <a:t>Justified by Faith</a:t>
            </a:r>
          </a:p>
          <a:p>
            <a:pPr algn="ctr"/>
            <a:r>
              <a:rPr lang="en-US" sz="4000" dirty="0">
                <a:solidFill>
                  <a:schemeClr val="bg2">
                    <a:lumMod val="40000"/>
                    <a:lumOff val="60000"/>
                  </a:schemeClr>
                </a:solidFill>
                <a:latin typeface="Century Gothic" panose="020B0502020202020204" pitchFamily="34" charset="0"/>
              </a:rPr>
              <a:t>Galatians 2.16</a:t>
            </a:r>
            <a:endParaRPr lang="en-US" sz="4000" dirty="0">
              <a:solidFill>
                <a:schemeClr val="accent5">
                  <a:lumMod val="40000"/>
                  <a:lumOff val="60000"/>
                </a:schemeClr>
              </a:solidFill>
              <a:latin typeface="Century Gothic" panose="020B0502020202020204" pitchFamily="34" charset="0"/>
            </a:endParaRPr>
          </a:p>
        </p:txBody>
      </p:sp>
    </p:spTree>
    <p:extLst>
      <p:ext uri="{BB962C8B-B14F-4D97-AF65-F5344CB8AC3E}">
        <p14:creationId xmlns:p14="http://schemas.microsoft.com/office/powerpoint/2010/main" val="620614622"/>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DD068EEB-BE97-EB8F-50DF-CED0E664D956}"/>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7728A742-8939-87A0-733E-3C59072025D6}"/>
              </a:ext>
            </a:extLst>
          </p:cNvPr>
          <p:cNvSpPr txBox="1"/>
          <p:nvPr/>
        </p:nvSpPr>
        <p:spPr>
          <a:xfrm>
            <a:off x="560070" y="1131570"/>
            <a:ext cx="9235440" cy="707886"/>
          </a:xfrm>
          <a:prstGeom prst="rect">
            <a:avLst/>
          </a:prstGeom>
          <a:noFill/>
        </p:spPr>
        <p:txBody>
          <a:bodyPr wrap="square" rtlCol="0">
            <a:spAutoFit/>
          </a:bodyPr>
          <a:lstStyle/>
          <a:p>
            <a:r>
              <a:rPr lang="en-US" sz="4000" dirty="0">
                <a:solidFill>
                  <a:schemeClr val="accent5">
                    <a:lumMod val="40000"/>
                    <a:lumOff val="60000"/>
                  </a:schemeClr>
                </a:solidFill>
                <a:latin typeface="Century Gothic" panose="020B0502020202020204" pitchFamily="34" charset="0"/>
              </a:rPr>
              <a:t>Reading Someone Else’s Mail</a:t>
            </a:r>
          </a:p>
        </p:txBody>
      </p:sp>
    </p:spTree>
    <p:extLst>
      <p:ext uri="{BB962C8B-B14F-4D97-AF65-F5344CB8AC3E}">
        <p14:creationId xmlns:p14="http://schemas.microsoft.com/office/powerpoint/2010/main" val="1519882133"/>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Martin Luther | Christian History | Christianity Today">
            <a:extLst>
              <a:ext uri="{FF2B5EF4-FFF2-40B4-BE49-F238E27FC236}">
                <a16:creationId xmlns:a16="http://schemas.microsoft.com/office/drawing/2014/main" id="{D08E1460-7E36-F38A-C5C3-2B8767F8CD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449993"/>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DD068EEB-BE97-EB8F-50DF-CED0E664D956}"/>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7728A742-8939-87A0-733E-3C59072025D6}"/>
              </a:ext>
            </a:extLst>
          </p:cNvPr>
          <p:cNvSpPr txBox="1"/>
          <p:nvPr/>
        </p:nvSpPr>
        <p:spPr>
          <a:xfrm>
            <a:off x="560070" y="1131570"/>
            <a:ext cx="9235440" cy="707886"/>
          </a:xfrm>
          <a:prstGeom prst="rect">
            <a:avLst/>
          </a:prstGeom>
          <a:noFill/>
        </p:spPr>
        <p:txBody>
          <a:bodyPr wrap="square" rtlCol="0">
            <a:spAutoFit/>
          </a:bodyPr>
          <a:lstStyle/>
          <a:p>
            <a:r>
              <a:rPr lang="en-US" sz="4000" dirty="0">
                <a:solidFill>
                  <a:schemeClr val="accent5">
                    <a:lumMod val="40000"/>
                    <a:lumOff val="60000"/>
                  </a:schemeClr>
                </a:solidFill>
                <a:latin typeface="Century Gothic" panose="020B0502020202020204" pitchFamily="34" charset="0"/>
              </a:rPr>
              <a:t>Reading Someone Else’s Mail</a:t>
            </a:r>
          </a:p>
        </p:txBody>
      </p:sp>
      <p:sp>
        <p:nvSpPr>
          <p:cNvPr id="2" name="TextBox 1">
            <a:extLst>
              <a:ext uri="{FF2B5EF4-FFF2-40B4-BE49-F238E27FC236}">
                <a16:creationId xmlns:a16="http://schemas.microsoft.com/office/drawing/2014/main" id="{439A9B76-9EF4-DB85-AAF8-1FDD157937CA}"/>
              </a:ext>
            </a:extLst>
          </p:cNvPr>
          <p:cNvSpPr txBox="1"/>
          <p:nvPr/>
        </p:nvSpPr>
        <p:spPr>
          <a:xfrm>
            <a:off x="560070" y="2569694"/>
            <a:ext cx="9235440" cy="1077218"/>
          </a:xfrm>
          <a:prstGeom prst="rect">
            <a:avLst/>
          </a:prstGeom>
          <a:noFill/>
        </p:spPr>
        <p:txBody>
          <a:bodyPr wrap="square" rtlCol="0">
            <a:spAutoFit/>
          </a:bodyPr>
          <a:lstStyle/>
          <a:p>
            <a:pPr>
              <a:spcAft>
                <a:spcPts val="1800"/>
              </a:spcAft>
            </a:pPr>
            <a:r>
              <a:rPr lang="en-US" sz="3200" dirty="0">
                <a:latin typeface="Century Gothic" panose="020B0502020202020204" pitchFamily="34" charset="0"/>
              </a:rPr>
              <a:t>“We ourselves are Jews by birth and not Gentile sinners;” </a:t>
            </a:r>
            <a:r>
              <a:rPr lang="en-US" sz="2800" dirty="0">
                <a:latin typeface="Century Gothic" panose="020B0502020202020204" pitchFamily="34" charset="0"/>
              </a:rPr>
              <a:t>(Galatians 2:15, ESV) </a:t>
            </a:r>
          </a:p>
        </p:txBody>
      </p:sp>
    </p:spTree>
    <p:extLst>
      <p:ext uri="{BB962C8B-B14F-4D97-AF65-F5344CB8AC3E}">
        <p14:creationId xmlns:p14="http://schemas.microsoft.com/office/powerpoint/2010/main" val="12747633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 2013 - 2022</Template>
  <TotalTime>256</TotalTime>
  <Words>695</Words>
  <Application>Microsoft Macintosh PowerPoint</Application>
  <PresentationFormat>Widescreen</PresentationFormat>
  <Paragraphs>45</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Calibri</vt:lpstr>
      <vt:lpstr>Calibri Light</vt:lpstr>
      <vt:lpstr>Century Gothic</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Creel</dc:creator>
  <cp:lastModifiedBy>Joshua Creel</cp:lastModifiedBy>
  <cp:revision>5</cp:revision>
  <dcterms:created xsi:type="dcterms:W3CDTF">2023-02-17T17:08:39Z</dcterms:created>
  <dcterms:modified xsi:type="dcterms:W3CDTF">2023-03-25T23:41:51Z</dcterms:modified>
</cp:coreProperties>
</file>