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30" r:id="rId3"/>
    <p:sldId id="322" r:id="rId4"/>
    <p:sldId id="331" r:id="rId5"/>
    <p:sldId id="323" r:id="rId6"/>
    <p:sldId id="324" r:id="rId7"/>
    <p:sldId id="325" r:id="rId8"/>
    <p:sldId id="326" r:id="rId9"/>
    <p:sldId id="327" r:id="rId10"/>
    <p:sldId id="328" r:id="rId11"/>
    <p:sldId id="314" r:id="rId12"/>
    <p:sldId id="329" r:id="rId13"/>
    <p:sldId id="26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4754"/>
  </p:normalViewPr>
  <p:slideViewPr>
    <p:cSldViewPr snapToGrid="0" snapToObjects="1">
      <p:cViewPr varScale="1">
        <p:scale>
          <a:sx n="83" d="100"/>
          <a:sy n="83" d="100"/>
        </p:scale>
        <p:origin x="41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Promise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80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Realized Through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841524" y="1274166"/>
            <a:ext cx="10214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4:21-25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21</a:t>
            </a:r>
            <a:r>
              <a:rPr lang="en-US" sz="2800" u="none" strike="noStrike" dirty="0">
                <a:effectLst/>
                <a:latin typeface="+mj-lt"/>
              </a:rPr>
              <a:t> fully convinced that God was able to do what he had promised.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22</a:t>
            </a:r>
            <a:r>
              <a:rPr lang="en-US" sz="2800" u="none" strike="noStrike" dirty="0">
                <a:effectLst/>
                <a:latin typeface="+mj-lt"/>
              </a:rPr>
              <a:t> That is why his faith was “counted to him as righteousness.” </a:t>
            </a:r>
            <a:r>
              <a:rPr lang="en-US" sz="2800" u="none" strike="noStrike" baseline="30000" dirty="0">
                <a:effectLst/>
                <a:latin typeface="+mj-lt"/>
              </a:rPr>
              <a:t>23</a:t>
            </a:r>
            <a:r>
              <a:rPr lang="en-US" sz="2800" u="none" strike="noStrike" dirty="0">
                <a:effectLst/>
                <a:latin typeface="+mj-lt"/>
              </a:rPr>
              <a:t> But the words “it was counted to him” were not written for his sake alone, </a:t>
            </a:r>
            <a:r>
              <a:rPr lang="en-US" sz="2800" u="none" strike="noStrike" baseline="30000" dirty="0">
                <a:effectLst/>
                <a:latin typeface="+mj-lt"/>
              </a:rPr>
              <a:t>24</a:t>
            </a:r>
            <a:r>
              <a:rPr lang="en-US" sz="2800" u="none" strike="noStrike" dirty="0">
                <a:effectLst/>
                <a:latin typeface="+mj-lt"/>
              </a:rPr>
              <a:t> but for ours also. It will be counted to us who believe in him who raised from the dead Jesus our Lord, </a:t>
            </a:r>
            <a:r>
              <a:rPr lang="en-US" sz="2800" u="none" strike="noStrike" baseline="30000" dirty="0">
                <a:effectLst/>
                <a:latin typeface="+mj-lt"/>
              </a:rPr>
              <a:t>25</a:t>
            </a:r>
            <a:r>
              <a:rPr lang="en-US" sz="2800" u="none" strike="noStrike" dirty="0">
                <a:effectLst/>
                <a:latin typeface="+mj-lt"/>
              </a:rPr>
              <a:t> who was delivered up for our trespasses and raised for our justification. </a:t>
            </a:r>
          </a:p>
        </p:txBody>
      </p:sp>
    </p:spTree>
    <p:extLst>
      <p:ext uri="{BB962C8B-B14F-4D97-AF65-F5344CB8AC3E}">
        <p14:creationId xmlns:p14="http://schemas.microsoft.com/office/powerpoint/2010/main" val="386572508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Faith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5" y="5683028"/>
            <a:ext cx="474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Not ONLY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105522" y="528641"/>
            <a:ext cx="10214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latin typeface="+mj-lt"/>
              </a:rPr>
              <a:t>Primary reason is to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exclude water baptism</a:t>
            </a:r>
            <a:r>
              <a:rPr lang="en-US" sz="3200" dirty="0">
                <a:latin typeface="+mj-lt"/>
              </a:rPr>
              <a:t> from salvation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Paul never says faith “alone”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Ignores obedience taught throughout all of Scripture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James 2:24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“Works” in Romans 4 are different than Colossians 2 or James 2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Paul speaks on “obedience of faith” (1:5), water baptism (Ch 6)- and confession (Ch 10) as being part of salvation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34652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Faith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5" y="5683028"/>
            <a:ext cx="474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Not ONLY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105522" y="1651248"/>
            <a:ext cx="102148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latin typeface="+mj-lt"/>
              </a:rPr>
              <a:t>1 Peter 3:21 – Baptism, which corresponds to this, now saves you, not as a removal of dirt from the body but as an appeal to God for a good conscience, through the resurrection of Jesus Christ…</a:t>
            </a:r>
            <a:endParaRPr lang="en-US" sz="2400" dirty="0">
              <a:latin typeface="+mj-lt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7886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27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Abraham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Justified by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311423" y="1498862"/>
            <a:ext cx="10214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4:1-3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1</a:t>
            </a:r>
            <a:r>
              <a:rPr lang="en-US" sz="2800" baseline="30000" dirty="0">
                <a:latin typeface="+mj-lt"/>
              </a:rPr>
              <a:t> </a:t>
            </a:r>
            <a:r>
              <a:rPr lang="en-US" sz="2800" dirty="0">
                <a:effectLst/>
                <a:latin typeface="+mj-lt"/>
              </a:rPr>
              <a:t>What then shall we say was gained by Abraham, our forefather </a:t>
            </a:r>
            <a:r>
              <a:rPr lang="en-US" sz="2800" dirty="0">
                <a:solidFill>
                  <a:srgbClr val="FF0000"/>
                </a:solidFill>
                <a:effectLst/>
                <a:latin typeface="+mj-lt"/>
              </a:rPr>
              <a:t>according to the flesh</a:t>
            </a:r>
            <a:r>
              <a:rPr lang="en-US" sz="2800" dirty="0">
                <a:effectLst/>
                <a:latin typeface="+mj-lt"/>
              </a:rPr>
              <a:t>? </a:t>
            </a:r>
            <a:r>
              <a:rPr lang="en-US" sz="2800" u="none" strike="noStrike" baseline="30000" dirty="0">
                <a:effectLst/>
                <a:latin typeface="+mj-lt"/>
              </a:rPr>
              <a:t>2 </a:t>
            </a:r>
            <a:r>
              <a:rPr lang="en-US" sz="2800" u="none" strike="noStrike" dirty="0">
                <a:effectLst/>
                <a:latin typeface="+mj-lt"/>
              </a:rPr>
              <a:t>For if Abraham was justified by works, he has something to boast about, </a:t>
            </a:r>
            <a:r>
              <a:rPr lang="en-US" sz="2800" u="none" strike="noStrike" dirty="0">
                <a:solidFill>
                  <a:srgbClr val="FF0000"/>
                </a:solidFill>
                <a:effectLst/>
                <a:latin typeface="+mj-lt"/>
              </a:rPr>
              <a:t>but not before God</a:t>
            </a:r>
            <a:r>
              <a:rPr lang="en-US" sz="2800" u="none" strike="noStrike" dirty="0">
                <a:effectLst/>
                <a:latin typeface="+mj-lt"/>
              </a:rPr>
              <a:t>. </a:t>
            </a:r>
            <a:r>
              <a:rPr lang="en-US" sz="2800" baseline="30000" dirty="0">
                <a:latin typeface="+mj-lt"/>
              </a:rPr>
              <a:t>3</a:t>
            </a:r>
            <a:r>
              <a:rPr lang="en-US" sz="2800" u="none" strike="noStrike" baseline="30000" dirty="0">
                <a:effectLst/>
                <a:latin typeface="+mj-lt"/>
              </a:rPr>
              <a:t> </a:t>
            </a:r>
            <a:r>
              <a:rPr lang="en-US" sz="2800" u="none" strike="noStrike" dirty="0">
                <a:effectLst/>
                <a:latin typeface="+mj-lt"/>
              </a:rPr>
              <a:t>For what does Scripture say? “Abraham believed God, and it was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counted to him as righteousness</a:t>
            </a:r>
            <a:r>
              <a:rPr lang="en-US" sz="2800" u="none" strike="noStrike" dirty="0">
                <a:effectLst/>
                <a:latin typeface="+mj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660695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Abraham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Justified by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043703" y="1871513"/>
            <a:ext cx="10214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4:4-5 (ESV) </a:t>
            </a:r>
          </a:p>
          <a:p>
            <a:r>
              <a:rPr lang="en-US" sz="2800" baseline="30000" dirty="0">
                <a:latin typeface="+mj-lt"/>
              </a:rPr>
              <a:t>4</a:t>
            </a:r>
            <a:r>
              <a:rPr lang="en-US" sz="2800" u="none" strike="noStrike" baseline="30000" dirty="0">
                <a:effectLst/>
                <a:latin typeface="+mj-lt"/>
              </a:rPr>
              <a:t> </a:t>
            </a:r>
            <a:r>
              <a:rPr lang="en-US" sz="2800" u="none" strike="noStrike" dirty="0">
                <a:effectLst/>
                <a:latin typeface="+mj-lt"/>
              </a:rPr>
              <a:t>Now to the one who works, his wages are not counted as a gift but as his due. </a:t>
            </a:r>
            <a:r>
              <a:rPr lang="en-US" sz="2800" u="none" strike="noStrike" baseline="30000" dirty="0">
                <a:effectLst/>
                <a:latin typeface="+mj-lt"/>
              </a:rPr>
              <a:t>5 </a:t>
            </a:r>
            <a:r>
              <a:rPr lang="en-US" sz="2800" u="none" strike="noStrike" dirty="0">
                <a:effectLst/>
                <a:latin typeface="+mj-lt"/>
              </a:rPr>
              <a:t>And to the one who does not work but believes in him who justifies the ungodly, his faith is counted as righteousness, </a:t>
            </a:r>
          </a:p>
        </p:txBody>
      </p:sp>
    </p:spTree>
    <p:extLst>
      <p:ext uri="{BB962C8B-B14F-4D97-AF65-F5344CB8AC3E}">
        <p14:creationId xmlns:p14="http://schemas.microsoft.com/office/powerpoint/2010/main" val="391379039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Abraham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Justified by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951804" y="777909"/>
            <a:ext cx="10214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4:6-8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6 </a:t>
            </a:r>
            <a:r>
              <a:rPr lang="en-US" sz="2800" u="none" strike="noStrike" dirty="0">
                <a:effectLst/>
                <a:latin typeface="+mj-lt"/>
              </a:rPr>
              <a:t>just as David also speaks of the blessing of the one to </a:t>
            </a:r>
            <a:r>
              <a:rPr lang="en-US" sz="2800" u="none" strike="noStrike" dirty="0">
                <a:solidFill>
                  <a:srgbClr val="FF0000"/>
                </a:solidFill>
                <a:effectLst/>
                <a:latin typeface="+mj-lt"/>
              </a:rPr>
              <a:t>whom God counts righteousness apart from the works</a:t>
            </a:r>
            <a:r>
              <a:rPr lang="en-US" sz="2800" u="none" strike="noStrike" dirty="0">
                <a:effectLst/>
                <a:latin typeface="+mj-lt"/>
              </a:rPr>
              <a:t>: </a:t>
            </a:r>
          </a:p>
          <a:p>
            <a:endParaRPr lang="en-US" sz="2800" u="none" strike="noStrike" dirty="0">
              <a:effectLst/>
              <a:latin typeface="+mj-lt"/>
            </a:endParaRPr>
          </a:p>
          <a:p>
            <a:r>
              <a:rPr lang="en-US" sz="2800" u="none" strike="noStrike" baseline="30000" dirty="0">
                <a:effectLst/>
                <a:latin typeface="+mj-lt"/>
              </a:rPr>
              <a:t>7 “</a:t>
            </a:r>
            <a:r>
              <a:rPr lang="en-US" sz="2800" u="none" strike="noStrike" dirty="0">
                <a:effectLst/>
                <a:latin typeface="+mj-lt"/>
              </a:rPr>
              <a:t>Blessed are those whose lawless deeds are forgiven, and whose sins are covered;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8  </a:t>
            </a:r>
            <a:r>
              <a:rPr lang="en-US" sz="2800" u="none" strike="noStrike" dirty="0">
                <a:effectLst/>
                <a:latin typeface="+mj-lt"/>
              </a:rPr>
              <a:t>blessed is the man against whom the Lord will not count as his sin.” </a:t>
            </a:r>
          </a:p>
        </p:txBody>
      </p:sp>
    </p:spTree>
    <p:extLst>
      <p:ext uri="{BB962C8B-B14F-4D97-AF65-F5344CB8AC3E}">
        <p14:creationId xmlns:p14="http://schemas.microsoft.com/office/powerpoint/2010/main" val="36366140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Abraham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Justified by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901259" y="607895"/>
            <a:ext cx="10214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4:9-11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9 </a:t>
            </a:r>
            <a:r>
              <a:rPr lang="en-US" sz="2800" u="none" strike="noStrike" dirty="0">
                <a:effectLst/>
                <a:latin typeface="+mj-lt"/>
              </a:rPr>
              <a:t>Is this blessing only for the circumcised, or also for the uncircumcised? For we say that faith was counted to Abraham as righteousness. </a:t>
            </a:r>
            <a:r>
              <a:rPr lang="en-US" sz="2800" u="none" strike="noStrike" baseline="30000" dirty="0">
                <a:effectLst/>
                <a:latin typeface="+mj-lt"/>
              </a:rPr>
              <a:t>10 </a:t>
            </a:r>
            <a:r>
              <a:rPr lang="en-US" sz="2800" u="none" strike="noStrike" dirty="0">
                <a:effectLst/>
                <a:latin typeface="+mj-lt"/>
              </a:rPr>
              <a:t>How then was it counted to him? Was it before or after he had been circumcised? it was not after, but </a:t>
            </a:r>
            <a:r>
              <a:rPr lang="en-US" sz="2800" u="none" strike="noStrike" dirty="0">
                <a:solidFill>
                  <a:srgbClr val="00B0F0"/>
                </a:solidFill>
                <a:effectLst/>
                <a:latin typeface="+mj-lt"/>
              </a:rPr>
              <a:t>before</a:t>
            </a:r>
            <a:r>
              <a:rPr lang="en-US" sz="2800" u="none" strike="noStrike" dirty="0">
                <a:effectLst/>
                <a:latin typeface="+mj-lt"/>
              </a:rPr>
              <a:t> he was circumcised. </a:t>
            </a:r>
            <a:r>
              <a:rPr lang="en-US" sz="2800" u="none" strike="noStrike" baseline="30000" dirty="0">
                <a:effectLst/>
                <a:latin typeface="+mj-lt"/>
              </a:rPr>
              <a:t>11 </a:t>
            </a:r>
            <a:r>
              <a:rPr lang="en-US" sz="2800" u="none" strike="noStrike" dirty="0">
                <a:effectLst/>
                <a:latin typeface="+mj-lt"/>
              </a:rPr>
              <a:t>He received the sign of circumcision as a seal of righteousness that he had by faith while he was still uncircumcised. </a:t>
            </a:r>
            <a:r>
              <a:rPr lang="en-US" sz="2800" u="none" strike="noStrike" dirty="0">
                <a:solidFill>
                  <a:srgbClr val="FF0000"/>
                </a:solidFill>
                <a:effectLst/>
                <a:latin typeface="+mj-lt"/>
              </a:rPr>
              <a:t>The purpose was to make him the father of all who believed without being circumcised</a:t>
            </a:r>
            <a:r>
              <a:rPr lang="en-US" sz="2800" u="none" strike="noStrike" dirty="0">
                <a:effectLst/>
                <a:latin typeface="+mj-lt"/>
              </a:rPr>
              <a:t>, so that righteousness would be counted to them as well,</a:t>
            </a:r>
          </a:p>
        </p:txBody>
      </p:sp>
    </p:spTree>
    <p:extLst>
      <p:ext uri="{BB962C8B-B14F-4D97-AF65-F5344CB8AC3E}">
        <p14:creationId xmlns:p14="http://schemas.microsoft.com/office/powerpoint/2010/main" val="16137351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Abraham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Justified by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988564" y="2017439"/>
            <a:ext cx="10214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4:12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12</a:t>
            </a:r>
            <a:r>
              <a:rPr lang="en-US" sz="2800" u="none" strike="noStrike" dirty="0">
                <a:effectLst/>
                <a:latin typeface="+mj-lt"/>
              </a:rPr>
              <a:t> and to make him the father of the circumcised who are not merely circumcised but who also walk in the footsteps of the faith that our father Abraham had walked </a:t>
            </a:r>
            <a:r>
              <a:rPr lang="en-US" sz="2800" u="none" strike="noStrike" dirty="0">
                <a:solidFill>
                  <a:srgbClr val="FF0000"/>
                </a:solidFill>
                <a:effectLst/>
                <a:latin typeface="+mj-lt"/>
              </a:rPr>
              <a:t>before</a:t>
            </a:r>
            <a:r>
              <a:rPr lang="en-US" sz="2800" u="none" strike="noStrike" dirty="0">
                <a:effectLst/>
                <a:latin typeface="+mj-lt"/>
              </a:rPr>
              <a:t> he was circumcised.</a:t>
            </a:r>
          </a:p>
        </p:txBody>
      </p:sp>
    </p:spTree>
    <p:extLst>
      <p:ext uri="{BB962C8B-B14F-4D97-AF65-F5344CB8AC3E}">
        <p14:creationId xmlns:p14="http://schemas.microsoft.com/office/powerpoint/2010/main" val="270533751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Promise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80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Realized Through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841524" y="1274166"/>
            <a:ext cx="10214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4:13-15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13</a:t>
            </a:r>
            <a:r>
              <a:rPr lang="en-US" sz="2800" u="none" strike="noStrike" dirty="0">
                <a:effectLst/>
                <a:latin typeface="+mj-lt"/>
              </a:rPr>
              <a:t> For the promise to Abraham and his offspring that he would be heir of the world did not  come through the law but through the righteousness of faith. </a:t>
            </a:r>
            <a:r>
              <a:rPr lang="en-US" sz="2800" u="none" strike="noStrike" baseline="30000" dirty="0">
                <a:effectLst/>
                <a:latin typeface="+mj-lt"/>
              </a:rPr>
              <a:t>14</a:t>
            </a:r>
            <a:r>
              <a:rPr lang="en-US" sz="2800" u="none" strike="noStrike" dirty="0">
                <a:effectLst/>
                <a:latin typeface="+mj-lt"/>
              </a:rPr>
              <a:t> </a:t>
            </a:r>
            <a:r>
              <a:rPr lang="en-US" sz="2800" u="none" strike="noStrike" dirty="0">
                <a:solidFill>
                  <a:srgbClr val="FF0000"/>
                </a:solidFill>
                <a:effectLst/>
                <a:latin typeface="+mj-lt"/>
              </a:rPr>
              <a:t>For if it is the adherents of the law who are to be heirs, faith is null and the promise is void</a:t>
            </a:r>
            <a:r>
              <a:rPr lang="en-US" sz="2800" u="none" strike="noStrike" dirty="0">
                <a:effectLst/>
                <a:latin typeface="+mj-lt"/>
              </a:rPr>
              <a:t>. </a:t>
            </a:r>
            <a:r>
              <a:rPr lang="en-US" sz="2800" u="none" strike="noStrike" baseline="30000" dirty="0">
                <a:effectLst/>
                <a:latin typeface="+mj-lt"/>
              </a:rPr>
              <a:t>15</a:t>
            </a:r>
            <a:r>
              <a:rPr lang="en-US" sz="2800" u="none" strike="noStrike" dirty="0">
                <a:effectLst/>
                <a:latin typeface="+mj-lt"/>
              </a:rPr>
              <a:t> For the law brings wrath, but where there is no law there is no transgression. </a:t>
            </a:r>
          </a:p>
        </p:txBody>
      </p:sp>
    </p:spTree>
    <p:extLst>
      <p:ext uri="{BB962C8B-B14F-4D97-AF65-F5344CB8AC3E}">
        <p14:creationId xmlns:p14="http://schemas.microsoft.com/office/powerpoint/2010/main" val="24182265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Promise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80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Realized Through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841524" y="1274166"/>
            <a:ext cx="10214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4:16-17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16</a:t>
            </a:r>
            <a:r>
              <a:rPr lang="en-US" sz="2800" u="none" strike="noStrike" dirty="0">
                <a:effectLst/>
                <a:latin typeface="+mj-lt"/>
              </a:rPr>
              <a:t> That is why it depends on faith, in order that the promise may rest on grace and be guaranteed to all his offspring – not only to the adherent of the law but also to the one who shares the faith of Abraham, who is the father of us all, </a:t>
            </a:r>
            <a:r>
              <a:rPr lang="en-US" sz="2800" u="none" strike="noStrike" baseline="30000" dirty="0">
                <a:effectLst/>
                <a:latin typeface="+mj-lt"/>
              </a:rPr>
              <a:t>17 </a:t>
            </a:r>
            <a:r>
              <a:rPr lang="en-US" sz="2800" u="none" strike="noStrike" dirty="0">
                <a:effectLst/>
                <a:latin typeface="+mj-lt"/>
              </a:rPr>
              <a:t>as it is written, “I have made you the father of many nations” – in the presence of God in whom he believed, who gives life to the dead and calls into existence the things that do not exist.</a:t>
            </a:r>
          </a:p>
        </p:txBody>
      </p:sp>
    </p:spTree>
    <p:extLst>
      <p:ext uri="{BB962C8B-B14F-4D97-AF65-F5344CB8AC3E}">
        <p14:creationId xmlns:p14="http://schemas.microsoft.com/office/powerpoint/2010/main" val="3601174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Promise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80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Realized Through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841524" y="1274166"/>
            <a:ext cx="10214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Romans 4:18-20 (ESV) </a:t>
            </a:r>
          </a:p>
          <a:p>
            <a:r>
              <a:rPr lang="en-US" sz="2800" u="none" strike="noStrike" baseline="30000" dirty="0">
                <a:effectLst/>
                <a:latin typeface="+mj-lt"/>
              </a:rPr>
              <a:t>18</a:t>
            </a:r>
            <a:r>
              <a:rPr lang="en-US" sz="2800" u="none" strike="noStrike" dirty="0">
                <a:effectLst/>
                <a:latin typeface="+mj-lt"/>
              </a:rPr>
              <a:t> In hope he believed against hope, that he should become the father of many nations, as he had been told, “So shall your offspring be.” </a:t>
            </a:r>
            <a:r>
              <a:rPr lang="en-US" sz="2800" u="none" strike="noStrike" baseline="30000" dirty="0">
                <a:effectLst/>
                <a:latin typeface="+mj-lt"/>
              </a:rPr>
              <a:t>19 </a:t>
            </a:r>
            <a:r>
              <a:rPr lang="en-US" sz="2800" u="none" strike="noStrike" dirty="0">
                <a:effectLst/>
                <a:latin typeface="+mj-lt"/>
              </a:rPr>
              <a:t>He did not weaken in faith when he considered his own body, which was as good as dead (since he was about a hundred years old), or when he considered the barrenness of Sarah’s womb. </a:t>
            </a:r>
            <a:r>
              <a:rPr lang="en-US" sz="2800" u="none" strike="noStrike" baseline="30000" dirty="0">
                <a:effectLst/>
                <a:latin typeface="+mj-lt"/>
              </a:rPr>
              <a:t>20 </a:t>
            </a:r>
            <a:r>
              <a:rPr lang="en-US" sz="2800" u="none" strike="noStrike" dirty="0">
                <a:effectLst/>
                <a:latin typeface="+mj-lt"/>
              </a:rPr>
              <a:t>No unbelief made him waver concerning the promise of God, but he grew strong in his faith as he gave glory to God,</a:t>
            </a:r>
          </a:p>
        </p:txBody>
      </p:sp>
    </p:spTree>
    <p:extLst>
      <p:ext uri="{BB962C8B-B14F-4D97-AF65-F5344CB8AC3E}">
        <p14:creationId xmlns:p14="http://schemas.microsoft.com/office/powerpoint/2010/main" val="369099836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</TotalTime>
  <Words>862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Jeremiah Hitt</cp:lastModifiedBy>
  <cp:revision>26</cp:revision>
  <dcterms:created xsi:type="dcterms:W3CDTF">2016-12-02T01:41:56Z</dcterms:created>
  <dcterms:modified xsi:type="dcterms:W3CDTF">2023-03-29T15:19:08Z</dcterms:modified>
</cp:coreProperties>
</file>