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300" r:id="rId4"/>
    <p:sldId id="309" r:id="rId5"/>
    <p:sldId id="302" r:id="rId6"/>
    <p:sldId id="304" r:id="rId7"/>
    <p:sldId id="306" r:id="rId8"/>
    <p:sldId id="307" r:id="rId9"/>
    <p:sldId id="308" r:id="rId10"/>
    <p:sldId id="310"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27"/>
    <p:restoredTop sz="94640"/>
  </p:normalViewPr>
  <p:slideViewPr>
    <p:cSldViewPr snapToGrid="0" snapToObjects="1">
      <p:cViewPr varScale="1">
        <p:scale>
          <a:sx n="102" d="100"/>
          <a:sy n="102" d="100"/>
        </p:scale>
        <p:origin x="6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084108-6F97-544F-8EE9-43532464FCAC}"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1690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84108-6F97-544F-8EE9-43532464FCAC}"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15874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84108-6F97-544F-8EE9-43532464FCAC}"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60052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84108-6F97-544F-8EE9-43532464FCAC}"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204962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084108-6F97-544F-8EE9-43532464FCAC}"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289605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084108-6F97-544F-8EE9-43532464FCAC}"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2048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084108-6F97-544F-8EE9-43532464FCAC}" type="datetimeFigureOut">
              <a:rPr lang="en-US" smtClean="0"/>
              <a:t>3/15/23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92473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084108-6F97-544F-8EE9-43532464FCAC}" type="datetimeFigureOut">
              <a:rPr lang="en-US" smtClean="0"/>
              <a:t>3/15/23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50745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84108-6F97-544F-8EE9-43532464FCAC}" type="datetimeFigureOut">
              <a:rPr lang="en-US" smtClean="0"/>
              <a:t>3/15/23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1984879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084108-6F97-544F-8EE9-43532464FCAC}"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85930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084108-6F97-544F-8EE9-43532464FCAC}"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2E3B-BE42-C346-913D-8CB2776E83A8}" type="slidenum">
              <a:rPr lang="en-US" smtClean="0"/>
              <a:t>‹#›</a:t>
            </a:fld>
            <a:endParaRPr lang="en-US"/>
          </a:p>
        </p:txBody>
      </p:sp>
    </p:spTree>
    <p:extLst>
      <p:ext uri="{BB962C8B-B14F-4D97-AF65-F5344CB8AC3E}">
        <p14:creationId xmlns:p14="http://schemas.microsoft.com/office/powerpoint/2010/main" val="51192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84108-6F97-544F-8EE9-43532464FCAC}" type="datetimeFigureOut">
              <a:rPr lang="en-US" smtClean="0"/>
              <a:t>3/15/23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22E3B-BE42-C346-913D-8CB2776E83A8}" type="slidenum">
              <a:rPr lang="en-US" smtClean="0"/>
              <a:t>‹#›</a:t>
            </a:fld>
            <a:endParaRPr lang="en-US"/>
          </a:p>
        </p:txBody>
      </p:sp>
    </p:spTree>
    <p:extLst>
      <p:ext uri="{BB962C8B-B14F-4D97-AF65-F5344CB8AC3E}">
        <p14:creationId xmlns:p14="http://schemas.microsoft.com/office/powerpoint/2010/main" val="21271746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914775" y="2728912"/>
            <a:ext cx="5629275" cy="923330"/>
          </a:xfrm>
          <a:prstGeom prst="rect">
            <a:avLst/>
          </a:prstGeom>
          <a:noFill/>
        </p:spPr>
        <p:txBody>
          <a:bodyPr wrap="square" rtlCol="0">
            <a:spAutoFit/>
          </a:bodyPr>
          <a:lstStyle/>
          <a:p>
            <a:r>
              <a:rPr lang="en-US" sz="5400" b="1" dirty="0">
                <a:latin typeface="Avenir Heavy" charset="0"/>
                <a:ea typeface="Avenir Heavy" charset="0"/>
                <a:cs typeface="Avenir Heavy" charset="0"/>
              </a:rPr>
              <a:t>Paul’s letter</a:t>
            </a:r>
          </a:p>
        </p:txBody>
      </p:sp>
      <p:sp>
        <p:nvSpPr>
          <p:cNvPr id="6" name="TextBox 5"/>
          <p:cNvSpPr txBox="1"/>
          <p:nvPr/>
        </p:nvSpPr>
        <p:spPr>
          <a:xfrm>
            <a:off x="3914775" y="3538537"/>
            <a:ext cx="5629275" cy="923330"/>
          </a:xfrm>
          <a:prstGeom prst="rect">
            <a:avLst/>
          </a:prstGeom>
          <a:noFill/>
        </p:spPr>
        <p:txBody>
          <a:bodyPr wrap="square" rtlCol="0">
            <a:spAutoFit/>
          </a:bodyPr>
          <a:lstStyle/>
          <a:p>
            <a:r>
              <a:rPr lang="en-US" sz="5400" b="1" dirty="0">
                <a:latin typeface="Avenir Heavy" charset="0"/>
                <a:ea typeface="Avenir Heavy" charset="0"/>
                <a:cs typeface="Avenir Heavy" charset="0"/>
              </a:rPr>
              <a:t>to the </a:t>
            </a:r>
            <a:r>
              <a:rPr lang="en-US" sz="5400" b="1" dirty="0">
                <a:solidFill>
                  <a:srgbClr val="FF0000"/>
                </a:solidFill>
                <a:latin typeface="Avenir Heavy" charset="0"/>
                <a:ea typeface="Avenir Heavy" charset="0"/>
                <a:cs typeface="Avenir Heavy" charset="0"/>
              </a:rPr>
              <a:t>ROMANS</a:t>
            </a:r>
          </a:p>
        </p:txBody>
      </p:sp>
    </p:spTree>
    <p:extLst>
      <p:ext uri="{BB962C8B-B14F-4D97-AF65-F5344CB8AC3E}">
        <p14:creationId xmlns:p14="http://schemas.microsoft.com/office/powerpoint/2010/main" val="61714887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289560" y="267756"/>
            <a:ext cx="11902440" cy="4955203"/>
          </a:xfrm>
          <a:prstGeom prst="rect">
            <a:avLst/>
          </a:prstGeom>
          <a:noFill/>
        </p:spPr>
        <p:txBody>
          <a:bodyPr wrap="square" rtlCol="0">
            <a:spAutoFit/>
          </a:bodyPr>
          <a:lstStyle/>
          <a:p>
            <a:r>
              <a:rPr lang="en-US" sz="3200" dirty="0">
                <a:latin typeface="Avenir Book" panose="02000503020000020003" pitchFamily="2" charset="0"/>
              </a:rPr>
              <a:t>Romans 2:12-16 (NASB) </a:t>
            </a:r>
          </a:p>
          <a:p>
            <a:r>
              <a:rPr lang="en-US" sz="2800" baseline="30000" dirty="0">
                <a:latin typeface="Avenir Book" panose="02000503020000020003" pitchFamily="2" charset="0"/>
              </a:rPr>
              <a:t>12</a:t>
            </a:r>
            <a:r>
              <a:rPr lang="en-US" sz="2800" dirty="0">
                <a:latin typeface="Avenir Book" panose="02000503020000020003" pitchFamily="2" charset="0"/>
              </a:rPr>
              <a:t> For all who have sinned without the Law will also perish without the Law, and all who have sinned under the Law will be judged by the Law; </a:t>
            </a:r>
            <a:r>
              <a:rPr lang="en-US" sz="2800" baseline="30000" dirty="0">
                <a:latin typeface="Avenir Book" panose="02000503020000020003" pitchFamily="2" charset="0"/>
              </a:rPr>
              <a:t>13</a:t>
            </a:r>
            <a:r>
              <a:rPr lang="en-US" sz="2800" dirty="0">
                <a:latin typeface="Avenir Book" panose="02000503020000020003" pitchFamily="2" charset="0"/>
              </a:rPr>
              <a:t> for it is not the hearers of the Law who are just before God, but the doers of the Law will be justified. </a:t>
            </a:r>
            <a:r>
              <a:rPr lang="en-US" sz="2800" baseline="30000" dirty="0">
                <a:latin typeface="Avenir Book" panose="02000503020000020003" pitchFamily="2" charset="0"/>
              </a:rPr>
              <a:t>14</a:t>
            </a:r>
            <a:r>
              <a:rPr lang="en-US" sz="2800" dirty="0">
                <a:latin typeface="Avenir Book" panose="02000503020000020003" pitchFamily="2" charset="0"/>
              </a:rPr>
              <a:t> For when Gentiles who do not have the Law do instinctively the things of the Law, these, not having the Law, are a law to themselves, </a:t>
            </a:r>
            <a:r>
              <a:rPr lang="en-US" sz="2800" baseline="30000" dirty="0">
                <a:latin typeface="Avenir Book" panose="02000503020000020003" pitchFamily="2" charset="0"/>
              </a:rPr>
              <a:t>15</a:t>
            </a:r>
            <a:r>
              <a:rPr lang="en-US" sz="2800" dirty="0">
                <a:latin typeface="Avenir Book" panose="02000503020000020003" pitchFamily="2" charset="0"/>
              </a:rPr>
              <a:t> in that they show the work of the Law written in their hearts, their conscience bearing witness and their thoughts alternately accusing or else defending them, </a:t>
            </a:r>
            <a:r>
              <a:rPr lang="en-US" sz="2800" baseline="30000" dirty="0">
                <a:latin typeface="Avenir Book" panose="02000503020000020003" pitchFamily="2" charset="0"/>
              </a:rPr>
              <a:t>16</a:t>
            </a:r>
            <a:r>
              <a:rPr lang="en-US" sz="2800" dirty="0">
                <a:latin typeface="Avenir Book" panose="02000503020000020003" pitchFamily="2" charset="0"/>
              </a:rPr>
              <a:t> on the day when, according to my gospel, God will judge the secrets of men through Christ Jesus.</a:t>
            </a:r>
          </a:p>
          <a:p>
            <a:endParaRPr lang="en-US" sz="3200" dirty="0">
              <a:latin typeface="Avenir Book" panose="02000503020000020003" pitchFamily="2" charset="0"/>
            </a:endParaRPr>
          </a:p>
        </p:txBody>
      </p:sp>
    </p:spTree>
    <p:extLst>
      <p:ext uri="{BB962C8B-B14F-4D97-AF65-F5344CB8AC3E}">
        <p14:creationId xmlns:p14="http://schemas.microsoft.com/office/powerpoint/2010/main" val="351956468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93271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406802"/>
            <a:ext cx="11612880" cy="4524315"/>
          </a:xfrm>
          <a:prstGeom prst="rect">
            <a:avLst/>
          </a:prstGeom>
          <a:noFill/>
        </p:spPr>
        <p:txBody>
          <a:bodyPr wrap="square" rtlCol="0">
            <a:spAutoFit/>
          </a:bodyPr>
          <a:lstStyle/>
          <a:p>
            <a:r>
              <a:rPr lang="en-US" sz="3200" dirty="0">
                <a:latin typeface="Avenir Book" panose="02000503020000020003" pitchFamily="2" charset="0"/>
              </a:rPr>
              <a:t>Romans 2:1-11 (NASB) </a:t>
            </a:r>
          </a:p>
          <a:p>
            <a:r>
              <a:rPr lang="en-US" sz="3200" baseline="30000" dirty="0">
                <a:latin typeface="Avenir Book" panose="02000503020000020003" pitchFamily="2" charset="0"/>
              </a:rPr>
              <a:t>1</a:t>
            </a:r>
            <a:r>
              <a:rPr lang="en-US" sz="3200" dirty="0">
                <a:latin typeface="Avenir Book" panose="02000503020000020003" pitchFamily="2" charset="0"/>
              </a:rPr>
              <a:t> Therefore you have no excuse, everyone of you who passes judgment, for in that which you judge one another, you condemn yourself; for you who judge practice the same things. </a:t>
            </a:r>
            <a:r>
              <a:rPr lang="en-US" sz="3200" baseline="30000" dirty="0">
                <a:latin typeface="Avenir Book" panose="02000503020000020003" pitchFamily="2" charset="0"/>
              </a:rPr>
              <a:t>2</a:t>
            </a:r>
            <a:r>
              <a:rPr lang="en-US" sz="3200" dirty="0">
                <a:latin typeface="Avenir Book" panose="02000503020000020003" pitchFamily="2" charset="0"/>
              </a:rPr>
              <a:t> And we know that the judgment of God rightly falls upon those who practice such things. </a:t>
            </a:r>
            <a:r>
              <a:rPr lang="en-US" sz="3200" baseline="30000" dirty="0">
                <a:latin typeface="Avenir Book" panose="02000503020000020003" pitchFamily="2" charset="0"/>
              </a:rPr>
              <a:t>3</a:t>
            </a:r>
            <a:r>
              <a:rPr lang="en-US" sz="3200" dirty="0">
                <a:latin typeface="Avenir Book" panose="02000503020000020003" pitchFamily="2" charset="0"/>
              </a:rPr>
              <a:t> But do you suppose this, O man, when you pass judgment on those who practice such things and do the same yourself, that you will escape the judgment of God?</a:t>
            </a:r>
          </a:p>
        </p:txBody>
      </p:sp>
    </p:spTree>
    <p:extLst>
      <p:ext uri="{BB962C8B-B14F-4D97-AF65-F5344CB8AC3E}">
        <p14:creationId xmlns:p14="http://schemas.microsoft.com/office/powerpoint/2010/main" val="129406166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406802"/>
            <a:ext cx="11612880" cy="4031873"/>
          </a:xfrm>
          <a:prstGeom prst="rect">
            <a:avLst/>
          </a:prstGeom>
          <a:noFill/>
        </p:spPr>
        <p:txBody>
          <a:bodyPr wrap="square" rtlCol="0">
            <a:spAutoFit/>
          </a:bodyPr>
          <a:lstStyle/>
          <a:p>
            <a:r>
              <a:rPr lang="en-US" sz="3200" dirty="0">
                <a:latin typeface="Avenir Book" panose="02000503020000020003" pitchFamily="2" charset="0"/>
              </a:rPr>
              <a:t>Romans 2:1-11 (NASB) </a:t>
            </a:r>
          </a:p>
          <a:p>
            <a:r>
              <a:rPr lang="en-US" sz="3200" baseline="30000" dirty="0">
                <a:latin typeface="Avenir Book" panose="02000503020000020003" pitchFamily="2" charset="0"/>
              </a:rPr>
              <a:t>4</a:t>
            </a:r>
            <a:r>
              <a:rPr lang="en-US" sz="3200" dirty="0">
                <a:latin typeface="Avenir Book" panose="02000503020000020003" pitchFamily="2" charset="0"/>
              </a:rPr>
              <a:t> Or do you think lightly of the riches of His kindness and tolerance and patience, not knowing that the kindness of God leads you to repentance? </a:t>
            </a:r>
            <a:r>
              <a:rPr lang="en-US" sz="3200" baseline="30000" dirty="0">
                <a:latin typeface="Avenir Book" panose="02000503020000020003" pitchFamily="2" charset="0"/>
              </a:rPr>
              <a:t>5</a:t>
            </a:r>
            <a:r>
              <a:rPr lang="en-US" sz="3200" dirty="0">
                <a:latin typeface="Avenir Book" panose="02000503020000020003" pitchFamily="2" charset="0"/>
              </a:rPr>
              <a:t> But because of your stubbornness and unrepentant heart you are storing up wrath for yourself in the day of wrath and revelation of the righteous judgment of God, </a:t>
            </a:r>
            <a:r>
              <a:rPr lang="en-US" sz="3200" baseline="30000" dirty="0">
                <a:latin typeface="Avenir Book" panose="02000503020000020003" pitchFamily="2" charset="0"/>
              </a:rPr>
              <a:t>6</a:t>
            </a:r>
            <a:r>
              <a:rPr lang="en-US" sz="3200" dirty="0">
                <a:latin typeface="Avenir Book" panose="02000503020000020003" pitchFamily="2" charset="0"/>
              </a:rPr>
              <a:t> who </a:t>
            </a:r>
            <a:r>
              <a:rPr lang="en-US" sz="3100" dirty="0">
                <a:latin typeface="Avenir Book" panose="02000503020000020003" pitchFamily="2" charset="0"/>
              </a:rPr>
              <a:t>WILL RENDER TO EACH PERSON ACCORDING TO HIS DEEDS</a:t>
            </a:r>
            <a:r>
              <a:rPr lang="en-US" sz="3200" dirty="0">
                <a:latin typeface="Avenir Book" panose="02000503020000020003" pitchFamily="2" charset="0"/>
              </a:rPr>
              <a:t>; </a:t>
            </a:r>
          </a:p>
        </p:txBody>
      </p:sp>
    </p:spTree>
    <p:extLst>
      <p:ext uri="{BB962C8B-B14F-4D97-AF65-F5344CB8AC3E}">
        <p14:creationId xmlns:p14="http://schemas.microsoft.com/office/powerpoint/2010/main" val="204528402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406802"/>
            <a:ext cx="11612880" cy="5016758"/>
          </a:xfrm>
          <a:prstGeom prst="rect">
            <a:avLst/>
          </a:prstGeom>
          <a:noFill/>
        </p:spPr>
        <p:txBody>
          <a:bodyPr wrap="square" rtlCol="0">
            <a:spAutoFit/>
          </a:bodyPr>
          <a:lstStyle/>
          <a:p>
            <a:r>
              <a:rPr lang="en-US" sz="3200" dirty="0">
                <a:latin typeface="Avenir Book" panose="02000503020000020003" pitchFamily="2" charset="0"/>
              </a:rPr>
              <a:t>Romans 2:1-11 (NASB) </a:t>
            </a:r>
          </a:p>
          <a:p>
            <a:r>
              <a:rPr lang="en-US" sz="3200" baseline="30000" dirty="0">
                <a:latin typeface="Avenir Book" panose="02000503020000020003" pitchFamily="2" charset="0"/>
              </a:rPr>
              <a:t>7</a:t>
            </a:r>
            <a:r>
              <a:rPr lang="en-US" sz="3200" dirty="0">
                <a:latin typeface="Avenir Book" panose="02000503020000020003" pitchFamily="2" charset="0"/>
              </a:rPr>
              <a:t> to those who by perseverance in doing good seek for glory and honor and immortality, eternal life; </a:t>
            </a:r>
            <a:r>
              <a:rPr lang="en-US" sz="3200" baseline="30000" dirty="0">
                <a:latin typeface="Avenir Book" panose="02000503020000020003" pitchFamily="2" charset="0"/>
              </a:rPr>
              <a:t>8</a:t>
            </a:r>
            <a:r>
              <a:rPr lang="en-US" sz="3200" dirty="0">
                <a:latin typeface="Avenir Book" panose="02000503020000020003" pitchFamily="2" charset="0"/>
              </a:rPr>
              <a:t> but to those who are selfishly ambitious and do not obey the truth, but obey unrighteousness, wrath and indignation. </a:t>
            </a:r>
            <a:r>
              <a:rPr lang="en-US" sz="3200" baseline="30000" dirty="0">
                <a:latin typeface="Avenir Book" panose="02000503020000020003" pitchFamily="2" charset="0"/>
              </a:rPr>
              <a:t>9</a:t>
            </a:r>
            <a:r>
              <a:rPr lang="en-US" sz="3200" dirty="0">
                <a:latin typeface="Avenir Book" panose="02000503020000020003" pitchFamily="2" charset="0"/>
              </a:rPr>
              <a:t> There will be tribulation and distress for every soul of man who does evil, of the Jew first and also of the Greek, </a:t>
            </a:r>
            <a:r>
              <a:rPr lang="en-US" sz="3200" baseline="30000" dirty="0">
                <a:latin typeface="Avenir Book" panose="02000503020000020003" pitchFamily="2" charset="0"/>
              </a:rPr>
              <a:t>10</a:t>
            </a:r>
            <a:r>
              <a:rPr lang="en-US" sz="3200" dirty="0">
                <a:latin typeface="Avenir Book" panose="02000503020000020003" pitchFamily="2" charset="0"/>
              </a:rPr>
              <a:t> but glory and honor and peace to everyone who does good, to the Jew first and also to the Greek. </a:t>
            </a:r>
            <a:r>
              <a:rPr lang="en-US" sz="3200" baseline="30000" dirty="0">
                <a:latin typeface="Avenir Book" panose="02000503020000020003" pitchFamily="2" charset="0"/>
              </a:rPr>
              <a:t>11</a:t>
            </a:r>
            <a:r>
              <a:rPr lang="en-US" sz="3200" dirty="0">
                <a:latin typeface="Avenir Book" panose="02000503020000020003" pitchFamily="2" charset="0"/>
              </a:rPr>
              <a:t> For there is no partiality with God. </a:t>
            </a:r>
          </a:p>
          <a:p>
            <a:endParaRPr lang="en-US" sz="3200" dirty="0">
              <a:latin typeface="Avenir Book" panose="02000503020000020003" pitchFamily="2" charset="0"/>
            </a:endParaRPr>
          </a:p>
        </p:txBody>
      </p:sp>
    </p:spTree>
    <p:extLst>
      <p:ext uri="{BB962C8B-B14F-4D97-AF65-F5344CB8AC3E}">
        <p14:creationId xmlns:p14="http://schemas.microsoft.com/office/powerpoint/2010/main" val="392737397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267756"/>
            <a:ext cx="11612880" cy="4462760"/>
          </a:xfrm>
          <a:prstGeom prst="rect">
            <a:avLst/>
          </a:prstGeom>
          <a:noFill/>
        </p:spPr>
        <p:txBody>
          <a:bodyPr wrap="square" rtlCol="0">
            <a:spAutoFit/>
          </a:bodyPr>
          <a:lstStyle/>
          <a:p>
            <a:r>
              <a:rPr lang="en-US" sz="4000" dirty="0">
                <a:latin typeface="Avenir Book" panose="02000503020000020003" pitchFamily="2" charset="0"/>
              </a:rPr>
              <a:t>God is an impartial, righteous judge. </a:t>
            </a:r>
          </a:p>
          <a:p>
            <a:r>
              <a:rPr lang="en-US" sz="3200" dirty="0">
                <a:latin typeface="Avenir Book" panose="02000503020000020003" pitchFamily="2" charset="0"/>
              </a:rPr>
              <a:t>  </a:t>
            </a:r>
            <a:r>
              <a:rPr lang="en-US" sz="3600" dirty="0">
                <a:latin typeface="Avenir Book" panose="02000503020000020003" pitchFamily="2" charset="0"/>
              </a:rPr>
              <a:t>What does that say about judgment?</a:t>
            </a:r>
            <a:endParaRPr lang="en-US" sz="3200" dirty="0">
              <a:latin typeface="Avenir Book" panose="02000503020000020003" pitchFamily="2" charset="0"/>
            </a:endParaRPr>
          </a:p>
          <a:p>
            <a:pPr marL="457200" indent="-457200">
              <a:lnSpc>
                <a:spcPct val="150000"/>
              </a:lnSpc>
              <a:buFont typeface="Arial" panose="020B0604020202020204" pitchFamily="34" charset="0"/>
              <a:buChar char="•"/>
            </a:pPr>
            <a:r>
              <a:rPr lang="en-US" sz="3200" dirty="0">
                <a:latin typeface="Avenir Book" panose="02000503020000020003" pitchFamily="2" charset="0"/>
              </a:rPr>
              <a:t>Judgment will be right; </a:t>
            </a:r>
            <a:r>
              <a:rPr lang="en-US" sz="3200" dirty="0">
                <a:solidFill>
                  <a:srgbClr val="FF0000"/>
                </a:solidFill>
                <a:latin typeface="Avenir Book" panose="02000503020000020003" pitchFamily="2" charset="0"/>
              </a:rPr>
              <a:t>2:2</a:t>
            </a:r>
          </a:p>
          <a:p>
            <a:pPr marL="457200" indent="-457200">
              <a:buFont typeface="Arial" panose="020B0604020202020204" pitchFamily="34" charset="0"/>
              <a:buChar char="•"/>
            </a:pPr>
            <a:r>
              <a:rPr lang="en-US" sz="3200" dirty="0">
                <a:latin typeface="Avenir Book" panose="02000503020000020003" pitchFamily="2" charset="0"/>
              </a:rPr>
              <a:t>Judgment will be for all people; </a:t>
            </a:r>
            <a:r>
              <a:rPr lang="en-US" sz="3200" dirty="0">
                <a:solidFill>
                  <a:srgbClr val="FF0000"/>
                </a:solidFill>
                <a:latin typeface="Avenir Book" panose="02000503020000020003" pitchFamily="2" charset="0"/>
              </a:rPr>
              <a:t>2:3</a:t>
            </a:r>
            <a:endParaRPr lang="en-US" sz="3200" dirty="0">
              <a:solidFill>
                <a:schemeClr val="bg1"/>
              </a:solidFill>
              <a:latin typeface="Avenir Book" panose="02000503020000020003" pitchFamily="2" charset="0"/>
            </a:endParaRPr>
          </a:p>
          <a:p>
            <a:pPr marL="457200" indent="-457200">
              <a:buFont typeface="Arial" panose="020B0604020202020204" pitchFamily="34" charset="0"/>
              <a:buChar char="•"/>
            </a:pPr>
            <a:r>
              <a:rPr lang="en-US" sz="3200" dirty="0">
                <a:latin typeface="Avenir Book" panose="02000503020000020003" pitchFamily="2" charset="0"/>
              </a:rPr>
              <a:t>Judgment does not mean God does not care. </a:t>
            </a:r>
          </a:p>
          <a:p>
            <a:pPr marL="914400" lvl="1" indent="-457200">
              <a:buFont typeface="Arial" panose="020B0604020202020204" pitchFamily="34" charset="0"/>
              <a:buChar char="•"/>
            </a:pPr>
            <a:r>
              <a:rPr lang="en-US" sz="3200" dirty="0">
                <a:latin typeface="Avenir Book" panose="02000503020000020003" pitchFamily="2" charset="0"/>
              </a:rPr>
              <a:t>His kindness should lead to repentance; </a:t>
            </a:r>
            <a:r>
              <a:rPr lang="en-US" sz="3200" dirty="0">
                <a:solidFill>
                  <a:srgbClr val="FF0000"/>
                </a:solidFill>
                <a:latin typeface="Avenir Book" panose="02000503020000020003" pitchFamily="2" charset="0"/>
              </a:rPr>
              <a:t>2:4</a:t>
            </a:r>
          </a:p>
          <a:p>
            <a:pPr marL="457200" indent="-457200">
              <a:buFont typeface="Arial" panose="020B0604020202020204" pitchFamily="34" charset="0"/>
              <a:buChar char="•"/>
            </a:pPr>
            <a:r>
              <a:rPr lang="en-US" sz="3200" dirty="0">
                <a:latin typeface="Avenir Book" panose="02000503020000020003" pitchFamily="2" charset="0"/>
              </a:rPr>
              <a:t>Judgment will happen; </a:t>
            </a:r>
            <a:r>
              <a:rPr lang="en-US" sz="3200" dirty="0">
                <a:solidFill>
                  <a:srgbClr val="FF0000"/>
                </a:solidFill>
                <a:latin typeface="Avenir Book" panose="02000503020000020003" pitchFamily="2" charset="0"/>
              </a:rPr>
              <a:t>2:5</a:t>
            </a:r>
          </a:p>
          <a:p>
            <a:pPr marL="457200" indent="-457200">
              <a:buFont typeface="Arial" panose="020B0604020202020204" pitchFamily="34" charset="0"/>
              <a:buChar char="•"/>
            </a:pPr>
            <a:r>
              <a:rPr lang="en-US" sz="3200" dirty="0">
                <a:latin typeface="Avenir Book" panose="02000503020000020003" pitchFamily="2" charset="0"/>
              </a:rPr>
              <a:t>Judgment will be impartial; </a:t>
            </a:r>
            <a:r>
              <a:rPr lang="en-US" sz="3200" dirty="0">
                <a:solidFill>
                  <a:srgbClr val="FF0000"/>
                </a:solidFill>
                <a:latin typeface="Avenir Book" panose="02000503020000020003" pitchFamily="2" charset="0"/>
              </a:rPr>
              <a:t>2:6</a:t>
            </a:r>
          </a:p>
        </p:txBody>
      </p:sp>
    </p:spTree>
    <p:extLst>
      <p:ext uri="{BB962C8B-B14F-4D97-AF65-F5344CB8AC3E}">
        <p14:creationId xmlns:p14="http://schemas.microsoft.com/office/powerpoint/2010/main" val="3241128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267756"/>
            <a:ext cx="11612880" cy="4216539"/>
          </a:xfrm>
          <a:prstGeom prst="rect">
            <a:avLst/>
          </a:prstGeom>
          <a:noFill/>
        </p:spPr>
        <p:txBody>
          <a:bodyPr wrap="square" rtlCol="0">
            <a:spAutoFit/>
          </a:bodyPr>
          <a:lstStyle/>
          <a:p>
            <a:r>
              <a:rPr lang="en-US" sz="3600" dirty="0">
                <a:latin typeface="Avenir Book" panose="02000503020000020003" pitchFamily="2" charset="0"/>
              </a:rPr>
              <a:t>God who renders to each based on what he has done</a:t>
            </a:r>
            <a:r>
              <a:rPr lang="en-US" sz="3200" dirty="0">
                <a:latin typeface="Avenir Book" panose="02000503020000020003" pitchFamily="2" charset="0"/>
              </a:rPr>
              <a:t>  </a:t>
            </a:r>
            <a:r>
              <a:rPr lang="en-US" sz="3600" dirty="0">
                <a:latin typeface="Avenir Book" panose="02000503020000020003" pitchFamily="2" charset="0"/>
              </a:rPr>
              <a:t>What does that say about judgment?</a:t>
            </a:r>
          </a:p>
          <a:p>
            <a:endParaRPr lang="en-US" sz="3600" dirty="0">
              <a:latin typeface="Avenir Book" panose="02000503020000020003" pitchFamily="2" charset="0"/>
            </a:endParaRPr>
          </a:p>
          <a:p>
            <a:pPr marL="457200" indent="-457200">
              <a:buFont typeface="Arial" panose="020B0604020202020204" pitchFamily="34" charset="0"/>
              <a:buChar char="•"/>
            </a:pPr>
            <a:r>
              <a:rPr lang="en-US" sz="3200" dirty="0">
                <a:latin typeface="Avenir Book" panose="02000503020000020003" pitchFamily="2" charset="0"/>
              </a:rPr>
              <a:t>Judgment is not just listing the evil things I haven’t done</a:t>
            </a:r>
          </a:p>
          <a:p>
            <a:pPr marL="457200" indent="-457200">
              <a:buFont typeface="Arial" panose="020B0604020202020204" pitchFamily="34" charset="0"/>
              <a:buChar char="•"/>
            </a:pPr>
            <a:r>
              <a:rPr lang="en-US" sz="3200" dirty="0">
                <a:latin typeface="Avenir Book" panose="02000503020000020003" pitchFamily="2" charset="0"/>
              </a:rPr>
              <a:t>Judgment is not just comparing me to others</a:t>
            </a:r>
          </a:p>
          <a:p>
            <a:pPr marL="457200" indent="-457200">
              <a:buFont typeface="Arial" panose="020B0604020202020204" pitchFamily="34" charset="0"/>
              <a:buChar char="•"/>
            </a:pPr>
            <a:r>
              <a:rPr lang="en-US" sz="3200" dirty="0">
                <a:latin typeface="Avenir Book" panose="02000503020000020003" pitchFamily="2" charset="0"/>
              </a:rPr>
              <a:t>Judgment is not about who I knew on earth</a:t>
            </a:r>
          </a:p>
          <a:p>
            <a:pPr marL="457200" indent="-457200">
              <a:buFont typeface="Arial" panose="020B0604020202020204" pitchFamily="34" charset="0"/>
              <a:buChar char="•"/>
            </a:pPr>
            <a:r>
              <a:rPr lang="en-US" sz="3200" dirty="0">
                <a:latin typeface="Avenir Book" panose="02000503020000020003" pitchFamily="2" charset="0"/>
              </a:rPr>
              <a:t>Judgment is about what each has done</a:t>
            </a:r>
          </a:p>
          <a:p>
            <a:pPr marL="914400" lvl="1" indent="-457200">
              <a:buFont typeface="Arial" panose="020B0604020202020204" pitchFamily="34" charset="0"/>
              <a:buChar char="•"/>
            </a:pPr>
            <a:r>
              <a:rPr lang="en-US" sz="3200" dirty="0">
                <a:latin typeface="Avenir Book" panose="02000503020000020003" pitchFamily="2" charset="0"/>
              </a:rPr>
              <a:t> </a:t>
            </a:r>
            <a:r>
              <a:rPr lang="en-US" sz="3200" dirty="0">
                <a:solidFill>
                  <a:srgbClr val="FF0000"/>
                </a:solidFill>
                <a:latin typeface="Avenir Book" panose="02000503020000020003" pitchFamily="2" charset="0"/>
              </a:rPr>
              <a:t>Matthew 7:21-23</a:t>
            </a:r>
          </a:p>
        </p:txBody>
      </p:sp>
    </p:spTree>
    <p:extLst>
      <p:ext uri="{BB962C8B-B14F-4D97-AF65-F5344CB8AC3E}">
        <p14:creationId xmlns:p14="http://schemas.microsoft.com/office/powerpoint/2010/main" val="25219470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579120" y="406802"/>
            <a:ext cx="11612880" cy="4524315"/>
          </a:xfrm>
          <a:prstGeom prst="rect">
            <a:avLst/>
          </a:prstGeom>
          <a:noFill/>
        </p:spPr>
        <p:txBody>
          <a:bodyPr wrap="square" rtlCol="0">
            <a:spAutoFit/>
          </a:bodyPr>
          <a:lstStyle/>
          <a:p>
            <a:r>
              <a:rPr lang="en-US" sz="3200" dirty="0">
                <a:latin typeface="Avenir Book" panose="02000503020000020003" pitchFamily="2" charset="0"/>
              </a:rPr>
              <a:t>Romans 2:1-3 – A Warning of Self-Righteousness </a:t>
            </a:r>
          </a:p>
          <a:p>
            <a:r>
              <a:rPr lang="en-US" sz="3200" baseline="30000" dirty="0">
                <a:latin typeface="Avenir Book" panose="02000503020000020003" pitchFamily="2" charset="0"/>
              </a:rPr>
              <a:t>1</a:t>
            </a:r>
            <a:r>
              <a:rPr lang="en-US" sz="3200" dirty="0">
                <a:latin typeface="Avenir Book" panose="02000503020000020003" pitchFamily="2" charset="0"/>
              </a:rPr>
              <a:t> Therefore you have no excuse, everyone of you who passes judgment, for in that which you judge one another, you condemn yourself; for you who judge practice the same things. </a:t>
            </a:r>
            <a:r>
              <a:rPr lang="en-US" sz="3200" baseline="30000" dirty="0">
                <a:latin typeface="Avenir Book" panose="02000503020000020003" pitchFamily="2" charset="0"/>
              </a:rPr>
              <a:t>2</a:t>
            </a:r>
            <a:r>
              <a:rPr lang="en-US" sz="3200" dirty="0">
                <a:latin typeface="Avenir Book" panose="02000503020000020003" pitchFamily="2" charset="0"/>
              </a:rPr>
              <a:t> And we know that the judgment of God rightly falls upon those who practice such things. </a:t>
            </a:r>
            <a:r>
              <a:rPr lang="en-US" sz="3200" baseline="30000" dirty="0">
                <a:latin typeface="Avenir Book" panose="02000503020000020003" pitchFamily="2" charset="0"/>
              </a:rPr>
              <a:t>3</a:t>
            </a:r>
            <a:r>
              <a:rPr lang="en-US" sz="3200" dirty="0">
                <a:latin typeface="Avenir Book" panose="02000503020000020003" pitchFamily="2" charset="0"/>
              </a:rPr>
              <a:t> But do you suppose this, O man, when you pass judgment on those who practice such things and do the same yourself, that you will escape the judgment of God?</a:t>
            </a:r>
          </a:p>
        </p:txBody>
      </p:sp>
    </p:spTree>
    <p:extLst>
      <p:ext uri="{BB962C8B-B14F-4D97-AF65-F5344CB8AC3E}">
        <p14:creationId xmlns:p14="http://schemas.microsoft.com/office/powerpoint/2010/main" val="349837154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91E109A-F2E6-666F-A3CD-4B378283B3F0}"/>
              </a:ext>
            </a:extLst>
          </p:cNvPr>
          <p:cNvSpPr txBox="1"/>
          <p:nvPr/>
        </p:nvSpPr>
        <p:spPr>
          <a:xfrm>
            <a:off x="415347" y="368555"/>
            <a:ext cx="11612880" cy="4524315"/>
          </a:xfrm>
          <a:prstGeom prst="rect">
            <a:avLst/>
          </a:prstGeom>
          <a:noFill/>
        </p:spPr>
        <p:txBody>
          <a:bodyPr wrap="square" rtlCol="0">
            <a:spAutoFit/>
          </a:bodyPr>
          <a:lstStyle/>
          <a:p>
            <a:r>
              <a:rPr lang="en-US" sz="3600" b="0" i="0" u="none" strike="noStrike" dirty="0">
                <a:effectLst/>
                <a:latin typeface="Avenir Book" panose="02000503020000020003" pitchFamily="2" charset="0"/>
              </a:rPr>
              <a:t>“The church member from a Christian family who’s been brought up to know his Bible, who’s always been in the right church, whose lifestyle has been outwardly respectable may be tempted to think that he is superior to the new Christian who’s clueless about the Bible, who did not grow up going to church, whose life is still a moral mess. In such terms, there are plenty of Jews in our churches.”</a:t>
            </a:r>
            <a:endParaRPr lang="en-US" sz="5400" dirty="0">
              <a:latin typeface="Avenir Book" panose="02000503020000020003" pitchFamily="2" charset="0"/>
            </a:endParaRPr>
          </a:p>
        </p:txBody>
      </p:sp>
      <p:sp>
        <p:nvSpPr>
          <p:cNvPr id="4" name="TextBox 3">
            <a:extLst>
              <a:ext uri="{FF2B5EF4-FFF2-40B4-BE49-F238E27FC236}">
                <a16:creationId xmlns:a16="http://schemas.microsoft.com/office/drawing/2014/main" id="{502C2BE4-422F-6C15-F1C5-4809780148F9}"/>
              </a:ext>
            </a:extLst>
          </p:cNvPr>
          <p:cNvSpPr txBox="1"/>
          <p:nvPr/>
        </p:nvSpPr>
        <p:spPr>
          <a:xfrm>
            <a:off x="4353636" y="4662037"/>
            <a:ext cx="7151427" cy="523220"/>
          </a:xfrm>
          <a:prstGeom prst="rect">
            <a:avLst/>
          </a:prstGeom>
          <a:noFill/>
        </p:spPr>
        <p:txBody>
          <a:bodyPr wrap="square" rtlCol="0">
            <a:spAutoFit/>
          </a:bodyPr>
          <a:lstStyle/>
          <a:p>
            <a:r>
              <a:rPr lang="en-US" sz="2800" dirty="0">
                <a:latin typeface="Avenir Book" panose="02000503020000020003" pitchFamily="2" charset="0"/>
              </a:rPr>
              <a:t>- Christopher Ash in </a:t>
            </a:r>
            <a:r>
              <a:rPr lang="en-US" sz="2800" i="1" dirty="0">
                <a:latin typeface="Avenir Book" panose="02000503020000020003" pitchFamily="2" charset="0"/>
              </a:rPr>
              <a:t>Teaching Romans</a:t>
            </a:r>
            <a:r>
              <a:rPr lang="en-US" sz="2800" dirty="0">
                <a:latin typeface="Avenir Book" panose="02000503020000020003" pitchFamily="2" charset="0"/>
              </a:rPr>
              <a:t>; 110.</a:t>
            </a:r>
          </a:p>
        </p:txBody>
      </p:sp>
    </p:spTree>
    <p:extLst>
      <p:ext uri="{BB962C8B-B14F-4D97-AF65-F5344CB8AC3E}">
        <p14:creationId xmlns:p14="http://schemas.microsoft.com/office/powerpoint/2010/main" val="265625563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514476" y="5059827"/>
            <a:ext cx="4190288" cy="646331"/>
          </a:xfrm>
          <a:prstGeom prst="rect">
            <a:avLst/>
          </a:prstGeom>
          <a:noFill/>
        </p:spPr>
        <p:txBody>
          <a:bodyPr wrap="square" rtlCol="0">
            <a:spAutoFit/>
          </a:bodyPr>
          <a:lstStyle/>
          <a:p>
            <a:r>
              <a:rPr lang="en-US" sz="3600" b="1" dirty="0">
                <a:latin typeface="Avenir Heavy" charset="0"/>
                <a:ea typeface="Avenir Heavy" charset="0"/>
                <a:cs typeface="Avenir Heavy" charset="0"/>
              </a:rPr>
              <a:t>The Impartial God</a:t>
            </a:r>
          </a:p>
        </p:txBody>
      </p:sp>
      <p:sp>
        <p:nvSpPr>
          <p:cNvPr id="6" name="TextBox 5"/>
          <p:cNvSpPr txBox="1"/>
          <p:nvPr/>
        </p:nvSpPr>
        <p:spPr>
          <a:xfrm>
            <a:off x="1514476" y="5683028"/>
            <a:ext cx="3771900" cy="646331"/>
          </a:xfrm>
          <a:prstGeom prst="rect">
            <a:avLst/>
          </a:prstGeom>
          <a:noFill/>
        </p:spPr>
        <p:txBody>
          <a:bodyPr wrap="square" rtlCol="0">
            <a:spAutoFit/>
          </a:bodyPr>
          <a:lstStyle/>
          <a:p>
            <a:r>
              <a:rPr lang="en-US" sz="3600" b="1" dirty="0">
                <a:solidFill>
                  <a:srgbClr val="FF0000"/>
                </a:solidFill>
                <a:latin typeface="Avenir Heavy" charset="0"/>
                <a:ea typeface="Avenir Heavy" charset="0"/>
                <a:cs typeface="Avenir Heavy" charset="0"/>
              </a:rPr>
              <a:t>Romans 2:1-11</a:t>
            </a:r>
          </a:p>
        </p:txBody>
      </p:sp>
      <p:sp>
        <p:nvSpPr>
          <p:cNvPr id="2" name="TextBox 1">
            <a:extLst>
              <a:ext uri="{FF2B5EF4-FFF2-40B4-BE49-F238E27FC236}">
                <a16:creationId xmlns:a16="http://schemas.microsoft.com/office/drawing/2014/main" id="{E91E109A-F2E6-666F-A3CD-4B378283B3F0}"/>
              </a:ext>
            </a:extLst>
          </p:cNvPr>
          <p:cNvSpPr txBox="1"/>
          <p:nvPr/>
        </p:nvSpPr>
        <p:spPr>
          <a:xfrm>
            <a:off x="289560" y="267756"/>
            <a:ext cx="11734118" cy="4524315"/>
          </a:xfrm>
          <a:prstGeom prst="rect">
            <a:avLst/>
          </a:prstGeom>
          <a:noFill/>
        </p:spPr>
        <p:txBody>
          <a:bodyPr wrap="square" rtlCol="0">
            <a:spAutoFit/>
          </a:bodyPr>
          <a:lstStyle/>
          <a:p>
            <a:r>
              <a:rPr lang="en-US" sz="3200" dirty="0">
                <a:latin typeface="Avenir Book" panose="02000503020000020003" pitchFamily="2" charset="0"/>
              </a:rPr>
              <a:t>Romans 2:1-11 (NASB) </a:t>
            </a:r>
          </a:p>
          <a:p>
            <a:r>
              <a:rPr lang="en-US" sz="3200" baseline="30000" dirty="0">
                <a:latin typeface="Avenir Book" panose="02000503020000020003" pitchFamily="2" charset="0"/>
              </a:rPr>
              <a:t>7</a:t>
            </a:r>
            <a:r>
              <a:rPr lang="en-US" sz="3200" dirty="0">
                <a:latin typeface="Avenir Book" panose="02000503020000020003" pitchFamily="2" charset="0"/>
              </a:rPr>
              <a:t> to those who by perseverance in doing good seek for glory and honor and immortality, eternal life; </a:t>
            </a:r>
            <a:r>
              <a:rPr lang="en-US" sz="3200" baseline="30000" dirty="0">
                <a:latin typeface="Avenir Book" panose="02000503020000020003" pitchFamily="2" charset="0"/>
              </a:rPr>
              <a:t>8</a:t>
            </a:r>
            <a:r>
              <a:rPr lang="en-US" sz="3200" dirty="0">
                <a:latin typeface="Avenir Book" panose="02000503020000020003" pitchFamily="2" charset="0"/>
              </a:rPr>
              <a:t> but to those who are selfishly ambitious and do not obey the truth, but obey unrighteousness, wrath and indignation. </a:t>
            </a:r>
            <a:r>
              <a:rPr lang="en-US" sz="3200" baseline="30000" dirty="0">
                <a:latin typeface="Avenir Book" panose="02000503020000020003" pitchFamily="2" charset="0"/>
              </a:rPr>
              <a:t>9</a:t>
            </a:r>
            <a:r>
              <a:rPr lang="en-US" sz="3200" dirty="0">
                <a:latin typeface="Avenir Book" panose="02000503020000020003" pitchFamily="2" charset="0"/>
              </a:rPr>
              <a:t> There will be tribulation and distress for every soul of man who does evil, of the Jew first and also of the Greek, </a:t>
            </a:r>
            <a:r>
              <a:rPr lang="en-US" sz="3200" baseline="30000" dirty="0">
                <a:latin typeface="Avenir Book" panose="02000503020000020003" pitchFamily="2" charset="0"/>
              </a:rPr>
              <a:t>10</a:t>
            </a:r>
            <a:r>
              <a:rPr lang="en-US" sz="3200" dirty="0">
                <a:latin typeface="Avenir Book" panose="02000503020000020003" pitchFamily="2" charset="0"/>
              </a:rPr>
              <a:t> but glory and honor and peace to everyone who does good, to the Jew first and also to the Greek. </a:t>
            </a:r>
            <a:r>
              <a:rPr lang="en-US" sz="3200" baseline="30000" dirty="0">
                <a:latin typeface="Avenir Book" panose="02000503020000020003" pitchFamily="2" charset="0"/>
              </a:rPr>
              <a:t>11</a:t>
            </a:r>
            <a:r>
              <a:rPr lang="en-US" sz="3200" dirty="0">
                <a:latin typeface="Avenir Book" panose="02000503020000020003" pitchFamily="2" charset="0"/>
              </a:rPr>
              <a:t> For there is no partiality with God. </a:t>
            </a:r>
          </a:p>
        </p:txBody>
      </p:sp>
    </p:spTree>
    <p:extLst>
      <p:ext uri="{BB962C8B-B14F-4D97-AF65-F5344CB8AC3E}">
        <p14:creationId xmlns:p14="http://schemas.microsoft.com/office/powerpoint/2010/main" val="3885670276"/>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4189</TotalTime>
  <Words>870</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Book</vt:lpstr>
      <vt:lpstr>Avenir Heavy</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Steve Patton</cp:lastModifiedBy>
  <cp:revision>10</cp:revision>
  <dcterms:created xsi:type="dcterms:W3CDTF">2016-12-02T01:41:56Z</dcterms:created>
  <dcterms:modified xsi:type="dcterms:W3CDTF">2023-03-15T19:46:29Z</dcterms:modified>
</cp:coreProperties>
</file>