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6" r:id="rId2"/>
    <p:sldId id="260" r:id="rId3"/>
    <p:sldId id="261" r:id="rId4"/>
    <p:sldId id="262" r:id="rId5"/>
    <p:sldId id="257" r:id="rId6"/>
    <p:sldId id="258" r:id="rId7"/>
    <p:sldId id="268" r:id="rId8"/>
    <p:sldId id="269"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955"/>
    <p:restoredTop sz="94707"/>
  </p:normalViewPr>
  <p:slideViewPr>
    <p:cSldViewPr snapToGrid="0" snapToObjects="1">
      <p:cViewPr varScale="1">
        <p:scale>
          <a:sx n="53" d="100"/>
          <a:sy n="53" d="100"/>
        </p:scale>
        <p:origin x="184" y="1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300A85-ED35-1D4F-8DE9-02383EAD4DC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134959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00A85-ED35-1D4F-8DE9-02383EAD4DC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136040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00A85-ED35-1D4F-8DE9-02383EAD4DC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12817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00A85-ED35-1D4F-8DE9-02383EAD4DC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93525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00A85-ED35-1D4F-8DE9-02383EAD4DC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140420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300A85-ED35-1D4F-8DE9-02383EAD4DC1}"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182612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300A85-ED35-1D4F-8DE9-02383EAD4DC1}" type="datetimeFigureOut">
              <a:rPr lang="en-US" smtClean="0"/>
              <a:t>3/5/23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201668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300A85-ED35-1D4F-8DE9-02383EAD4DC1}" type="datetimeFigureOut">
              <a:rPr lang="en-US" smtClean="0"/>
              <a:t>3/5/23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6254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00A85-ED35-1D4F-8DE9-02383EAD4DC1}" type="datetimeFigureOut">
              <a:rPr lang="en-US" smtClean="0"/>
              <a:t>3/5/23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60680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300A85-ED35-1D4F-8DE9-02383EAD4DC1}"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9263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300A85-ED35-1D4F-8DE9-02383EAD4DC1}"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3CDF-4054-7D4D-8717-7662CBDFDC93}" type="slidenum">
              <a:rPr lang="en-US" smtClean="0"/>
              <a:t>‹#›</a:t>
            </a:fld>
            <a:endParaRPr lang="en-US"/>
          </a:p>
        </p:txBody>
      </p:sp>
    </p:spTree>
    <p:extLst>
      <p:ext uri="{BB962C8B-B14F-4D97-AF65-F5344CB8AC3E}">
        <p14:creationId xmlns:p14="http://schemas.microsoft.com/office/powerpoint/2010/main" val="212865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00A85-ED35-1D4F-8DE9-02383EAD4DC1}" type="datetimeFigureOut">
              <a:rPr lang="en-US" smtClean="0"/>
              <a:t>3/5/23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53CDF-4054-7D4D-8717-7662CBDFDC93}" type="slidenum">
              <a:rPr lang="en-US" smtClean="0"/>
              <a:t>‹#›</a:t>
            </a:fld>
            <a:endParaRPr lang="en-US"/>
          </a:p>
        </p:txBody>
      </p:sp>
    </p:spTree>
    <p:extLst>
      <p:ext uri="{BB962C8B-B14F-4D97-AF65-F5344CB8AC3E}">
        <p14:creationId xmlns:p14="http://schemas.microsoft.com/office/powerpoint/2010/main" val="855266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ahUKEwjCn8Hj84nKAhUP72MKHYtZBv4QjRwIBw&amp;url=http://www.theworshipstudio.org/prospering-in-the-kingdom-part-1/&amp;psig=AFQjCNHSKul-caIFtX0s522R1ggGZ5DdZw&amp;ust=145178202818336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ahUKEwjCn8Hj84nKAhUP72MKHYtZBv4QjRwIBw&amp;url=http://www.theworshipstudio.org/prospering-in-the-kingdom-part-1/&amp;psig=AFQjCNHSKul-caIFtX0s522R1ggGZ5DdZw&amp;ust=145178202818336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4">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6">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Picture 2" descr="http://www.theworshipstudio.org/wp-content/uploads/2012/10/NOH-iStock_000010024465Medium.jpg">
            <a:hlinkClick r:id="rId2"/>
            <a:extLst>
              <a:ext uri="{FF2B5EF4-FFF2-40B4-BE49-F238E27FC236}">
                <a16:creationId xmlns:a16="http://schemas.microsoft.com/office/drawing/2014/main" id="{704E136C-F85A-9519-E14D-D11B14DC63BB}"/>
              </a:ext>
            </a:extLst>
          </p:cNvPr>
          <p:cNvPicPr>
            <a:picLocks noChangeAspect="1" noChangeArrowheads="1"/>
          </p:cNvPicPr>
          <p:nvPr/>
        </p:nvPicPr>
        <p:blipFill rotWithShape="1">
          <a:blip r:embed="rId3" cstate="print">
            <a:alphaModFix amt="60000"/>
            <a:extLst>
              <a:ext uri="{28A0092B-C50C-407E-A947-70E740481C1C}">
                <a14:useLocalDpi xmlns:a14="http://schemas.microsoft.com/office/drawing/2010/main" val="0"/>
              </a:ext>
            </a:extLst>
          </a:blip>
          <a:srcRect t="8397" r="-1" b="17819"/>
          <a:stretch/>
        </p:blipFill>
        <p:spPr bwMode="auto">
          <a:xfrm>
            <a:off x="187388" y="182880"/>
            <a:ext cx="11824481" cy="64997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454" y="359228"/>
            <a:ext cx="11433112" cy="117967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solidFill>
                  <a:srgbClr val="FFFFFF"/>
                </a:solidFill>
                <a:latin typeface="+mj-lt"/>
                <a:ea typeface="+mj-ea"/>
                <a:cs typeface="+mj-cs"/>
              </a:rPr>
              <a:t>Leading Godly in an Ungodly World</a:t>
            </a:r>
          </a:p>
        </p:txBody>
      </p:sp>
    </p:spTree>
    <p:extLst>
      <p:ext uri="{BB962C8B-B14F-4D97-AF65-F5344CB8AC3E}">
        <p14:creationId xmlns:p14="http://schemas.microsoft.com/office/powerpoint/2010/main" val="161961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alendar&#10;&#10;Description automatically generated with medium confidence">
            <a:extLst>
              <a:ext uri="{FF2B5EF4-FFF2-40B4-BE49-F238E27FC236}">
                <a16:creationId xmlns:a16="http://schemas.microsoft.com/office/drawing/2014/main" id="{DB8C30BB-F731-3B8F-E46E-FF1F037311B0}"/>
              </a:ext>
            </a:extLst>
          </p:cNvPr>
          <p:cNvPicPr>
            <a:picLocks noChangeAspect="1"/>
          </p:cNvPicPr>
          <p:nvPr/>
        </p:nvPicPr>
        <p:blipFill rotWithShape="1">
          <a:blip r:embed="rId2"/>
          <a:srcRect t="3422" b="32296"/>
          <a:stretch/>
        </p:blipFill>
        <p:spPr>
          <a:xfrm>
            <a:off x="4166504" y="10"/>
            <a:ext cx="8025495" cy="3067040"/>
          </a:xfrm>
          <a:prstGeom prst="rect">
            <a:avLst/>
          </a:prstGeom>
        </p:spPr>
      </p:pic>
      <p:pic>
        <p:nvPicPr>
          <p:cNvPr id="4" name="Picture 3" descr="Text, logo&#10;&#10;Description automatically generated with medium confidence">
            <a:extLst>
              <a:ext uri="{FF2B5EF4-FFF2-40B4-BE49-F238E27FC236}">
                <a16:creationId xmlns:a16="http://schemas.microsoft.com/office/drawing/2014/main" id="{A8BC0638-9914-55FF-54DB-E0C81A5E5BCD}"/>
              </a:ext>
            </a:extLst>
          </p:cNvPr>
          <p:cNvPicPr>
            <a:picLocks noChangeAspect="1"/>
          </p:cNvPicPr>
          <p:nvPr/>
        </p:nvPicPr>
        <p:blipFill rotWithShape="1">
          <a:blip r:embed="rId3"/>
          <a:srcRect t="24989" b="24429"/>
          <a:stretch/>
        </p:blipFill>
        <p:spPr>
          <a:xfrm>
            <a:off x="20" y="3790950"/>
            <a:ext cx="8305780" cy="3067051"/>
          </a:xfrm>
          <a:prstGeom prst="rect">
            <a:avLst/>
          </a:prstGeom>
        </p:spPr>
      </p:pic>
      <p:sp>
        <p:nvSpPr>
          <p:cNvPr id="26" name="Freeform: Shape 25">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pile of paper money&#10;&#10;Description automatically generated with low confidence">
            <a:extLst>
              <a:ext uri="{FF2B5EF4-FFF2-40B4-BE49-F238E27FC236}">
                <a16:creationId xmlns:a16="http://schemas.microsoft.com/office/drawing/2014/main" id="{8DFE7F0E-21A7-2A41-68D0-CFF9CF7E8DD5}"/>
              </a:ext>
            </a:extLst>
          </p:cNvPr>
          <p:cNvPicPr>
            <a:picLocks noChangeAspect="1"/>
          </p:cNvPicPr>
          <p:nvPr/>
        </p:nvPicPr>
        <p:blipFill rotWithShape="1">
          <a:blip r:embed="rId4"/>
          <a:srcRect l="14623" r="14623"/>
          <a:stretch/>
        </p:blipFill>
        <p:spPr>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28" name="Freeform: Shape 27">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up of a newspaper&#10;&#10;Description automatically generated with medium confidence">
            <a:extLst>
              <a:ext uri="{FF2B5EF4-FFF2-40B4-BE49-F238E27FC236}">
                <a16:creationId xmlns:a16="http://schemas.microsoft.com/office/drawing/2014/main" id="{5679CA60-937E-8367-3672-8AC0C013F0BA}"/>
              </a:ext>
            </a:extLst>
          </p:cNvPr>
          <p:cNvPicPr>
            <a:picLocks noChangeAspect="1"/>
          </p:cNvPicPr>
          <p:nvPr/>
        </p:nvPicPr>
        <p:blipFill rotWithShape="1">
          <a:blip r:embed="rId5"/>
          <a:srcRect l="3940" r="10275" b="1"/>
          <a:stretch/>
        </p:blipFill>
        <p:spPr>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30" name="Oval 29">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D335A91-1A41-263D-827C-39487D8709B3}"/>
              </a:ext>
            </a:extLst>
          </p:cNvPr>
          <p:cNvPicPr>
            <a:picLocks noChangeAspect="1"/>
          </p:cNvPicPr>
          <p:nvPr/>
        </p:nvPicPr>
        <p:blipFill rotWithShape="1">
          <a:blip r:embed="rId6"/>
          <a:srcRect l="23983" r="19767" b="1"/>
          <a:stretch/>
        </p:blipFill>
        <p:spPr>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Tree>
    <p:extLst>
      <p:ext uri="{BB962C8B-B14F-4D97-AF65-F5344CB8AC3E}">
        <p14:creationId xmlns:p14="http://schemas.microsoft.com/office/powerpoint/2010/main" val="40548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5BCC07-E393-0532-EEEE-0CC233C53C6D}"/>
              </a:ext>
            </a:extLst>
          </p:cNvPr>
          <p:cNvSpPr txBox="1"/>
          <p:nvPr/>
        </p:nvSpPr>
        <p:spPr>
          <a:xfrm>
            <a:off x="852490" y="1714500"/>
            <a:ext cx="6140449" cy="3445102"/>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3600" i="1" dirty="0">
                <a:solidFill>
                  <a:schemeClr val="bg1">
                    <a:alpha val="80000"/>
                  </a:schemeClr>
                </a:solidFill>
                <a:effectLst/>
              </a:rPr>
              <a:t>Does it really matter to anyone that I am trying to live righteously?</a:t>
            </a:r>
            <a:r>
              <a:rPr lang="en-US" sz="3600" dirty="0">
                <a:solidFill>
                  <a:schemeClr val="bg1">
                    <a:alpha val="80000"/>
                  </a:schemeClr>
                </a:solidFill>
                <a:effectLst/>
              </a:rPr>
              <a:t> </a:t>
            </a:r>
          </a:p>
          <a:p>
            <a:pPr indent="-228600">
              <a:lnSpc>
                <a:spcPct val="90000"/>
              </a:lnSpc>
              <a:spcAft>
                <a:spcPts val="600"/>
              </a:spcAft>
              <a:buFont typeface="Arial" panose="020B0604020202020204" pitchFamily="34" charset="0"/>
              <a:buChar char="•"/>
            </a:pPr>
            <a:endParaRPr lang="en-US" sz="3600" dirty="0">
              <a:solidFill>
                <a:schemeClr val="bg1">
                  <a:alpha val="80000"/>
                </a:schemeClr>
              </a:solidFill>
              <a:effectLst/>
            </a:endParaRPr>
          </a:p>
          <a:p>
            <a:pPr indent="-228600">
              <a:lnSpc>
                <a:spcPct val="90000"/>
              </a:lnSpc>
              <a:spcAft>
                <a:spcPts val="600"/>
              </a:spcAft>
              <a:buFont typeface="Arial" panose="020B0604020202020204" pitchFamily="34" charset="0"/>
              <a:buChar char="•"/>
            </a:pPr>
            <a:r>
              <a:rPr lang="en-US" sz="3600" i="1" dirty="0">
                <a:solidFill>
                  <a:schemeClr val="bg1">
                    <a:alpha val="80000"/>
                  </a:schemeClr>
                </a:solidFill>
                <a:effectLst/>
              </a:rPr>
              <a:t>How are Christians going to prevail, in the country, in our workplaces, in our homes?</a:t>
            </a:r>
          </a:p>
          <a:p>
            <a:pPr indent="-228600">
              <a:lnSpc>
                <a:spcPct val="90000"/>
              </a:lnSpc>
              <a:spcAft>
                <a:spcPts val="600"/>
              </a:spcAft>
              <a:buFont typeface="Arial" panose="020B0604020202020204" pitchFamily="34" charset="0"/>
              <a:buChar char="•"/>
            </a:pPr>
            <a:endParaRPr lang="en-US" sz="2400" i="1" dirty="0">
              <a:solidFill>
                <a:schemeClr val="bg1">
                  <a:alpha val="80000"/>
                </a:schemeClr>
              </a:solidFill>
              <a:effectLst/>
            </a:endParaRPr>
          </a:p>
        </p:txBody>
      </p:sp>
      <p:grpSp>
        <p:nvGrpSpPr>
          <p:cNvPr id="122" name="Group 121">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123" name="Group 122">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127" name="Freeform: Shape 126">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8" name="Freeform: Shape 127">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4" name="Group 123">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5" name="Freeform: Shape 124">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Freeform: Shape 125">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13" name="Picture 12">
            <a:extLst>
              <a:ext uri="{FF2B5EF4-FFF2-40B4-BE49-F238E27FC236}">
                <a16:creationId xmlns:a16="http://schemas.microsoft.com/office/drawing/2014/main" id="{CBFCD171-D569-4532-1C2F-81741EC24F0B}"/>
              </a:ext>
            </a:extLst>
          </p:cNvPr>
          <p:cNvPicPr>
            <a:picLocks noChangeAspect="1"/>
          </p:cNvPicPr>
          <p:nvPr/>
        </p:nvPicPr>
        <p:blipFill>
          <a:blip r:embed="rId3"/>
          <a:stretch>
            <a:fillRect/>
          </a:stretch>
        </p:blipFill>
        <p:spPr>
          <a:xfrm>
            <a:off x="8709025" y="2567150"/>
            <a:ext cx="2663825" cy="1788845"/>
          </a:xfrm>
          <a:prstGeom prst="rect">
            <a:avLst/>
          </a:prstGeom>
        </p:spPr>
      </p:pic>
    </p:spTree>
    <p:extLst>
      <p:ext uri="{BB962C8B-B14F-4D97-AF65-F5344CB8AC3E}">
        <p14:creationId xmlns:p14="http://schemas.microsoft.com/office/powerpoint/2010/main" val="7253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8CB19FB-7C96-4FEC-9331-E826E4E36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ess board with chess pieces&#10;&#10;Description automatically generated with medium confidence">
            <a:extLst>
              <a:ext uri="{FF2B5EF4-FFF2-40B4-BE49-F238E27FC236}">
                <a16:creationId xmlns:a16="http://schemas.microsoft.com/office/drawing/2014/main" id="{CAD43667-F68E-A158-E106-A86BBE7D320A}"/>
              </a:ext>
            </a:extLst>
          </p:cNvPr>
          <p:cNvPicPr>
            <a:picLocks noChangeAspect="1"/>
          </p:cNvPicPr>
          <p:nvPr/>
        </p:nvPicPr>
        <p:blipFill rotWithShape="1">
          <a:blip r:embed="rId2"/>
          <a:srcRect l="1680" r="1679" b="-2"/>
          <a:stretch/>
        </p:blipFill>
        <p:spPr>
          <a:xfrm>
            <a:off x="838200" y="-3810"/>
            <a:ext cx="9928860" cy="6858001"/>
          </a:xfrm>
          <a:prstGeom prst="rect">
            <a:avLst/>
          </a:prstGeom>
        </p:spPr>
      </p:pic>
      <p:grpSp>
        <p:nvGrpSpPr>
          <p:cNvPr id="45" name="Group 44">
            <a:extLst>
              <a:ext uri="{FF2B5EF4-FFF2-40B4-BE49-F238E27FC236}">
                <a16:creationId xmlns:a16="http://schemas.microsoft.com/office/drawing/2014/main" id="{DF071BB7-867E-46A9-A7C2-3FCB28CB8F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10"/>
            <a:ext cx="12192000" cy="6858000"/>
            <a:chOff x="0" y="-3810"/>
            <a:chExt cx="12192000" cy="6858000"/>
          </a:xfrm>
        </p:grpSpPr>
        <p:sp>
          <p:nvSpPr>
            <p:cNvPr id="46" name="Freeform: Shape 45">
              <a:extLst>
                <a:ext uri="{FF2B5EF4-FFF2-40B4-BE49-F238E27FC236}">
                  <a16:creationId xmlns:a16="http://schemas.microsoft.com/office/drawing/2014/main" id="{6FF0FCAE-6984-42EA-83CB-9F69F24A3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FEEDAA96-38BD-4AC0-8E5F-CF74F5C71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00679E-B592-4134-AC05-8EC80BBC4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9" name="Freeform: Shape 48">
              <a:extLst>
                <a:ext uri="{FF2B5EF4-FFF2-40B4-BE49-F238E27FC236}">
                  <a16:creationId xmlns:a16="http://schemas.microsoft.com/office/drawing/2014/main" id="{EC2EF310-93E6-4F72-B482-07BF5CFBB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50" name="Freeform: Shape 49">
              <a:extLst>
                <a:ext uri="{FF2B5EF4-FFF2-40B4-BE49-F238E27FC236}">
                  <a16:creationId xmlns:a16="http://schemas.microsoft.com/office/drawing/2014/main" id="{100AB910-B0C2-495C-AFD9-34F51C9D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6599726C-2F67-6037-7ACD-F059BE02A1AD}"/>
              </a:ext>
            </a:extLst>
          </p:cNvPr>
          <p:cNvSpPr txBox="1"/>
          <p:nvPr/>
        </p:nvSpPr>
        <p:spPr>
          <a:xfrm>
            <a:off x="195279" y="345989"/>
            <a:ext cx="2800840" cy="1569660"/>
          </a:xfrm>
          <a:prstGeom prst="rect">
            <a:avLst/>
          </a:prstGeom>
          <a:noFill/>
        </p:spPr>
        <p:txBody>
          <a:bodyPr wrap="square" rtlCol="0">
            <a:spAutoFit/>
          </a:bodyPr>
          <a:lstStyle/>
          <a:p>
            <a:pPr algn="ctr"/>
            <a:r>
              <a:rPr lang="en-US" sz="3200" dirty="0"/>
              <a:t>Crumbling Leadership in Our Nation</a:t>
            </a:r>
          </a:p>
        </p:txBody>
      </p:sp>
      <p:sp>
        <p:nvSpPr>
          <p:cNvPr id="8" name="TextBox 7">
            <a:extLst>
              <a:ext uri="{FF2B5EF4-FFF2-40B4-BE49-F238E27FC236}">
                <a16:creationId xmlns:a16="http://schemas.microsoft.com/office/drawing/2014/main" id="{1C087F8E-C972-F152-390A-77E12FB12795}"/>
              </a:ext>
            </a:extLst>
          </p:cNvPr>
          <p:cNvSpPr txBox="1"/>
          <p:nvPr/>
        </p:nvSpPr>
        <p:spPr>
          <a:xfrm>
            <a:off x="9456964" y="296651"/>
            <a:ext cx="2539757" cy="1569660"/>
          </a:xfrm>
          <a:prstGeom prst="rect">
            <a:avLst/>
          </a:prstGeom>
          <a:noFill/>
        </p:spPr>
        <p:txBody>
          <a:bodyPr wrap="square" rtlCol="0">
            <a:spAutoFit/>
          </a:bodyPr>
          <a:lstStyle/>
          <a:p>
            <a:pPr algn="ctr"/>
            <a:r>
              <a:rPr lang="en-US" sz="3200" dirty="0"/>
              <a:t>Crumbling Leadership in Our Homes</a:t>
            </a:r>
          </a:p>
        </p:txBody>
      </p:sp>
      <p:sp>
        <p:nvSpPr>
          <p:cNvPr id="10" name="TextBox 9">
            <a:extLst>
              <a:ext uri="{FF2B5EF4-FFF2-40B4-BE49-F238E27FC236}">
                <a16:creationId xmlns:a16="http://schemas.microsoft.com/office/drawing/2014/main" id="{A5D595B6-A2D9-A559-B8F2-16346FCBD96A}"/>
              </a:ext>
            </a:extLst>
          </p:cNvPr>
          <p:cNvSpPr txBox="1"/>
          <p:nvPr/>
        </p:nvSpPr>
        <p:spPr>
          <a:xfrm>
            <a:off x="164265" y="4942352"/>
            <a:ext cx="2800840" cy="1569660"/>
          </a:xfrm>
          <a:prstGeom prst="rect">
            <a:avLst/>
          </a:prstGeom>
          <a:noFill/>
        </p:spPr>
        <p:txBody>
          <a:bodyPr wrap="square" rtlCol="0">
            <a:spAutoFit/>
          </a:bodyPr>
          <a:lstStyle/>
          <a:p>
            <a:pPr algn="ctr"/>
            <a:r>
              <a:rPr lang="en-US" sz="3200" dirty="0"/>
              <a:t>Crumbling Leadership in Our Churches</a:t>
            </a:r>
          </a:p>
        </p:txBody>
      </p:sp>
      <p:sp>
        <p:nvSpPr>
          <p:cNvPr id="13" name="TextBox 12">
            <a:extLst>
              <a:ext uri="{FF2B5EF4-FFF2-40B4-BE49-F238E27FC236}">
                <a16:creationId xmlns:a16="http://schemas.microsoft.com/office/drawing/2014/main" id="{80C3967F-87B7-5B83-D66A-8E01361BEFC7}"/>
              </a:ext>
            </a:extLst>
          </p:cNvPr>
          <p:cNvSpPr txBox="1"/>
          <p:nvPr/>
        </p:nvSpPr>
        <p:spPr>
          <a:xfrm>
            <a:off x="9543488" y="4941093"/>
            <a:ext cx="2440637" cy="1569660"/>
          </a:xfrm>
          <a:prstGeom prst="rect">
            <a:avLst/>
          </a:prstGeom>
          <a:noFill/>
        </p:spPr>
        <p:txBody>
          <a:bodyPr wrap="square" rtlCol="0">
            <a:spAutoFit/>
          </a:bodyPr>
          <a:lstStyle/>
          <a:p>
            <a:pPr algn="ctr"/>
            <a:r>
              <a:rPr lang="en-US" sz="3200" dirty="0"/>
              <a:t>Crumbling Leadership in Our Work</a:t>
            </a:r>
          </a:p>
        </p:txBody>
      </p:sp>
    </p:spTree>
    <p:extLst>
      <p:ext uri="{BB962C8B-B14F-4D97-AF65-F5344CB8AC3E}">
        <p14:creationId xmlns:p14="http://schemas.microsoft.com/office/powerpoint/2010/main" val="297154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6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glasses&#10;&#10;Description automatically generated with low confidence">
            <a:extLst>
              <a:ext uri="{FF2B5EF4-FFF2-40B4-BE49-F238E27FC236}">
                <a16:creationId xmlns:a16="http://schemas.microsoft.com/office/drawing/2014/main" id="{ED923270-68CE-4CB3-33B9-F5CBB3506024}"/>
              </a:ext>
            </a:extLst>
          </p:cNvPr>
          <p:cNvPicPr>
            <a:picLocks noChangeAspect="1"/>
          </p:cNvPicPr>
          <p:nvPr/>
        </p:nvPicPr>
        <p:blipFill rotWithShape="1">
          <a:blip r:embed="rId2"/>
          <a:srcRect t="20035" r="9091" b="31957"/>
          <a:stretch/>
        </p:blipFill>
        <p:spPr>
          <a:xfrm>
            <a:off x="3523488" y="10"/>
            <a:ext cx="8668512" cy="6857990"/>
          </a:xfrm>
          <a:prstGeom prst="rect">
            <a:avLst/>
          </a:prstGeom>
        </p:spPr>
      </p:pic>
      <p:sp>
        <p:nvSpPr>
          <p:cNvPr id="78" name="Rectangle 7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A4FDF88-BCF1-4777-84BD-EB79526B1995}"/>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mj-lt"/>
                <a:ea typeface="+mj-ea"/>
                <a:cs typeface="+mj-cs"/>
              </a:rPr>
              <a:t>“Celebrate What is Right With the World”</a:t>
            </a:r>
          </a:p>
        </p:txBody>
      </p:sp>
      <p:sp>
        <p:nvSpPr>
          <p:cNvPr id="79"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EA61EC5A-55E5-123E-9009-F9F1516C59DA}"/>
              </a:ext>
            </a:extLst>
          </p:cNvPr>
          <p:cNvPicPr>
            <a:picLocks noChangeAspect="1"/>
          </p:cNvPicPr>
          <p:nvPr/>
        </p:nvPicPr>
        <p:blipFill>
          <a:blip r:embed="rId3"/>
          <a:stretch>
            <a:fillRect/>
          </a:stretch>
        </p:blipFill>
        <p:spPr>
          <a:xfrm>
            <a:off x="88382" y="4913086"/>
            <a:ext cx="2193469" cy="1645102"/>
          </a:xfrm>
          <a:prstGeom prst="rect">
            <a:avLst/>
          </a:prstGeom>
        </p:spPr>
      </p:pic>
      <p:pic>
        <p:nvPicPr>
          <p:cNvPr id="25" name="Picture 24">
            <a:extLst>
              <a:ext uri="{FF2B5EF4-FFF2-40B4-BE49-F238E27FC236}">
                <a16:creationId xmlns:a16="http://schemas.microsoft.com/office/drawing/2014/main" id="{2EF7FCBA-F267-64D1-B7A9-CC4A1CE9DB44}"/>
              </a:ext>
            </a:extLst>
          </p:cNvPr>
          <p:cNvPicPr>
            <a:picLocks noChangeAspect="1"/>
          </p:cNvPicPr>
          <p:nvPr/>
        </p:nvPicPr>
        <p:blipFill>
          <a:blip r:embed="rId4"/>
          <a:stretch>
            <a:fillRect/>
          </a:stretch>
        </p:blipFill>
        <p:spPr>
          <a:xfrm>
            <a:off x="2281852" y="5151796"/>
            <a:ext cx="2274790" cy="1439205"/>
          </a:xfrm>
          <a:prstGeom prst="rect">
            <a:avLst/>
          </a:prstGeom>
        </p:spPr>
      </p:pic>
    </p:spTree>
    <p:extLst>
      <p:ext uri="{BB962C8B-B14F-4D97-AF65-F5344CB8AC3E}">
        <p14:creationId xmlns:p14="http://schemas.microsoft.com/office/powerpoint/2010/main" val="15459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C9D08E-F2E3-D365-09C5-62DD9178860A}"/>
              </a:ext>
            </a:extLst>
          </p:cNvPr>
          <p:cNvSpPr txBox="1"/>
          <p:nvPr/>
        </p:nvSpPr>
        <p:spPr>
          <a:xfrm>
            <a:off x="838200" y="4636802"/>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chemeClr val="tx1"/>
                </a:solidFill>
                <a:latin typeface="+mj-lt"/>
                <a:ea typeface="+mj-ea"/>
                <a:cs typeface="+mj-cs"/>
              </a:rPr>
              <a:t>Leading Godly in an Ungodly World</a:t>
            </a:r>
          </a:p>
        </p:txBody>
      </p:sp>
      <p:sp>
        <p:nvSpPr>
          <p:cNvPr id="6" name="TextBox 5">
            <a:extLst>
              <a:ext uri="{FF2B5EF4-FFF2-40B4-BE49-F238E27FC236}">
                <a16:creationId xmlns:a16="http://schemas.microsoft.com/office/drawing/2014/main" id="{511A2772-973A-1F75-5A4E-5CF0E41153C2}"/>
              </a:ext>
            </a:extLst>
          </p:cNvPr>
          <p:cNvSpPr txBox="1"/>
          <p:nvPr/>
        </p:nvSpPr>
        <p:spPr>
          <a:xfrm>
            <a:off x="649288" y="642938"/>
            <a:ext cx="7560857" cy="3275013"/>
          </a:xfrm>
          <a:prstGeom prst="rect">
            <a:avLst/>
          </a:prstGeom>
          <a:noFill/>
        </p:spPr>
        <p:txBody>
          <a:bodyPr wrap="square" anchor="t">
            <a:normAutofit/>
          </a:bodyPr>
          <a:lstStyle/>
          <a:p>
            <a:pPr algn="l">
              <a:spcAft>
                <a:spcPts val="600"/>
              </a:spcAft>
            </a:pPr>
            <a:r>
              <a:rPr lang="en-US" sz="2800" b="1" i="0" u="none" strike="noStrike" dirty="0">
                <a:solidFill>
                  <a:schemeClr val="bg1"/>
                </a:solidFill>
                <a:effectLst/>
                <a:latin typeface="ui-sans-serif"/>
              </a:rPr>
              <a:t>Hebrews 11:7</a:t>
            </a:r>
          </a:p>
          <a:p>
            <a:pPr algn="l">
              <a:spcAft>
                <a:spcPts val="600"/>
              </a:spcAft>
            </a:pPr>
            <a:r>
              <a:rPr lang="en-US" sz="2800" b="1" i="0" u="none" strike="noStrike" dirty="0">
                <a:solidFill>
                  <a:schemeClr val="bg1"/>
                </a:solidFill>
                <a:effectLst/>
                <a:latin typeface="ui-sans-serif"/>
              </a:rPr>
              <a:t>7 </a:t>
            </a:r>
            <a:r>
              <a:rPr lang="en-US" sz="2800" b="0" i="0" u="none" strike="noStrike" dirty="0">
                <a:solidFill>
                  <a:schemeClr val="bg1"/>
                </a:solidFill>
                <a:effectLst/>
                <a:latin typeface="ui-sans-serif"/>
              </a:rPr>
              <a:t>By faith Noah, being warned by God concerning events as yet unseen, in reverent fear constructed an ark for the saving of his household. By this he condemned the world and became an heir of the righteousness that comes by faith</a:t>
            </a:r>
            <a:r>
              <a:rPr lang="en-US" sz="2800" b="0" i="1" u="none" strike="noStrike" dirty="0">
                <a:solidFill>
                  <a:schemeClr val="bg1"/>
                </a:solidFill>
                <a:effectLst/>
                <a:latin typeface="ui-sans-serif"/>
              </a:rPr>
              <a:t>. ESV</a:t>
            </a:r>
          </a:p>
        </p:txBody>
      </p:sp>
      <p:sp>
        <p:nvSpPr>
          <p:cNvPr id="7" name="TextBox 6">
            <a:extLst>
              <a:ext uri="{FF2B5EF4-FFF2-40B4-BE49-F238E27FC236}">
                <a16:creationId xmlns:a16="http://schemas.microsoft.com/office/drawing/2014/main" id="{E59B0EA0-E22F-4161-C69A-B51C9F04CF8C}"/>
              </a:ext>
            </a:extLst>
          </p:cNvPr>
          <p:cNvSpPr txBox="1"/>
          <p:nvPr/>
        </p:nvSpPr>
        <p:spPr>
          <a:xfrm>
            <a:off x="8849907" y="174355"/>
            <a:ext cx="2692805" cy="3743596"/>
          </a:xfrm>
          <a:prstGeom prst="rect">
            <a:avLst/>
          </a:prstGeom>
        </p:spPr>
        <p:txBody>
          <a:bodyPr vert="horz" wrap="square" lIns="91440" tIns="45720" rIns="91440" bIns="45720" rtlCol="0" anchor="t">
            <a:normAutofit lnSpcReduction="10000"/>
          </a:bodyPr>
          <a:lstStyle/>
          <a:p>
            <a:pPr>
              <a:lnSpc>
                <a:spcPct val="90000"/>
              </a:lnSpc>
              <a:spcBef>
                <a:spcPts val="1000"/>
              </a:spcBef>
            </a:pPr>
            <a:r>
              <a:rPr lang="en-US" sz="3200" b="1" kern="1200" dirty="0">
                <a:solidFill>
                  <a:schemeClr val="bg1"/>
                </a:solidFill>
              </a:rPr>
              <a:t>Believed</a:t>
            </a:r>
            <a:r>
              <a:rPr lang="en-US" sz="3200" b="1" kern="1200" dirty="0">
                <a:solidFill>
                  <a:schemeClr val="bg1"/>
                </a:solidFill>
                <a:effectLst/>
              </a:rPr>
              <a:t> the Warning</a:t>
            </a:r>
          </a:p>
          <a:p>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Served with Reverence</a:t>
            </a:r>
          </a:p>
          <a:p>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Acted with Purpose</a:t>
            </a:r>
          </a:p>
          <a:p>
            <a:endParaRPr lang="en-US"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endParaRPr lang="en-US" sz="2600" b="1" kern="1200" dirty="0">
              <a:solidFill>
                <a:schemeClr val="bg1"/>
              </a:solidFill>
              <a:effectLst/>
              <a:latin typeface="+mn-lt"/>
              <a:ea typeface="+mn-ea"/>
              <a:cs typeface="+mn-cs"/>
            </a:endParaRPr>
          </a:p>
          <a:p>
            <a:pPr>
              <a:lnSpc>
                <a:spcPct val="90000"/>
              </a:lnSpc>
              <a:spcBef>
                <a:spcPts val="1000"/>
              </a:spcBef>
            </a:pPr>
            <a:endParaRPr lang="en-US" sz="2600" b="1" kern="1200" dirty="0">
              <a:solidFill>
                <a:schemeClr val="bg1"/>
              </a:solidFill>
              <a:latin typeface="+mn-lt"/>
              <a:ea typeface="+mn-ea"/>
              <a:cs typeface="+mn-cs"/>
            </a:endParaRPr>
          </a:p>
          <a:p>
            <a:pPr>
              <a:lnSpc>
                <a:spcPct val="90000"/>
              </a:lnSpc>
              <a:spcBef>
                <a:spcPts val="1000"/>
              </a:spcBef>
            </a:pPr>
            <a:endParaRPr lang="en-US" sz="2600" b="1" kern="1200" dirty="0">
              <a:solidFill>
                <a:schemeClr val="bg1"/>
              </a:solidFill>
              <a:latin typeface="+mn-lt"/>
              <a:ea typeface="+mn-ea"/>
              <a:cs typeface="+mn-cs"/>
            </a:endParaRPr>
          </a:p>
          <a:p>
            <a:pPr>
              <a:lnSpc>
                <a:spcPct val="90000"/>
              </a:lnSpc>
              <a:spcBef>
                <a:spcPts val="1000"/>
              </a:spcBef>
            </a:pPr>
            <a:endParaRPr lang="en-US" sz="2600" kern="1200" dirty="0">
              <a:solidFill>
                <a:schemeClr val="bg1"/>
              </a:solidFill>
              <a:effectLst/>
              <a:latin typeface="+mn-lt"/>
              <a:ea typeface="+mn-ea"/>
              <a:cs typeface="+mn-cs"/>
            </a:endParaRPr>
          </a:p>
          <a:p>
            <a:pPr>
              <a:lnSpc>
                <a:spcPct val="90000"/>
              </a:lnSpc>
              <a:spcBef>
                <a:spcPts val="1000"/>
              </a:spcBef>
            </a:pPr>
            <a:endParaRPr lang="en-US" sz="2600" kern="1200" dirty="0">
              <a:solidFill>
                <a:schemeClr val="tx1"/>
              </a:solidFill>
              <a:latin typeface="+mn-lt"/>
              <a:ea typeface="+mn-ea"/>
              <a:cs typeface="+mn-cs"/>
            </a:endParaRPr>
          </a:p>
        </p:txBody>
      </p:sp>
    </p:spTree>
    <p:extLst>
      <p:ext uri="{BB962C8B-B14F-4D97-AF65-F5344CB8AC3E}">
        <p14:creationId xmlns:p14="http://schemas.microsoft.com/office/powerpoint/2010/main" val="19142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BF865-CF98-5C89-9849-FBB798A64D93}"/>
              </a:ext>
            </a:extLst>
          </p:cNvPr>
          <p:cNvSpPr txBox="1"/>
          <p:nvPr/>
        </p:nvSpPr>
        <p:spPr>
          <a:xfrm>
            <a:off x="650449" y="4559523"/>
            <a:ext cx="10901471" cy="1236440"/>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5600" dirty="0">
                <a:latin typeface="+mj-lt"/>
                <a:ea typeface="+mj-ea"/>
                <a:cs typeface="+mj-cs"/>
              </a:rPr>
              <a:t>“By This, He Condemned The World”</a:t>
            </a:r>
          </a:p>
        </p:txBody>
      </p:sp>
      <p:pic>
        <p:nvPicPr>
          <p:cNvPr id="4" name="Picture 3" descr="Earth from space">
            <a:extLst>
              <a:ext uri="{FF2B5EF4-FFF2-40B4-BE49-F238E27FC236}">
                <a16:creationId xmlns:a16="http://schemas.microsoft.com/office/drawing/2014/main" id="{FD1B8548-3F5B-F541-74A1-FEE1CE30602B}"/>
              </a:ext>
            </a:extLst>
          </p:cNvPr>
          <p:cNvPicPr>
            <a:picLocks noChangeAspect="1"/>
          </p:cNvPicPr>
          <p:nvPr/>
        </p:nvPicPr>
        <p:blipFill rotWithShape="1">
          <a:blip r:embed="rId2"/>
          <a:srcRect t="30355" b="7827"/>
          <a:stretch/>
        </p:blipFill>
        <p:spPr>
          <a:xfrm>
            <a:off x="20" y="1"/>
            <a:ext cx="12191979" cy="4239482"/>
          </a:xfrm>
          <a:prstGeom prst="rect">
            <a:avLst/>
          </a:prstGeom>
        </p:spPr>
      </p:pic>
    </p:spTree>
    <p:extLst>
      <p:ext uri="{BB962C8B-B14F-4D97-AF65-F5344CB8AC3E}">
        <p14:creationId xmlns:p14="http://schemas.microsoft.com/office/powerpoint/2010/main" val="159241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extBox 1">
            <a:extLst>
              <a:ext uri="{FF2B5EF4-FFF2-40B4-BE49-F238E27FC236}">
                <a16:creationId xmlns:a16="http://schemas.microsoft.com/office/drawing/2014/main" id="{66BFCB39-B872-0329-04C5-90C2C319DE05}"/>
              </a:ext>
            </a:extLst>
          </p:cNvPr>
          <p:cNvSpPr txBox="1"/>
          <p:nvPr/>
        </p:nvSpPr>
        <p:spPr>
          <a:xfrm>
            <a:off x="753771" y="1188945"/>
            <a:ext cx="10684151" cy="19919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dirty="0">
                <a:solidFill>
                  <a:schemeClr val="tx2"/>
                </a:solidFill>
                <a:latin typeface="+mj-lt"/>
                <a:ea typeface="+mj-ea"/>
                <a:cs typeface="+mj-cs"/>
              </a:rPr>
              <a:t>Before He </a:t>
            </a:r>
            <a:r>
              <a:rPr lang="en-US" sz="5200" b="1" dirty="0">
                <a:solidFill>
                  <a:schemeClr val="tx2"/>
                </a:solidFill>
                <a:latin typeface="+mj-lt"/>
                <a:ea typeface="+mj-ea"/>
                <a:cs typeface="+mj-cs"/>
              </a:rPr>
              <a:t>C</a:t>
            </a:r>
            <a:r>
              <a:rPr lang="en-US" sz="5200" b="1" kern="1200" dirty="0">
                <a:solidFill>
                  <a:schemeClr val="tx2"/>
                </a:solidFill>
                <a:latin typeface="+mj-lt"/>
                <a:ea typeface="+mj-ea"/>
                <a:cs typeface="+mj-cs"/>
              </a:rPr>
              <a:t>ould </a:t>
            </a:r>
            <a:r>
              <a:rPr lang="en-US" sz="5200" b="1" dirty="0">
                <a:solidFill>
                  <a:schemeClr val="tx2"/>
                </a:solidFill>
                <a:latin typeface="+mj-lt"/>
                <a:ea typeface="+mj-ea"/>
                <a:cs typeface="+mj-cs"/>
              </a:rPr>
              <a:t>L</a:t>
            </a:r>
            <a:r>
              <a:rPr lang="en-US" sz="5200" b="1" kern="1200" dirty="0">
                <a:solidFill>
                  <a:schemeClr val="tx2"/>
                </a:solidFill>
                <a:latin typeface="+mj-lt"/>
                <a:ea typeface="+mj-ea"/>
                <a:cs typeface="+mj-cs"/>
              </a:rPr>
              <a:t>ead, </a:t>
            </a:r>
            <a:r>
              <a:rPr lang="en-US" sz="5200" b="1" dirty="0">
                <a:solidFill>
                  <a:schemeClr val="tx2"/>
                </a:solidFill>
                <a:latin typeface="+mj-lt"/>
                <a:ea typeface="+mj-ea"/>
                <a:cs typeface="+mj-cs"/>
              </a:rPr>
              <a:t>H</a:t>
            </a:r>
            <a:r>
              <a:rPr lang="en-US" sz="5200" b="1" kern="1200" dirty="0">
                <a:solidFill>
                  <a:schemeClr val="tx2"/>
                </a:solidFill>
                <a:latin typeface="+mj-lt"/>
                <a:ea typeface="+mj-ea"/>
                <a:cs typeface="+mj-cs"/>
              </a:rPr>
              <a:t>e </a:t>
            </a:r>
            <a:r>
              <a:rPr lang="en-US" sz="5200" b="1" dirty="0">
                <a:solidFill>
                  <a:schemeClr val="tx2"/>
                </a:solidFill>
                <a:latin typeface="+mj-lt"/>
                <a:ea typeface="+mj-ea"/>
                <a:cs typeface="+mj-cs"/>
              </a:rPr>
              <a:t>F</a:t>
            </a:r>
            <a:r>
              <a:rPr lang="en-US" sz="5200" b="1" kern="1200" dirty="0">
                <a:solidFill>
                  <a:schemeClr val="tx2"/>
                </a:solidFill>
                <a:latin typeface="+mj-lt"/>
                <a:ea typeface="+mj-ea"/>
                <a:cs typeface="+mj-cs"/>
              </a:rPr>
              <a:t>ollowed</a:t>
            </a:r>
          </a:p>
        </p:txBody>
      </p:sp>
      <p:grpSp>
        <p:nvGrpSpPr>
          <p:cNvPr id="27" name="Group 26">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34" name="Freeform: Shape 33">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981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4">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6">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Picture 2" descr="http://www.theworshipstudio.org/wp-content/uploads/2012/10/NOH-iStock_000010024465Medium.jpg">
            <a:hlinkClick r:id="rId2"/>
            <a:extLst>
              <a:ext uri="{FF2B5EF4-FFF2-40B4-BE49-F238E27FC236}">
                <a16:creationId xmlns:a16="http://schemas.microsoft.com/office/drawing/2014/main" id="{704E136C-F85A-9519-E14D-D11B14DC63BB}"/>
              </a:ext>
            </a:extLst>
          </p:cNvPr>
          <p:cNvPicPr>
            <a:picLocks noChangeAspect="1" noChangeArrowheads="1"/>
          </p:cNvPicPr>
          <p:nvPr/>
        </p:nvPicPr>
        <p:blipFill rotWithShape="1">
          <a:blip r:embed="rId3" cstate="print">
            <a:alphaModFix amt="60000"/>
            <a:extLst>
              <a:ext uri="{28A0092B-C50C-407E-A947-70E740481C1C}">
                <a14:useLocalDpi xmlns:a14="http://schemas.microsoft.com/office/drawing/2010/main" val="0"/>
              </a:ext>
            </a:extLst>
          </a:blip>
          <a:srcRect t="8397" r="-1" b="17819"/>
          <a:stretch/>
        </p:blipFill>
        <p:spPr bwMode="auto">
          <a:xfrm>
            <a:off x="187388" y="182880"/>
            <a:ext cx="11824481" cy="64997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454" y="359228"/>
            <a:ext cx="11433112" cy="117967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solidFill>
                  <a:srgbClr val="FFFFFF"/>
                </a:solidFill>
                <a:latin typeface="+mj-lt"/>
                <a:ea typeface="+mj-ea"/>
                <a:cs typeface="+mj-cs"/>
              </a:rPr>
              <a:t>Leading Godly in an Ungodly World</a:t>
            </a:r>
          </a:p>
        </p:txBody>
      </p:sp>
    </p:spTree>
    <p:extLst>
      <p:ext uri="{BB962C8B-B14F-4D97-AF65-F5344CB8AC3E}">
        <p14:creationId xmlns:p14="http://schemas.microsoft.com/office/powerpoint/2010/main" val="914828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154</Words>
  <Application>Microsoft Macintosh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ui-sans-serif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Densford</dc:creator>
  <cp:lastModifiedBy>Brent Densford</cp:lastModifiedBy>
  <cp:revision>11</cp:revision>
  <dcterms:created xsi:type="dcterms:W3CDTF">2016-06-12T11:40:58Z</dcterms:created>
  <dcterms:modified xsi:type="dcterms:W3CDTF">2023-03-05T19:31:37Z</dcterms:modified>
</cp:coreProperties>
</file>