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48" r:id="rId2"/>
  </p:sldMasterIdLst>
  <p:sldIdLst>
    <p:sldId id="256" r:id="rId3"/>
    <p:sldId id="259" r:id="rId4"/>
    <p:sldId id="258" r:id="rId5"/>
    <p:sldId id="257" r:id="rId6"/>
    <p:sldId id="260" r:id="rId7"/>
    <p:sldId id="261" r:id="rId8"/>
    <p:sldId id="262" r:id="rId9"/>
    <p:sldId id="263" r:id="rId10"/>
    <p:sldId id="264" r:id="rId11"/>
    <p:sldId id="265" r:id="rId12"/>
    <p:sldId id="267" r:id="rId13"/>
    <p:sldId id="266" r:id="rId14"/>
    <p:sldId id="268" r:id="rId15"/>
    <p:sldId id="269" r:id="rId16"/>
    <p:sldId id="270" r:id="rId17"/>
    <p:sldId id="271" r:id="rId18"/>
    <p:sldId id="272" r:id="rId19"/>
    <p:sldId id="273"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EFE75D-D9F6-E3D7-3876-B0EE750FD105}" v="1178" dt="2023-03-01T21:42:50.4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11" d="100"/>
          <a:sy n="111" d="100"/>
        </p:scale>
        <p:origin x="30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FAD2E8-1B2F-49B8-AB0B-538DFB7EA07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2ADAA70-8C48-47EE-B2EC-57FB5D6E4637}">
      <dgm:prSet/>
      <dgm:spPr/>
      <dgm:t>
        <a:bodyPr/>
        <a:lstStyle/>
        <a:p>
          <a:r>
            <a:rPr lang="en-US" baseline="0"/>
            <a:t>We will be in God's presence</a:t>
          </a:r>
          <a:endParaRPr lang="en-US"/>
        </a:p>
      </dgm:t>
    </dgm:pt>
    <dgm:pt modelId="{502335A3-3EE0-4B78-A854-7E211B036A42}" type="parTrans" cxnId="{CA2D8A23-757E-4A3F-B3AF-4910E9A13E2B}">
      <dgm:prSet/>
      <dgm:spPr/>
      <dgm:t>
        <a:bodyPr/>
        <a:lstStyle/>
        <a:p>
          <a:endParaRPr lang="en-US"/>
        </a:p>
      </dgm:t>
    </dgm:pt>
    <dgm:pt modelId="{6444232C-1960-4CB4-91C2-380457F60CC0}" type="sibTrans" cxnId="{CA2D8A23-757E-4A3F-B3AF-4910E9A13E2B}">
      <dgm:prSet/>
      <dgm:spPr/>
      <dgm:t>
        <a:bodyPr/>
        <a:lstStyle/>
        <a:p>
          <a:endParaRPr lang="en-US"/>
        </a:p>
      </dgm:t>
    </dgm:pt>
    <dgm:pt modelId="{BD03D174-A34F-486C-AA5A-2756B62EEFE6}">
      <dgm:prSet/>
      <dgm:spPr/>
      <dgm:t>
        <a:bodyPr/>
        <a:lstStyle/>
        <a:p>
          <a:r>
            <a:rPr lang="en-US" baseline="0"/>
            <a:t>The difficulties of life will not be part of this new existence</a:t>
          </a:r>
          <a:endParaRPr lang="en-US"/>
        </a:p>
      </dgm:t>
    </dgm:pt>
    <dgm:pt modelId="{47134452-2690-4DE2-8B66-936E87054B77}" type="parTrans" cxnId="{00521212-8FC6-4612-86C5-33292F4EC94F}">
      <dgm:prSet/>
      <dgm:spPr/>
      <dgm:t>
        <a:bodyPr/>
        <a:lstStyle/>
        <a:p>
          <a:endParaRPr lang="en-US"/>
        </a:p>
      </dgm:t>
    </dgm:pt>
    <dgm:pt modelId="{DCCFB094-E05C-4B02-9531-51063000F00F}" type="sibTrans" cxnId="{00521212-8FC6-4612-86C5-33292F4EC94F}">
      <dgm:prSet/>
      <dgm:spPr/>
      <dgm:t>
        <a:bodyPr/>
        <a:lstStyle/>
        <a:p>
          <a:endParaRPr lang="en-US"/>
        </a:p>
      </dgm:t>
    </dgm:pt>
    <dgm:pt modelId="{E354D799-D3BC-4472-BCA1-DA412B2327F7}" type="pres">
      <dgm:prSet presAssocID="{CDFAD2E8-1B2F-49B8-AB0B-538DFB7EA07E}" presName="linear" presStyleCnt="0">
        <dgm:presLayoutVars>
          <dgm:animLvl val="lvl"/>
          <dgm:resizeHandles val="exact"/>
        </dgm:presLayoutVars>
      </dgm:prSet>
      <dgm:spPr/>
    </dgm:pt>
    <dgm:pt modelId="{DAB8A4C4-8F0E-4FC1-BDF3-44D7A3985248}" type="pres">
      <dgm:prSet presAssocID="{52ADAA70-8C48-47EE-B2EC-57FB5D6E4637}" presName="parentText" presStyleLbl="node1" presStyleIdx="0" presStyleCnt="2">
        <dgm:presLayoutVars>
          <dgm:chMax val="0"/>
          <dgm:bulletEnabled val="1"/>
        </dgm:presLayoutVars>
      </dgm:prSet>
      <dgm:spPr/>
    </dgm:pt>
    <dgm:pt modelId="{4EE4ED25-4F78-44FC-A971-08C5D0DE3226}" type="pres">
      <dgm:prSet presAssocID="{6444232C-1960-4CB4-91C2-380457F60CC0}" presName="spacer" presStyleCnt="0"/>
      <dgm:spPr/>
    </dgm:pt>
    <dgm:pt modelId="{2AEAEFAE-7967-4C46-8EDA-772D143ECEF2}" type="pres">
      <dgm:prSet presAssocID="{BD03D174-A34F-486C-AA5A-2756B62EEFE6}" presName="parentText" presStyleLbl="node1" presStyleIdx="1" presStyleCnt="2">
        <dgm:presLayoutVars>
          <dgm:chMax val="0"/>
          <dgm:bulletEnabled val="1"/>
        </dgm:presLayoutVars>
      </dgm:prSet>
      <dgm:spPr/>
    </dgm:pt>
  </dgm:ptLst>
  <dgm:cxnLst>
    <dgm:cxn modelId="{00521212-8FC6-4612-86C5-33292F4EC94F}" srcId="{CDFAD2E8-1B2F-49B8-AB0B-538DFB7EA07E}" destId="{BD03D174-A34F-486C-AA5A-2756B62EEFE6}" srcOrd="1" destOrd="0" parTransId="{47134452-2690-4DE2-8B66-936E87054B77}" sibTransId="{DCCFB094-E05C-4B02-9531-51063000F00F}"/>
    <dgm:cxn modelId="{CA2D8A23-757E-4A3F-B3AF-4910E9A13E2B}" srcId="{CDFAD2E8-1B2F-49B8-AB0B-538DFB7EA07E}" destId="{52ADAA70-8C48-47EE-B2EC-57FB5D6E4637}" srcOrd="0" destOrd="0" parTransId="{502335A3-3EE0-4B78-A854-7E211B036A42}" sibTransId="{6444232C-1960-4CB4-91C2-380457F60CC0}"/>
    <dgm:cxn modelId="{ED432B7B-2842-4D2B-9CC6-06C14DFB34AE}" type="presOf" srcId="{52ADAA70-8C48-47EE-B2EC-57FB5D6E4637}" destId="{DAB8A4C4-8F0E-4FC1-BDF3-44D7A3985248}" srcOrd="0" destOrd="0" presId="urn:microsoft.com/office/officeart/2005/8/layout/vList2"/>
    <dgm:cxn modelId="{60310FA6-FAA8-46DE-B34C-216DD0E7B8C9}" type="presOf" srcId="{CDFAD2E8-1B2F-49B8-AB0B-538DFB7EA07E}" destId="{E354D799-D3BC-4472-BCA1-DA412B2327F7}" srcOrd="0" destOrd="0" presId="urn:microsoft.com/office/officeart/2005/8/layout/vList2"/>
    <dgm:cxn modelId="{233B7ADB-6B64-420E-9662-A4B6734DB20E}" type="presOf" srcId="{BD03D174-A34F-486C-AA5A-2756B62EEFE6}" destId="{2AEAEFAE-7967-4C46-8EDA-772D143ECEF2}" srcOrd="0" destOrd="0" presId="urn:microsoft.com/office/officeart/2005/8/layout/vList2"/>
    <dgm:cxn modelId="{EEC4CA45-B145-4D8C-B6B5-F08A8624492B}" type="presParOf" srcId="{E354D799-D3BC-4472-BCA1-DA412B2327F7}" destId="{DAB8A4C4-8F0E-4FC1-BDF3-44D7A3985248}" srcOrd="0" destOrd="0" presId="urn:microsoft.com/office/officeart/2005/8/layout/vList2"/>
    <dgm:cxn modelId="{C7832E4B-D77F-4819-A0B0-332B29D9A5C3}" type="presParOf" srcId="{E354D799-D3BC-4472-BCA1-DA412B2327F7}" destId="{4EE4ED25-4F78-44FC-A971-08C5D0DE3226}" srcOrd="1" destOrd="0" presId="urn:microsoft.com/office/officeart/2005/8/layout/vList2"/>
    <dgm:cxn modelId="{C6735709-B0C0-4B5B-939B-73F74AAD7202}" type="presParOf" srcId="{E354D799-D3BC-4472-BCA1-DA412B2327F7}" destId="{2AEAEFAE-7967-4C46-8EDA-772D143ECEF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8A4C4-8F0E-4FC1-BDF3-44D7A3985248}">
      <dsp:nvSpPr>
        <dsp:cNvPr id="0" name=""/>
        <dsp:cNvSpPr/>
      </dsp:nvSpPr>
      <dsp:spPr>
        <a:xfrm>
          <a:off x="0" y="160976"/>
          <a:ext cx="5990135" cy="2406690"/>
        </a:xfrm>
        <a:prstGeom prst="round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baseline="0"/>
            <a:t>We will be in God's presence</a:t>
          </a:r>
          <a:endParaRPr lang="en-US" sz="4400" kern="1200"/>
        </a:p>
      </dsp:txBody>
      <dsp:txXfrm>
        <a:off x="117485" y="278461"/>
        <a:ext cx="5755165" cy="2171720"/>
      </dsp:txXfrm>
    </dsp:sp>
    <dsp:sp modelId="{2AEAEFAE-7967-4C46-8EDA-772D143ECEF2}">
      <dsp:nvSpPr>
        <dsp:cNvPr id="0" name=""/>
        <dsp:cNvSpPr/>
      </dsp:nvSpPr>
      <dsp:spPr>
        <a:xfrm>
          <a:off x="0" y="2694387"/>
          <a:ext cx="5990135" cy="2406690"/>
        </a:xfrm>
        <a:prstGeom prst="roundRect">
          <a:avLst/>
        </a:prstGeom>
        <a:solidFill>
          <a:schemeClr val="accent2">
            <a:hueOff val="-7424668"/>
            <a:satOff val="2422"/>
            <a:lumOff val="-2157"/>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baseline="0"/>
            <a:t>The difficulties of life will not be part of this new existence</a:t>
          </a:r>
          <a:endParaRPr lang="en-US" sz="4400" kern="1200"/>
        </a:p>
      </dsp:txBody>
      <dsp:txXfrm>
        <a:off x="117485" y="2811872"/>
        <a:ext cx="5755165" cy="21717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3/1/2023</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6681282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033E54A-A8CA-48C1-9504-691B58049D29}" type="datetimeFigureOut">
              <a:rPr lang="en-US" dirty="0"/>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49544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5F6C806-BBF7-471C-9527-881CE2266695}" type="datetimeFigureOut">
              <a:rPr lang="en-US" dirty="0"/>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91999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CAFE9EF-BFD3-43EA-A868-783EE64D3026}" type="datetime1">
              <a:rPr lang="en-US" smtClean="0"/>
              <a:t>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66FB9-D28B-49B1-96AA-2DC4A0B82672}" type="datetime1">
              <a:rPr lang="en-US" smtClean="0"/>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763742-95DB-4727-9E2D-E67133874C57}" type="datetime1">
              <a:rPr lang="en-US" smtClean="0"/>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F4C757-AC18-4BD4-B58D-C09C7F56266E}" type="datetime1">
              <a:rPr lang="en-US" smtClean="0"/>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06CBA-D419-41FA-8B3E-D17E24A5F335}" type="datetime1">
              <a:rPr lang="en-US" smtClean="0"/>
              <a:t>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4B8EF-695A-4D91-86E6-BD3ABF986DC6}" type="datetime1">
              <a:rPr lang="en-US" smtClean="0"/>
              <a:t>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9A1DA-1075-4AB6-9AFC-9045E23C9F15}" type="datetime1">
              <a:rPr lang="en-US" smtClean="0"/>
              <a:t>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23360-0F07-4AD4-AAF8-61579BDE5A02}" type="datetime1">
              <a:rPr lang="en-US" smtClean="0"/>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C94063-DF36-4330-A365-08DA1FA5B7D6}" type="datetimeFigureOut">
              <a:rPr lang="en-US" dirty="0"/>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518489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35D3E4-AEF6-4C0D-955F-4975ADE12833}" type="datetime1">
              <a:rPr lang="en-US" smtClean="0"/>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715DF4-6503-424C-B89D-B31483AF0BFD}" type="datetime1">
              <a:rPr lang="en-US" smtClean="0"/>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EE408-CEE3-4069-B613-CB32C19D6587}" type="datetime1">
              <a:rPr lang="en-US" smtClean="0"/>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4680C5-3949-48B3-AAD0-C6AC4D6634A8}" type="datetime1">
              <a:rPr lang="en-US" smtClean="0"/>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451F9A-4BC0-4BDC-9C0A-439930D3F628}" type="datetime1">
              <a:rPr lang="en-US" smtClean="0"/>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C190EB-8738-400A-AFF7-6D1DEC6B76AF}" type="datetime1">
              <a:rPr lang="en-US" smtClean="0"/>
              <a:t>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4A0F0B9-B198-4467-8481-337D4552AC07}" type="datetime1">
              <a:rPr lang="en-US" smtClean="0"/>
              <a:t>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A7E8C0-DCD6-4618-824E-E5B47E37F774}" type="datetime1">
              <a:rPr lang="en-US" smtClean="0"/>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C6133B-A04A-40C7-999B-6B964B69F57E}" type="datetime1">
              <a:rPr lang="en-US" smtClean="0"/>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dirty="0"/>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02166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FCFA4AC-08CC-42CE-BD01-C191750A04EC}" type="datetimeFigureOut">
              <a:rPr lang="en-US" dirty="0"/>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92857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dirty="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BA7A723-92A7-435B-B681-F25B092FEFEB}" type="datetimeFigureOut">
              <a:rPr lang="en-US" dirty="0"/>
              <a:t>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3823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F170639-886C-4FCF-9EAB-ABB5DA3F3F4A}" type="datetimeFigureOut">
              <a:rPr lang="en-US" dirty="0"/>
              <a:t>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209508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927735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dirty="0"/>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410969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25037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3/1/2023</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481445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096B060-2D6F-430E-A017-FCCC5AF2AC19}" type="datetime1">
              <a:rPr lang="en-US" smtClean="0"/>
              <a:t>3/1/2023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Revelation 21-22</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63C89-0EA1-F0AB-2855-65A31B483D4A}"/>
              </a:ext>
            </a:extLst>
          </p:cNvPr>
          <p:cNvSpPr>
            <a:spLocks noGrp="1"/>
          </p:cNvSpPr>
          <p:nvPr>
            <p:ph type="title"/>
          </p:nvPr>
        </p:nvSpPr>
        <p:spPr>
          <a:xfrm>
            <a:off x="1261872" y="-65561"/>
            <a:ext cx="9692640" cy="1325562"/>
          </a:xfrm>
        </p:spPr>
        <p:txBody>
          <a:bodyPr/>
          <a:lstStyle/>
          <a:p>
            <a:r>
              <a:rPr lang="en-US" dirty="0"/>
              <a:t>The New Heaven and New Earth</a:t>
            </a:r>
          </a:p>
        </p:txBody>
      </p:sp>
      <p:sp>
        <p:nvSpPr>
          <p:cNvPr id="3" name="Content Placeholder 2">
            <a:extLst>
              <a:ext uri="{FF2B5EF4-FFF2-40B4-BE49-F238E27FC236}">
                <a16:creationId xmlns:a16="http://schemas.microsoft.com/office/drawing/2014/main" id="{0D519AFA-823A-3440-F5F9-9A6D9182CF31}"/>
              </a:ext>
            </a:extLst>
          </p:cNvPr>
          <p:cNvSpPr>
            <a:spLocks noGrp="1"/>
          </p:cNvSpPr>
          <p:nvPr>
            <p:ph sz="half" idx="1"/>
          </p:nvPr>
        </p:nvSpPr>
        <p:spPr>
          <a:xfrm>
            <a:off x="369860" y="1802510"/>
            <a:ext cx="4480560" cy="4351337"/>
          </a:xfrm>
        </p:spPr>
        <p:txBody>
          <a:bodyPr vert="horz" lIns="91440" tIns="45720" rIns="91440" bIns="45720" rtlCol="0" anchor="t">
            <a:noAutofit/>
          </a:bodyPr>
          <a:lstStyle/>
          <a:p>
            <a:r>
              <a:rPr lang="en-US" sz="2800" b="1" dirty="0"/>
              <a:t>Matthew 19:28</a:t>
            </a:r>
            <a:r>
              <a:rPr lang="en-US" sz="2800" dirty="0"/>
              <a:t> </a:t>
            </a:r>
            <a:r>
              <a:rPr lang="en-US" sz="2800" b="1" baseline="30000" dirty="0">
                <a:ea typeface="+mn-lt"/>
                <a:cs typeface="+mn-lt"/>
              </a:rPr>
              <a:t> </a:t>
            </a:r>
            <a:r>
              <a:rPr lang="en-US" sz="2800" dirty="0">
                <a:ea typeface="+mn-lt"/>
                <a:cs typeface="+mn-lt"/>
              </a:rPr>
              <a:t>Jesus said to them, “Truly I tell you, at the renewal of all things, when the Son of Man is seated on the throne of his glory, you who have followed me will also sit on twelve thrones, judging the twelve tribes of Israel</a:t>
            </a:r>
            <a:endParaRPr lang="en-US" sz="3100" dirty="0"/>
          </a:p>
        </p:txBody>
      </p:sp>
      <p:sp>
        <p:nvSpPr>
          <p:cNvPr id="4" name="Content Placeholder 3">
            <a:extLst>
              <a:ext uri="{FF2B5EF4-FFF2-40B4-BE49-F238E27FC236}">
                <a16:creationId xmlns:a16="http://schemas.microsoft.com/office/drawing/2014/main" id="{F8B85342-55BD-4D47-4785-51847B912F0A}"/>
              </a:ext>
            </a:extLst>
          </p:cNvPr>
          <p:cNvSpPr>
            <a:spLocks noGrp="1"/>
          </p:cNvSpPr>
          <p:nvPr>
            <p:ph sz="half" idx="2"/>
          </p:nvPr>
        </p:nvSpPr>
        <p:spPr>
          <a:xfrm>
            <a:off x="5029694" y="1716246"/>
            <a:ext cx="6029616" cy="4351337"/>
          </a:xfrm>
        </p:spPr>
        <p:txBody>
          <a:bodyPr vert="horz" lIns="91440" tIns="45720" rIns="91440" bIns="45720" rtlCol="0" anchor="t">
            <a:noAutofit/>
          </a:bodyPr>
          <a:lstStyle/>
          <a:p>
            <a:r>
              <a:rPr lang="en-US" sz="2800" b="1" dirty="0"/>
              <a:t>Romans 8:19 </a:t>
            </a:r>
            <a:r>
              <a:rPr lang="en-US" sz="2800" dirty="0">
                <a:ea typeface="+mn-lt"/>
                <a:cs typeface="+mn-lt"/>
              </a:rPr>
              <a:t>For the creation waits with eager longing for the revealing of the children of God, </a:t>
            </a:r>
            <a:r>
              <a:rPr lang="en-US" sz="2800" b="1" baseline="30000" dirty="0">
                <a:ea typeface="+mn-lt"/>
                <a:cs typeface="+mn-lt"/>
              </a:rPr>
              <a:t>20 </a:t>
            </a:r>
            <a:r>
              <a:rPr lang="en-US" sz="2800" dirty="0">
                <a:ea typeface="+mn-lt"/>
                <a:cs typeface="+mn-lt"/>
              </a:rPr>
              <a:t>for the creation was subjected to futility, not of its own will, but by the will of the one who subjected it, in hope </a:t>
            </a:r>
            <a:r>
              <a:rPr lang="en-US" sz="2800" b="1" baseline="30000" dirty="0">
                <a:ea typeface="+mn-lt"/>
                <a:cs typeface="+mn-lt"/>
              </a:rPr>
              <a:t>21 </a:t>
            </a:r>
            <a:r>
              <a:rPr lang="en-US" sz="2800" dirty="0">
                <a:ea typeface="+mn-lt"/>
                <a:cs typeface="+mn-lt"/>
              </a:rPr>
              <a:t>that the creation itself will be set free from its enslavement to decay and will obtain the freedom of the glory of the children of God</a:t>
            </a:r>
            <a:endParaRPr lang="en-US" sz="2800" dirty="0"/>
          </a:p>
        </p:txBody>
      </p:sp>
    </p:spTree>
    <p:extLst>
      <p:ext uri="{BB962C8B-B14F-4D97-AF65-F5344CB8AC3E}">
        <p14:creationId xmlns:p14="http://schemas.microsoft.com/office/powerpoint/2010/main" val="2286885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7363F-C7FC-9B71-045D-2A2DF11E1D54}"/>
              </a:ext>
            </a:extLst>
          </p:cNvPr>
          <p:cNvSpPr>
            <a:spLocks noGrp="1"/>
          </p:cNvSpPr>
          <p:nvPr>
            <p:ph type="title"/>
          </p:nvPr>
        </p:nvSpPr>
        <p:spPr/>
        <p:txBody>
          <a:bodyPr/>
          <a:lstStyle/>
          <a:p>
            <a:r>
              <a:rPr lang="en-US" dirty="0"/>
              <a:t>The New Heaven and New Earth</a:t>
            </a:r>
          </a:p>
        </p:txBody>
      </p:sp>
      <p:sp>
        <p:nvSpPr>
          <p:cNvPr id="3" name="Content Placeholder 2">
            <a:extLst>
              <a:ext uri="{FF2B5EF4-FFF2-40B4-BE49-F238E27FC236}">
                <a16:creationId xmlns:a16="http://schemas.microsoft.com/office/drawing/2014/main" id="{DF1ACFEB-EE90-58F0-08E7-2A51A7201205}"/>
              </a:ext>
            </a:extLst>
          </p:cNvPr>
          <p:cNvSpPr>
            <a:spLocks noGrp="1"/>
          </p:cNvSpPr>
          <p:nvPr>
            <p:ph idx="1"/>
          </p:nvPr>
        </p:nvSpPr>
        <p:spPr>
          <a:xfrm>
            <a:off x="816174" y="1828800"/>
            <a:ext cx="9041058" cy="4351337"/>
          </a:xfrm>
        </p:spPr>
        <p:txBody>
          <a:bodyPr vert="horz" lIns="91440" tIns="45720" rIns="91440" bIns="45720" rtlCol="0" anchor="t">
            <a:noAutofit/>
          </a:bodyPr>
          <a:lstStyle/>
          <a:p>
            <a:r>
              <a:rPr lang="en-US" sz="2400" b="1" dirty="0"/>
              <a:t>Revelation 21:1</a:t>
            </a:r>
            <a:r>
              <a:rPr lang="en-US" sz="2400" dirty="0"/>
              <a:t> </a:t>
            </a:r>
            <a:r>
              <a:rPr lang="en-US" sz="2400" dirty="0">
                <a:ea typeface="+mn-lt"/>
                <a:cs typeface="+mn-lt"/>
              </a:rPr>
              <a:t>Then I saw a new heaven and a new earth, for the first heaven and the first earth had passed away, and the sea was no more. </a:t>
            </a:r>
            <a:r>
              <a:rPr lang="en-US" sz="2400" b="1" baseline="30000" dirty="0">
                <a:ea typeface="+mn-lt"/>
                <a:cs typeface="+mn-lt"/>
              </a:rPr>
              <a:t>2</a:t>
            </a:r>
            <a:r>
              <a:rPr lang="en-US" sz="2400" b="1" u="sng" baseline="30000" dirty="0">
                <a:ea typeface="+mn-lt"/>
                <a:cs typeface="+mn-lt"/>
              </a:rPr>
              <a:t> </a:t>
            </a:r>
            <a:r>
              <a:rPr lang="en-US" sz="2400" dirty="0">
                <a:ea typeface="+mn-lt"/>
                <a:cs typeface="+mn-lt"/>
              </a:rPr>
              <a:t>And I saw the holy city, the new Jerusalem, coming down out of heaven from God, prepared as a bride adorned for her husband. </a:t>
            </a:r>
            <a:r>
              <a:rPr lang="en-US" sz="2400" b="1" baseline="30000" dirty="0">
                <a:ea typeface="+mn-lt"/>
                <a:cs typeface="+mn-lt"/>
              </a:rPr>
              <a:t>3 </a:t>
            </a:r>
            <a:r>
              <a:rPr lang="en-US" sz="2400" dirty="0">
                <a:ea typeface="+mn-lt"/>
                <a:cs typeface="+mn-lt"/>
              </a:rPr>
              <a:t>And I heard a loud voice from the throne saying, “See, the home of God is among mortals.</a:t>
            </a:r>
            <a:br>
              <a:rPr lang="en-US" sz="2400" dirty="0">
                <a:ea typeface="+mn-lt"/>
                <a:cs typeface="+mn-lt"/>
              </a:rPr>
            </a:br>
            <a:r>
              <a:rPr lang="en-US" sz="2400" dirty="0">
                <a:ea typeface="+mn-lt"/>
                <a:cs typeface="+mn-lt"/>
              </a:rPr>
              <a:t>He will dwell with them; they will be his peoples,</a:t>
            </a:r>
            <a:br>
              <a:rPr lang="en-US" sz="2400" baseline="30000" dirty="0">
                <a:ea typeface="+mn-lt"/>
                <a:cs typeface="+mn-lt"/>
              </a:rPr>
            </a:br>
            <a:r>
              <a:rPr lang="en-US" sz="3600" baseline="30000" dirty="0">
                <a:ea typeface="+mn-lt"/>
                <a:cs typeface="+mn-lt"/>
              </a:rPr>
              <a:t>and God himself will be with them and be their God;</a:t>
            </a:r>
            <a:br>
              <a:rPr lang="en-US" sz="2400" baseline="30000" dirty="0">
                <a:ea typeface="+mn-lt"/>
                <a:cs typeface="+mn-lt"/>
              </a:rPr>
            </a:br>
            <a:r>
              <a:rPr lang="en-US" sz="2400" baseline="30000" dirty="0">
                <a:ea typeface="+mn-lt"/>
                <a:cs typeface="+mn-lt"/>
              </a:rPr>
              <a:t>4 </a:t>
            </a:r>
            <a:r>
              <a:rPr lang="en-US" sz="2400" u="sng" dirty="0">
                <a:ea typeface="+mn-lt"/>
                <a:cs typeface="+mn-lt"/>
              </a:rPr>
              <a:t>he will wipe every tear from their eyes.</a:t>
            </a:r>
            <a:br>
              <a:rPr lang="en-US" sz="2400" u="sng" dirty="0">
                <a:ea typeface="+mn-lt"/>
                <a:cs typeface="+mn-lt"/>
              </a:rPr>
            </a:br>
            <a:r>
              <a:rPr lang="en-US" sz="2400" u="sng" dirty="0">
                <a:ea typeface="+mn-lt"/>
                <a:cs typeface="+mn-lt"/>
              </a:rPr>
              <a:t>Death will be no more;</a:t>
            </a:r>
            <a:br>
              <a:rPr lang="en-US" sz="2400" u="sng" dirty="0">
                <a:ea typeface="+mn-lt"/>
                <a:cs typeface="+mn-lt"/>
              </a:rPr>
            </a:br>
            <a:r>
              <a:rPr lang="en-US" sz="2400" u="sng" dirty="0">
                <a:ea typeface="+mn-lt"/>
                <a:cs typeface="+mn-lt"/>
              </a:rPr>
              <a:t>mourning and crying and pain will be no more,</a:t>
            </a:r>
            <a:br>
              <a:rPr lang="en-US" sz="2400" u="sng" dirty="0">
                <a:ea typeface="+mn-lt"/>
                <a:cs typeface="+mn-lt"/>
              </a:rPr>
            </a:br>
            <a:r>
              <a:rPr lang="en-US" sz="2400" u="sng" dirty="0">
                <a:ea typeface="+mn-lt"/>
                <a:cs typeface="+mn-lt"/>
              </a:rPr>
              <a:t>for the first things have passed away.”</a:t>
            </a:r>
            <a:endParaRPr lang="en-US" sz="2400" u="sng" dirty="0"/>
          </a:p>
          <a:p>
            <a:endParaRPr lang="en-US" dirty="0"/>
          </a:p>
        </p:txBody>
      </p:sp>
    </p:spTree>
    <p:extLst>
      <p:ext uri="{BB962C8B-B14F-4D97-AF65-F5344CB8AC3E}">
        <p14:creationId xmlns:p14="http://schemas.microsoft.com/office/powerpoint/2010/main" val="3111357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7363F-C7FC-9B71-045D-2A2DF11E1D54}"/>
              </a:ext>
            </a:extLst>
          </p:cNvPr>
          <p:cNvSpPr>
            <a:spLocks noGrp="1"/>
          </p:cNvSpPr>
          <p:nvPr>
            <p:ph type="title"/>
          </p:nvPr>
        </p:nvSpPr>
        <p:spPr/>
        <p:txBody>
          <a:bodyPr/>
          <a:lstStyle/>
          <a:p>
            <a:r>
              <a:rPr lang="en-US" dirty="0"/>
              <a:t>The New Heaven and New Earth</a:t>
            </a:r>
          </a:p>
        </p:txBody>
      </p:sp>
      <p:sp>
        <p:nvSpPr>
          <p:cNvPr id="3" name="Content Placeholder 2">
            <a:extLst>
              <a:ext uri="{FF2B5EF4-FFF2-40B4-BE49-F238E27FC236}">
                <a16:creationId xmlns:a16="http://schemas.microsoft.com/office/drawing/2014/main" id="{DF1ACFEB-EE90-58F0-08E7-2A51A7201205}"/>
              </a:ext>
            </a:extLst>
          </p:cNvPr>
          <p:cNvSpPr>
            <a:spLocks noGrp="1"/>
          </p:cNvSpPr>
          <p:nvPr>
            <p:ph idx="1"/>
          </p:nvPr>
        </p:nvSpPr>
        <p:spPr>
          <a:xfrm>
            <a:off x="816174" y="1828800"/>
            <a:ext cx="9041058" cy="4351337"/>
          </a:xfrm>
        </p:spPr>
        <p:txBody>
          <a:bodyPr vert="horz" lIns="91440" tIns="45720" rIns="91440" bIns="45720" rtlCol="0" anchor="t">
            <a:noAutofit/>
          </a:bodyPr>
          <a:lstStyle/>
          <a:p>
            <a:r>
              <a:rPr lang="en-US" sz="2400" b="1" dirty="0"/>
              <a:t>Isaiah 25:6 </a:t>
            </a:r>
            <a:r>
              <a:rPr lang="en-US" sz="2400" dirty="0">
                <a:ea typeface="+mn-lt"/>
                <a:cs typeface="+mn-lt"/>
              </a:rPr>
              <a:t>On this mountain the </a:t>
            </a:r>
            <a:r>
              <a:rPr lang="en-US" sz="2400" cap="small" dirty="0">
                <a:ea typeface="+mn-lt"/>
                <a:cs typeface="+mn-lt"/>
              </a:rPr>
              <a:t>Lord</a:t>
            </a:r>
            <a:r>
              <a:rPr lang="en-US" sz="2400" dirty="0">
                <a:ea typeface="+mn-lt"/>
                <a:cs typeface="+mn-lt"/>
              </a:rPr>
              <a:t> of hosts will make for all peoples</a:t>
            </a:r>
            <a:br>
              <a:rPr lang="en-US" sz="2400" dirty="0">
                <a:ea typeface="+mn-lt"/>
                <a:cs typeface="+mn-lt"/>
              </a:rPr>
            </a:br>
            <a:r>
              <a:rPr lang="en-US" sz="2400" dirty="0">
                <a:ea typeface="+mn-lt"/>
                <a:cs typeface="+mn-lt"/>
              </a:rPr>
              <a:t>    a feast of rich food, a feast of well-aged wines,</a:t>
            </a:r>
            <a:br>
              <a:rPr lang="en-US" sz="2400" dirty="0">
                <a:ea typeface="+mn-lt"/>
                <a:cs typeface="+mn-lt"/>
              </a:rPr>
            </a:br>
            <a:r>
              <a:rPr lang="en-US" sz="2400" dirty="0">
                <a:ea typeface="+mn-lt"/>
                <a:cs typeface="+mn-lt"/>
              </a:rPr>
              <a:t>    of rich food filled with marrow, of well-aged wines strained clear.</a:t>
            </a:r>
            <a:br>
              <a:rPr lang="en-US" sz="2400" dirty="0">
                <a:ea typeface="+mn-lt"/>
                <a:cs typeface="+mn-lt"/>
              </a:rPr>
            </a:br>
            <a:r>
              <a:rPr lang="en-US" sz="2400" dirty="0">
                <a:ea typeface="+mn-lt"/>
                <a:cs typeface="+mn-lt"/>
              </a:rPr>
              <a:t>7 And he will destroy on this mountain</a:t>
            </a:r>
            <a:br>
              <a:rPr lang="en-US" sz="2400" dirty="0">
                <a:ea typeface="+mn-lt"/>
                <a:cs typeface="+mn-lt"/>
              </a:rPr>
            </a:br>
            <a:r>
              <a:rPr lang="en-US" sz="2400" dirty="0">
                <a:ea typeface="+mn-lt"/>
                <a:cs typeface="+mn-lt"/>
              </a:rPr>
              <a:t>    the shroud that is cast over all peoples,</a:t>
            </a:r>
            <a:br>
              <a:rPr lang="en-US" sz="2400" dirty="0">
                <a:ea typeface="+mn-lt"/>
                <a:cs typeface="+mn-lt"/>
              </a:rPr>
            </a:br>
            <a:r>
              <a:rPr lang="en-US" sz="2400" dirty="0">
                <a:ea typeface="+mn-lt"/>
                <a:cs typeface="+mn-lt"/>
              </a:rPr>
              <a:t>    the covering that is spread over all nations;</a:t>
            </a:r>
            <a:br>
              <a:rPr lang="en-US" sz="2400" dirty="0">
                <a:ea typeface="+mn-lt"/>
                <a:cs typeface="+mn-lt"/>
              </a:rPr>
            </a:br>
            <a:r>
              <a:rPr lang="en-US" sz="2400" dirty="0">
                <a:ea typeface="+mn-lt"/>
                <a:cs typeface="+mn-lt"/>
              </a:rPr>
              <a:t>8   </a:t>
            </a:r>
            <a:r>
              <a:rPr lang="en-US" sz="2400" u="sng" dirty="0">
                <a:ea typeface="+mn-lt"/>
                <a:cs typeface="+mn-lt"/>
              </a:rPr>
              <a:t>  he will swallow up death forever.</a:t>
            </a:r>
            <a:br>
              <a:rPr lang="en-US" sz="2400" u="sng" dirty="0">
                <a:ea typeface="+mn-lt"/>
                <a:cs typeface="+mn-lt"/>
              </a:rPr>
            </a:br>
            <a:r>
              <a:rPr lang="en-US" sz="2400" u="sng" dirty="0">
                <a:ea typeface="+mn-lt"/>
                <a:cs typeface="+mn-lt"/>
              </a:rPr>
              <a:t>Then the Lord </a:t>
            </a:r>
            <a:r>
              <a:rPr lang="en-US" sz="2400" u="sng" cap="small" dirty="0">
                <a:ea typeface="+mn-lt"/>
                <a:cs typeface="+mn-lt"/>
              </a:rPr>
              <a:t>God</a:t>
            </a:r>
            <a:r>
              <a:rPr lang="en-US" sz="2400" u="sng" dirty="0">
                <a:ea typeface="+mn-lt"/>
                <a:cs typeface="+mn-lt"/>
              </a:rPr>
              <a:t> will wipe away the tears from all faces,</a:t>
            </a:r>
            <a:br>
              <a:rPr lang="en-US" sz="2400" dirty="0">
                <a:ea typeface="+mn-lt"/>
                <a:cs typeface="+mn-lt"/>
              </a:rPr>
            </a:br>
            <a:r>
              <a:rPr lang="en-US" sz="2400" dirty="0">
                <a:ea typeface="+mn-lt"/>
                <a:cs typeface="+mn-lt"/>
              </a:rPr>
              <a:t>    and the disgrace of his people he will take away from all the earth,</a:t>
            </a:r>
            <a:br>
              <a:rPr lang="en-US" sz="2400" dirty="0">
                <a:ea typeface="+mn-lt"/>
                <a:cs typeface="+mn-lt"/>
              </a:rPr>
            </a:br>
            <a:r>
              <a:rPr lang="en-US" sz="2400" dirty="0">
                <a:ea typeface="+mn-lt"/>
                <a:cs typeface="+mn-lt"/>
              </a:rPr>
              <a:t>    for the </a:t>
            </a:r>
            <a:r>
              <a:rPr lang="en-US" sz="2400" cap="small" dirty="0">
                <a:ea typeface="+mn-lt"/>
                <a:cs typeface="+mn-lt"/>
              </a:rPr>
              <a:t>Lord</a:t>
            </a:r>
            <a:r>
              <a:rPr lang="en-US" sz="2400" dirty="0">
                <a:ea typeface="+mn-lt"/>
                <a:cs typeface="+mn-lt"/>
              </a:rPr>
              <a:t> has spoken.</a:t>
            </a:r>
            <a:r>
              <a:rPr lang="en-US" sz="2400" dirty="0"/>
              <a:t> </a:t>
            </a:r>
          </a:p>
          <a:p>
            <a:endParaRPr lang="en-US" dirty="0"/>
          </a:p>
        </p:txBody>
      </p:sp>
    </p:spTree>
    <p:extLst>
      <p:ext uri="{BB962C8B-B14F-4D97-AF65-F5344CB8AC3E}">
        <p14:creationId xmlns:p14="http://schemas.microsoft.com/office/powerpoint/2010/main" val="1634152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1BEBF-A204-3B72-52A9-5A5827F05CD1}"/>
              </a:ext>
            </a:extLst>
          </p:cNvPr>
          <p:cNvSpPr>
            <a:spLocks noGrp="1"/>
          </p:cNvSpPr>
          <p:nvPr>
            <p:ph type="title"/>
          </p:nvPr>
        </p:nvSpPr>
        <p:spPr/>
        <p:txBody>
          <a:bodyPr/>
          <a:lstStyle/>
          <a:p>
            <a:r>
              <a:rPr lang="en-US" dirty="0"/>
              <a:t>Who will be in the New Jerusalem?</a:t>
            </a:r>
          </a:p>
        </p:txBody>
      </p:sp>
      <p:sp>
        <p:nvSpPr>
          <p:cNvPr id="3" name="Content Placeholder 2">
            <a:extLst>
              <a:ext uri="{FF2B5EF4-FFF2-40B4-BE49-F238E27FC236}">
                <a16:creationId xmlns:a16="http://schemas.microsoft.com/office/drawing/2014/main" id="{46C53172-59ED-C2E7-89F7-558D472795F3}"/>
              </a:ext>
            </a:extLst>
          </p:cNvPr>
          <p:cNvSpPr>
            <a:spLocks noGrp="1"/>
          </p:cNvSpPr>
          <p:nvPr>
            <p:ph idx="1"/>
          </p:nvPr>
        </p:nvSpPr>
        <p:spPr>
          <a:xfrm>
            <a:off x="1261872" y="1828800"/>
            <a:ext cx="8983548" cy="4351337"/>
          </a:xfrm>
        </p:spPr>
        <p:txBody>
          <a:bodyPr vert="horz" lIns="91440" tIns="45720" rIns="91440" bIns="45720" rtlCol="0" anchor="t">
            <a:noAutofit/>
          </a:bodyPr>
          <a:lstStyle/>
          <a:p>
            <a:r>
              <a:rPr lang="en-US" sz="2400" b="1" dirty="0"/>
              <a:t>Revelation 21:5 </a:t>
            </a:r>
            <a:r>
              <a:rPr lang="en-US" sz="2400" dirty="0">
                <a:ea typeface="+mn-lt"/>
                <a:cs typeface="+mn-lt"/>
              </a:rPr>
              <a:t>And the one who was seated on the throne said, “See, I am making all things new.” Also he said, “Write this, for these words are trustworthy and true.” </a:t>
            </a:r>
            <a:r>
              <a:rPr lang="en-US" sz="2400" b="1" baseline="30000" dirty="0">
                <a:ea typeface="+mn-lt"/>
                <a:cs typeface="+mn-lt"/>
              </a:rPr>
              <a:t>6 </a:t>
            </a:r>
            <a:r>
              <a:rPr lang="en-US" sz="2400" dirty="0">
                <a:ea typeface="+mn-lt"/>
                <a:cs typeface="+mn-lt"/>
              </a:rPr>
              <a:t>Then he said to me, “It is done! I am the Alpha and the Omega, the Beginning and the End. To the thirsty I will give water as a gift from the spring of the water of life. </a:t>
            </a:r>
            <a:r>
              <a:rPr lang="en-US" sz="2400" b="1" baseline="30000" dirty="0">
                <a:ea typeface="+mn-lt"/>
                <a:cs typeface="+mn-lt"/>
              </a:rPr>
              <a:t>7 </a:t>
            </a:r>
            <a:r>
              <a:rPr lang="en-US" sz="2400" dirty="0">
                <a:ea typeface="+mn-lt"/>
                <a:cs typeface="+mn-lt"/>
              </a:rPr>
              <a:t>Those who conquer will inherit these things, and I will be their God, and they will be my children. </a:t>
            </a:r>
            <a:r>
              <a:rPr lang="en-US" sz="2400" b="1" baseline="30000" dirty="0">
                <a:ea typeface="+mn-lt"/>
                <a:cs typeface="+mn-lt"/>
              </a:rPr>
              <a:t>8 </a:t>
            </a:r>
            <a:r>
              <a:rPr lang="en-US" sz="2400" dirty="0">
                <a:ea typeface="+mn-lt"/>
                <a:cs typeface="+mn-lt"/>
              </a:rPr>
              <a:t>But as for the cowardly, the faithless, the polluted, the murderers, the sexually immoral, the sorcerers, the idolaters, and all liars, their place will be in the lake that burns with fire and sulfur, which is the second death.”</a:t>
            </a:r>
            <a:endParaRPr lang="en-US" sz="2400" dirty="0"/>
          </a:p>
        </p:txBody>
      </p:sp>
    </p:spTree>
    <p:extLst>
      <p:ext uri="{BB962C8B-B14F-4D97-AF65-F5344CB8AC3E}">
        <p14:creationId xmlns:p14="http://schemas.microsoft.com/office/powerpoint/2010/main" val="3510014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2F052-3185-A48E-CC4F-170CBA80DD17}"/>
              </a:ext>
            </a:extLst>
          </p:cNvPr>
          <p:cNvSpPr>
            <a:spLocks noGrp="1"/>
          </p:cNvSpPr>
          <p:nvPr>
            <p:ph type="title"/>
          </p:nvPr>
        </p:nvSpPr>
        <p:spPr/>
        <p:txBody>
          <a:bodyPr/>
          <a:lstStyle/>
          <a:p>
            <a:r>
              <a:rPr lang="en-US" dirty="0"/>
              <a:t>The gates and foundations</a:t>
            </a:r>
          </a:p>
        </p:txBody>
      </p:sp>
      <p:sp>
        <p:nvSpPr>
          <p:cNvPr id="3" name="Content Placeholder 2">
            <a:extLst>
              <a:ext uri="{FF2B5EF4-FFF2-40B4-BE49-F238E27FC236}">
                <a16:creationId xmlns:a16="http://schemas.microsoft.com/office/drawing/2014/main" id="{8F085856-DFBC-8B10-0B2F-09B9429F7D39}"/>
              </a:ext>
            </a:extLst>
          </p:cNvPr>
          <p:cNvSpPr>
            <a:spLocks noGrp="1"/>
          </p:cNvSpPr>
          <p:nvPr>
            <p:ph idx="1"/>
          </p:nvPr>
        </p:nvSpPr>
        <p:spPr/>
        <p:txBody>
          <a:bodyPr vert="horz" lIns="91440" tIns="45720" rIns="91440" bIns="45720" rtlCol="0" anchor="t">
            <a:normAutofit/>
          </a:bodyPr>
          <a:lstStyle/>
          <a:p>
            <a:r>
              <a:rPr lang="en-US" sz="2800" b="1" dirty="0"/>
              <a:t>Revelation 21:12 </a:t>
            </a:r>
            <a:r>
              <a:rPr lang="en-US" sz="2800" b="1" baseline="30000" dirty="0">
                <a:ea typeface="+mn-lt"/>
                <a:cs typeface="+mn-lt"/>
              </a:rPr>
              <a:t> </a:t>
            </a:r>
            <a:r>
              <a:rPr lang="en-US" sz="2800" dirty="0">
                <a:ea typeface="+mn-lt"/>
                <a:cs typeface="+mn-lt"/>
              </a:rPr>
              <a:t>It has a great, high wall with twelve gates, and at the gates twelve angels, and on the gates are inscribed </a:t>
            </a:r>
            <a:r>
              <a:rPr lang="en-US" sz="2800" u="sng" dirty="0">
                <a:ea typeface="+mn-lt"/>
                <a:cs typeface="+mn-lt"/>
              </a:rPr>
              <a:t>the names that are the names of the twelve tribes of the Israelites</a:t>
            </a:r>
            <a:r>
              <a:rPr lang="en-US" sz="2800" dirty="0">
                <a:ea typeface="+mn-lt"/>
                <a:cs typeface="+mn-lt"/>
              </a:rPr>
              <a:t>: </a:t>
            </a:r>
            <a:r>
              <a:rPr lang="en-US" sz="2800" b="1" baseline="30000" dirty="0">
                <a:ea typeface="+mn-lt"/>
                <a:cs typeface="+mn-lt"/>
              </a:rPr>
              <a:t>13 </a:t>
            </a:r>
            <a:r>
              <a:rPr lang="en-US" sz="2800" dirty="0">
                <a:ea typeface="+mn-lt"/>
                <a:cs typeface="+mn-lt"/>
              </a:rPr>
              <a:t>on the east three gates, on the north three gates, on the south three gates, and on the west three gates. </a:t>
            </a:r>
            <a:r>
              <a:rPr lang="en-US" sz="2800" b="1" baseline="30000" dirty="0">
                <a:ea typeface="+mn-lt"/>
                <a:cs typeface="+mn-lt"/>
              </a:rPr>
              <a:t>14 </a:t>
            </a:r>
            <a:r>
              <a:rPr lang="en-US" sz="2800" u="sng" dirty="0">
                <a:ea typeface="+mn-lt"/>
                <a:cs typeface="+mn-lt"/>
              </a:rPr>
              <a:t>And the wall of the city has twelve foundations, and on them are the twelve names of the twelve apostles of the Lamb.</a:t>
            </a:r>
            <a:endParaRPr lang="en-US" sz="2800" u="sng" dirty="0"/>
          </a:p>
        </p:txBody>
      </p:sp>
    </p:spTree>
    <p:extLst>
      <p:ext uri="{BB962C8B-B14F-4D97-AF65-F5344CB8AC3E}">
        <p14:creationId xmlns:p14="http://schemas.microsoft.com/office/powerpoint/2010/main" val="1921425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E4244-F16B-3676-1FD8-88F7777CCAF3}"/>
              </a:ext>
            </a:extLst>
          </p:cNvPr>
          <p:cNvSpPr>
            <a:spLocks noGrp="1"/>
          </p:cNvSpPr>
          <p:nvPr>
            <p:ph type="title"/>
          </p:nvPr>
        </p:nvSpPr>
        <p:spPr/>
        <p:txBody>
          <a:bodyPr/>
          <a:lstStyle/>
          <a:p>
            <a:r>
              <a:rPr lang="en-US" dirty="0"/>
              <a:t>Measurements of the gates and wall</a:t>
            </a:r>
          </a:p>
        </p:txBody>
      </p:sp>
      <p:sp>
        <p:nvSpPr>
          <p:cNvPr id="3" name="Content Placeholder 2">
            <a:extLst>
              <a:ext uri="{FF2B5EF4-FFF2-40B4-BE49-F238E27FC236}">
                <a16:creationId xmlns:a16="http://schemas.microsoft.com/office/drawing/2014/main" id="{D0236244-466E-5643-FE60-6E7B5396AF2F}"/>
              </a:ext>
            </a:extLst>
          </p:cNvPr>
          <p:cNvSpPr>
            <a:spLocks noGrp="1"/>
          </p:cNvSpPr>
          <p:nvPr>
            <p:ph idx="1"/>
          </p:nvPr>
        </p:nvSpPr>
        <p:spPr>
          <a:xfrm>
            <a:off x="1261872" y="2046514"/>
            <a:ext cx="8595360" cy="4351337"/>
          </a:xfrm>
        </p:spPr>
        <p:txBody>
          <a:bodyPr vert="horz" lIns="91440" tIns="45720" rIns="91440" bIns="45720" rtlCol="0" anchor="t">
            <a:normAutofit/>
          </a:bodyPr>
          <a:lstStyle/>
          <a:p>
            <a:r>
              <a:rPr lang="en-US" sz="2800" b="1" dirty="0"/>
              <a:t>Revelation 21:15</a:t>
            </a:r>
            <a:r>
              <a:rPr lang="en-US" sz="2800" dirty="0"/>
              <a:t> </a:t>
            </a:r>
            <a:r>
              <a:rPr lang="en-US" sz="2800" dirty="0">
                <a:ea typeface="+mn-lt"/>
                <a:cs typeface="+mn-lt"/>
              </a:rPr>
              <a:t>The angel who talked to me had a measuring rod of gold to measure the city and its gates and walls. </a:t>
            </a:r>
            <a:r>
              <a:rPr lang="en-US" sz="2800" b="1" baseline="30000" dirty="0">
                <a:ea typeface="+mn-lt"/>
                <a:cs typeface="+mn-lt"/>
              </a:rPr>
              <a:t>16 </a:t>
            </a:r>
            <a:r>
              <a:rPr lang="en-US" sz="2800" dirty="0">
                <a:ea typeface="+mn-lt"/>
                <a:cs typeface="+mn-lt"/>
              </a:rPr>
              <a:t>The city has four equal sides, its length the same as its width, and he measured the city with his rod, </a:t>
            </a:r>
            <a:r>
              <a:rPr lang="en-US" sz="2800" u="sng" dirty="0">
                <a:ea typeface="+mn-lt"/>
                <a:cs typeface="+mn-lt"/>
              </a:rPr>
              <a:t>twelve thousand stadia; its length and width and height are equal. </a:t>
            </a:r>
            <a:r>
              <a:rPr lang="en-US" sz="2800" b="1" baseline="30000" dirty="0">
                <a:ea typeface="+mn-lt"/>
                <a:cs typeface="+mn-lt"/>
              </a:rPr>
              <a:t>17 </a:t>
            </a:r>
            <a:r>
              <a:rPr lang="en-US" sz="2800" dirty="0">
                <a:ea typeface="+mn-lt"/>
                <a:cs typeface="+mn-lt"/>
              </a:rPr>
              <a:t>He also measured its wall, </a:t>
            </a:r>
            <a:r>
              <a:rPr lang="en-US" sz="2800" u="sng" dirty="0">
                <a:ea typeface="+mn-lt"/>
                <a:cs typeface="+mn-lt"/>
              </a:rPr>
              <a:t>one hundred forty-four cubits by human measurement, which the angel was using</a:t>
            </a:r>
            <a:endParaRPr lang="en-US" sz="2800" u="sng" dirty="0"/>
          </a:p>
        </p:txBody>
      </p:sp>
    </p:spTree>
    <p:extLst>
      <p:ext uri="{BB962C8B-B14F-4D97-AF65-F5344CB8AC3E}">
        <p14:creationId xmlns:p14="http://schemas.microsoft.com/office/powerpoint/2010/main" val="1298391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733DD-70FA-4C79-5A1D-7416B86203D2}"/>
              </a:ext>
            </a:extLst>
          </p:cNvPr>
          <p:cNvSpPr>
            <a:spLocks noGrp="1"/>
          </p:cNvSpPr>
          <p:nvPr>
            <p:ph type="title"/>
          </p:nvPr>
        </p:nvSpPr>
        <p:spPr>
          <a:xfrm>
            <a:off x="1109472" y="-4354"/>
            <a:ext cx="9692640" cy="1325562"/>
          </a:xfrm>
        </p:spPr>
        <p:txBody>
          <a:bodyPr/>
          <a:lstStyle/>
          <a:p>
            <a:r>
              <a:rPr lang="en-US" dirty="0"/>
              <a:t>Measurements of the gates and wall</a:t>
            </a:r>
          </a:p>
        </p:txBody>
      </p:sp>
      <p:sp>
        <p:nvSpPr>
          <p:cNvPr id="3" name="Content Placeholder 2">
            <a:extLst>
              <a:ext uri="{FF2B5EF4-FFF2-40B4-BE49-F238E27FC236}">
                <a16:creationId xmlns:a16="http://schemas.microsoft.com/office/drawing/2014/main" id="{5362D873-EF22-4193-C035-14C2E4786990}"/>
              </a:ext>
            </a:extLst>
          </p:cNvPr>
          <p:cNvSpPr>
            <a:spLocks noGrp="1"/>
          </p:cNvSpPr>
          <p:nvPr>
            <p:ph sz="half" idx="1"/>
          </p:nvPr>
        </p:nvSpPr>
        <p:spPr/>
        <p:txBody>
          <a:bodyPr vert="horz" lIns="91440" tIns="45720" rIns="91440" bIns="45720" rtlCol="0" anchor="t">
            <a:normAutofit/>
          </a:bodyPr>
          <a:lstStyle/>
          <a:p>
            <a:r>
              <a:rPr lang="en-US" sz="2800" dirty="0"/>
              <a:t>Similar to Ezekiel 40-48</a:t>
            </a:r>
          </a:p>
          <a:p>
            <a:r>
              <a:rPr lang="en-US" sz="2800" dirty="0"/>
              <a:t>Several texts among the DSS have measurements of the eschatological temple</a:t>
            </a:r>
          </a:p>
          <a:p>
            <a:r>
              <a:rPr lang="en-US" sz="2800" dirty="0"/>
              <a:t>Revelation states that it is a giant cube measuring 1416-1566 miles (12000 stadia)</a:t>
            </a:r>
          </a:p>
        </p:txBody>
      </p:sp>
      <p:sp>
        <p:nvSpPr>
          <p:cNvPr id="4" name="Content Placeholder 3">
            <a:extLst>
              <a:ext uri="{FF2B5EF4-FFF2-40B4-BE49-F238E27FC236}">
                <a16:creationId xmlns:a16="http://schemas.microsoft.com/office/drawing/2014/main" id="{9CAA7A22-8719-FF19-75C8-74EC2D185F4F}"/>
              </a:ext>
            </a:extLst>
          </p:cNvPr>
          <p:cNvSpPr>
            <a:spLocks noGrp="1"/>
          </p:cNvSpPr>
          <p:nvPr>
            <p:ph sz="half" idx="2"/>
          </p:nvPr>
        </p:nvSpPr>
        <p:spPr/>
        <p:txBody>
          <a:bodyPr vert="horz" lIns="91440" tIns="45720" rIns="91440" bIns="45720" rtlCol="0" anchor="t">
            <a:normAutofit/>
          </a:bodyPr>
          <a:lstStyle/>
          <a:p>
            <a:r>
              <a:rPr lang="en-US" sz="2800" dirty="0">
                <a:ea typeface="+mn-lt"/>
                <a:cs typeface="+mn-lt"/>
              </a:rPr>
              <a:t>"Greek Italy, i.e., southern Italy, is the great city of Rome, and it is three hundred parasang  by three hundred parasang," </a:t>
            </a:r>
            <a:r>
              <a:rPr lang="en-US" sz="2800" i="1" dirty="0">
                <a:ea typeface="+mn-lt"/>
                <a:cs typeface="+mn-lt"/>
              </a:rPr>
              <a:t>b. Meg</a:t>
            </a:r>
            <a:r>
              <a:rPr lang="en-US" sz="2800" dirty="0">
                <a:ea typeface="+mn-lt"/>
                <a:cs typeface="+mn-lt"/>
              </a:rPr>
              <a:t>. 6b.</a:t>
            </a:r>
            <a:endParaRPr lang="en-US" sz="2800" b="1" dirty="0"/>
          </a:p>
          <a:p>
            <a:r>
              <a:rPr lang="en-US" sz="2800" dirty="0"/>
              <a:t>This is a total of 900 stadia.</a:t>
            </a:r>
          </a:p>
          <a:p>
            <a:endParaRPr lang="en-US" dirty="0"/>
          </a:p>
        </p:txBody>
      </p:sp>
    </p:spTree>
    <p:extLst>
      <p:ext uri="{BB962C8B-B14F-4D97-AF65-F5344CB8AC3E}">
        <p14:creationId xmlns:p14="http://schemas.microsoft.com/office/powerpoint/2010/main" val="3174317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D2FC8-E775-F196-25C9-415A87278386}"/>
              </a:ext>
            </a:extLst>
          </p:cNvPr>
          <p:cNvSpPr>
            <a:spLocks noGrp="1"/>
          </p:cNvSpPr>
          <p:nvPr>
            <p:ph type="title"/>
          </p:nvPr>
        </p:nvSpPr>
        <p:spPr>
          <a:xfrm>
            <a:off x="1348136" y="63835"/>
            <a:ext cx="9692640" cy="1325562"/>
          </a:xfrm>
        </p:spPr>
        <p:txBody>
          <a:bodyPr>
            <a:normAutofit/>
          </a:bodyPr>
          <a:lstStyle/>
          <a:p>
            <a:r>
              <a:rPr lang="en-US" dirty="0"/>
              <a:t>No temple?</a:t>
            </a:r>
          </a:p>
        </p:txBody>
      </p:sp>
      <p:sp>
        <p:nvSpPr>
          <p:cNvPr id="3" name="Content Placeholder 2">
            <a:extLst>
              <a:ext uri="{FF2B5EF4-FFF2-40B4-BE49-F238E27FC236}">
                <a16:creationId xmlns:a16="http://schemas.microsoft.com/office/drawing/2014/main" id="{D172A34E-FD5E-DA7D-8D80-5B792CAAC64F}"/>
              </a:ext>
            </a:extLst>
          </p:cNvPr>
          <p:cNvSpPr>
            <a:spLocks noGrp="1"/>
          </p:cNvSpPr>
          <p:nvPr>
            <p:ph idx="1"/>
          </p:nvPr>
        </p:nvSpPr>
        <p:spPr>
          <a:xfrm>
            <a:off x="787420" y="1958196"/>
            <a:ext cx="9069812" cy="4351337"/>
          </a:xfrm>
        </p:spPr>
        <p:txBody>
          <a:bodyPr vert="horz" lIns="91440" tIns="45720" rIns="91440" bIns="45720" rtlCol="0" anchor="t">
            <a:normAutofit/>
          </a:bodyPr>
          <a:lstStyle/>
          <a:p>
            <a:r>
              <a:rPr lang="en-US" sz="2400" dirty="0"/>
              <a:t>Revelation 21:22 </a:t>
            </a:r>
            <a:r>
              <a:rPr lang="en-US" sz="2400" dirty="0">
                <a:ea typeface="+mn-lt"/>
                <a:cs typeface="+mn-lt"/>
              </a:rPr>
              <a:t>I saw no temple in the city, for its temple is the Lord God the Almighty and the Lamb. </a:t>
            </a:r>
            <a:r>
              <a:rPr lang="en-US" sz="2400" b="1" baseline="30000" dirty="0">
                <a:ea typeface="+mn-lt"/>
                <a:cs typeface="+mn-lt"/>
              </a:rPr>
              <a:t>23 </a:t>
            </a:r>
            <a:r>
              <a:rPr lang="en-US" sz="2400" dirty="0">
                <a:ea typeface="+mn-lt"/>
                <a:cs typeface="+mn-lt"/>
              </a:rPr>
              <a:t>And the city has no need of sun or moon to shine on it, for the glory of God is its light, and its lamp is the Lamb. </a:t>
            </a:r>
            <a:r>
              <a:rPr lang="en-US" sz="2400" b="1" baseline="30000" dirty="0">
                <a:ea typeface="+mn-lt"/>
                <a:cs typeface="+mn-lt"/>
              </a:rPr>
              <a:t>24 </a:t>
            </a:r>
            <a:r>
              <a:rPr lang="en-US" sz="2400" dirty="0">
                <a:ea typeface="+mn-lt"/>
                <a:cs typeface="+mn-lt"/>
              </a:rPr>
              <a:t>The nations will walk by its light, and the kings of the earth will bring their glory into it. </a:t>
            </a:r>
            <a:r>
              <a:rPr lang="en-US" sz="2400" b="1" baseline="30000" dirty="0">
                <a:ea typeface="+mn-lt"/>
                <a:cs typeface="+mn-lt"/>
              </a:rPr>
              <a:t>25 </a:t>
            </a:r>
            <a:r>
              <a:rPr lang="en-US" sz="2400" dirty="0">
                <a:ea typeface="+mn-lt"/>
                <a:cs typeface="+mn-lt"/>
              </a:rPr>
              <a:t>Its gates will never be shut by day—and there will be no night there. </a:t>
            </a:r>
            <a:r>
              <a:rPr lang="en-US" sz="2400" b="1" baseline="30000" dirty="0">
                <a:ea typeface="+mn-lt"/>
                <a:cs typeface="+mn-lt"/>
              </a:rPr>
              <a:t>26 </a:t>
            </a:r>
            <a:r>
              <a:rPr lang="en-US" sz="2400" dirty="0">
                <a:ea typeface="+mn-lt"/>
                <a:cs typeface="+mn-lt"/>
              </a:rPr>
              <a:t>People will bring into it the glory and the honor of the nations. </a:t>
            </a:r>
            <a:r>
              <a:rPr lang="en-US" sz="2400" b="1" baseline="30000" dirty="0">
                <a:ea typeface="+mn-lt"/>
                <a:cs typeface="+mn-lt"/>
              </a:rPr>
              <a:t>27 </a:t>
            </a:r>
            <a:r>
              <a:rPr lang="en-US" sz="2400" dirty="0">
                <a:ea typeface="+mn-lt"/>
                <a:cs typeface="+mn-lt"/>
              </a:rPr>
              <a:t>But nothing unclean will enter it, nor anyone who practices abomination or falsehood, but only those who are written in the Lamb’s book of life.</a:t>
            </a:r>
            <a:endParaRPr lang="en-US" sz="2400" dirty="0"/>
          </a:p>
        </p:txBody>
      </p:sp>
      <p:sp>
        <p:nvSpPr>
          <p:cNvPr id="10" name="Rectangle 9">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3610836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471F43-B806-1C3B-D7AD-BBFEC08C3727}"/>
              </a:ext>
            </a:extLst>
          </p:cNvPr>
          <p:cNvSpPr>
            <a:spLocks noGrp="1"/>
          </p:cNvSpPr>
          <p:nvPr>
            <p:ph type="title"/>
          </p:nvPr>
        </p:nvSpPr>
        <p:spPr>
          <a:xfrm>
            <a:off x="1261872" y="365760"/>
            <a:ext cx="9692640" cy="1325562"/>
          </a:xfrm>
        </p:spPr>
        <p:txBody>
          <a:bodyPr>
            <a:normAutofit/>
          </a:bodyPr>
          <a:lstStyle/>
          <a:p>
            <a:r>
              <a:rPr lang="en-US" dirty="0"/>
              <a:t>The tree of life again</a:t>
            </a:r>
          </a:p>
        </p:txBody>
      </p:sp>
      <p:sp>
        <p:nvSpPr>
          <p:cNvPr id="3" name="Content Placeholder 2">
            <a:extLst>
              <a:ext uri="{FF2B5EF4-FFF2-40B4-BE49-F238E27FC236}">
                <a16:creationId xmlns:a16="http://schemas.microsoft.com/office/drawing/2014/main" id="{8169AC31-B10F-4069-04D8-5F2071202DD5}"/>
              </a:ext>
            </a:extLst>
          </p:cNvPr>
          <p:cNvSpPr>
            <a:spLocks noGrp="1"/>
          </p:cNvSpPr>
          <p:nvPr>
            <p:ph idx="1"/>
          </p:nvPr>
        </p:nvSpPr>
        <p:spPr>
          <a:xfrm>
            <a:off x="1261872" y="1828800"/>
            <a:ext cx="8940416" cy="4351337"/>
          </a:xfrm>
        </p:spPr>
        <p:txBody>
          <a:bodyPr vert="horz" lIns="91440" tIns="45720" rIns="91440" bIns="45720" rtlCol="0" anchor="t">
            <a:noAutofit/>
          </a:bodyPr>
          <a:lstStyle/>
          <a:p>
            <a:r>
              <a:rPr lang="en-US" sz="2400" b="1" dirty="0"/>
              <a:t>Revelation 22:1 </a:t>
            </a:r>
            <a:r>
              <a:rPr lang="en-US" sz="2400" dirty="0">
                <a:ea typeface="+mn-lt"/>
                <a:cs typeface="+mn-lt"/>
              </a:rPr>
              <a:t>Then the angel showed me the river of the water of life, bright as crystal, flowing from the throne of God and of the Lamb </a:t>
            </a:r>
            <a:r>
              <a:rPr lang="en-US" sz="2400" b="1" baseline="30000" dirty="0">
                <a:ea typeface="+mn-lt"/>
                <a:cs typeface="+mn-lt"/>
              </a:rPr>
              <a:t>2 </a:t>
            </a:r>
            <a:r>
              <a:rPr lang="en-US" sz="2400" dirty="0">
                <a:ea typeface="+mn-lt"/>
                <a:cs typeface="+mn-lt"/>
              </a:rPr>
              <a:t>through the middle of the street of the city. On either side of the river is </a:t>
            </a:r>
            <a:r>
              <a:rPr lang="en-US" sz="2400" u="sng" dirty="0">
                <a:ea typeface="+mn-lt"/>
                <a:cs typeface="+mn-lt"/>
              </a:rPr>
              <a:t>the tree of life </a:t>
            </a:r>
            <a:r>
              <a:rPr lang="en-US" sz="2400" dirty="0">
                <a:ea typeface="+mn-lt"/>
                <a:cs typeface="+mn-lt"/>
              </a:rPr>
              <a:t>with its twelve kinds of fruit, producing its fruit each month, and the leaves of the tree are for the healing of the nations. </a:t>
            </a:r>
            <a:r>
              <a:rPr lang="en-US" sz="2400" b="1" baseline="30000" dirty="0">
                <a:ea typeface="+mn-lt"/>
                <a:cs typeface="+mn-lt"/>
              </a:rPr>
              <a:t>3 </a:t>
            </a:r>
            <a:r>
              <a:rPr lang="en-US" sz="2400" dirty="0">
                <a:ea typeface="+mn-lt"/>
                <a:cs typeface="+mn-lt"/>
              </a:rPr>
              <a:t>Nothing accursed will be found there any more. But the throne of God and of the Lamb will be in it, and his servants will worship him; </a:t>
            </a:r>
            <a:r>
              <a:rPr lang="en-US" sz="2400" b="1" baseline="30000" dirty="0">
                <a:ea typeface="+mn-lt"/>
                <a:cs typeface="+mn-lt"/>
              </a:rPr>
              <a:t>4 </a:t>
            </a:r>
            <a:r>
              <a:rPr lang="en-US" sz="2400" dirty="0">
                <a:ea typeface="+mn-lt"/>
                <a:cs typeface="+mn-lt"/>
              </a:rPr>
              <a:t>they will see his face, and his name will be on their foreheads. </a:t>
            </a:r>
            <a:r>
              <a:rPr lang="en-US" sz="2400" b="1" baseline="30000" dirty="0">
                <a:ea typeface="+mn-lt"/>
                <a:cs typeface="+mn-lt"/>
              </a:rPr>
              <a:t>5 </a:t>
            </a:r>
            <a:r>
              <a:rPr lang="en-US" sz="2400" dirty="0">
                <a:ea typeface="+mn-lt"/>
                <a:cs typeface="+mn-lt"/>
              </a:rPr>
              <a:t>And there will be no more night; they need no light of lamp or sun, for the Lord God will be their light, and they will reign forever and ever.</a:t>
            </a:r>
            <a:endParaRPr lang="en-US" sz="2400" dirty="0"/>
          </a:p>
        </p:txBody>
      </p:sp>
      <p:sp>
        <p:nvSpPr>
          <p:cNvPr id="15" name="Rectangle 9">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0861531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C12C-9A57-D186-2CE4-86075FE4B9C4}"/>
              </a:ext>
            </a:extLst>
          </p:cNvPr>
          <p:cNvSpPr>
            <a:spLocks noGrp="1"/>
          </p:cNvSpPr>
          <p:nvPr>
            <p:ph type="title"/>
          </p:nvPr>
        </p:nvSpPr>
        <p:spPr/>
        <p:txBody>
          <a:bodyPr/>
          <a:lstStyle/>
          <a:p>
            <a:r>
              <a:rPr lang="en-US" dirty="0"/>
              <a:t>Parallels of the beginning and end</a:t>
            </a:r>
          </a:p>
        </p:txBody>
      </p:sp>
      <p:sp>
        <p:nvSpPr>
          <p:cNvPr id="5" name="Text Placeholder 4">
            <a:extLst>
              <a:ext uri="{FF2B5EF4-FFF2-40B4-BE49-F238E27FC236}">
                <a16:creationId xmlns:a16="http://schemas.microsoft.com/office/drawing/2014/main" id="{AED659A7-0069-A2FB-37B2-35D0BF5152C5}"/>
              </a:ext>
            </a:extLst>
          </p:cNvPr>
          <p:cNvSpPr>
            <a:spLocks noGrp="1"/>
          </p:cNvSpPr>
          <p:nvPr>
            <p:ph type="body" idx="1"/>
          </p:nvPr>
        </p:nvSpPr>
        <p:spPr/>
        <p:txBody>
          <a:bodyPr>
            <a:normAutofit/>
          </a:bodyPr>
          <a:lstStyle/>
          <a:p>
            <a:r>
              <a:rPr lang="en-US" sz="2400" b="1" dirty="0">
                <a:solidFill>
                  <a:srgbClr val="FF0000"/>
                </a:solidFill>
              </a:rPr>
              <a:t>Revelation 1:1-3</a:t>
            </a:r>
          </a:p>
        </p:txBody>
      </p:sp>
      <p:sp>
        <p:nvSpPr>
          <p:cNvPr id="3" name="Content Placeholder 2">
            <a:extLst>
              <a:ext uri="{FF2B5EF4-FFF2-40B4-BE49-F238E27FC236}">
                <a16:creationId xmlns:a16="http://schemas.microsoft.com/office/drawing/2014/main" id="{C16BE6F0-71CD-D1F3-9944-0A6E8EC29C6D}"/>
              </a:ext>
            </a:extLst>
          </p:cNvPr>
          <p:cNvSpPr>
            <a:spLocks noGrp="1"/>
          </p:cNvSpPr>
          <p:nvPr>
            <p:ph sz="half" idx="2"/>
          </p:nvPr>
        </p:nvSpPr>
        <p:spPr/>
        <p:txBody>
          <a:bodyPr vert="horz" lIns="91440" tIns="45720" rIns="91440" bIns="45720" rtlCol="0" anchor="t">
            <a:normAutofit/>
          </a:bodyPr>
          <a:lstStyle/>
          <a:p>
            <a:r>
              <a:rPr lang="en-US" sz="2400" dirty="0"/>
              <a:t>To show his servants</a:t>
            </a:r>
          </a:p>
          <a:p>
            <a:r>
              <a:rPr lang="en-US" sz="2400" dirty="0"/>
              <a:t>What must soon happen</a:t>
            </a:r>
          </a:p>
          <a:p>
            <a:r>
              <a:rPr lang="en-US" sz="2400" dirty="0"/>
              <a:t>Blessed...are those who hear</a:t>
            </a:r>
          </a:p>
          <a:p>
            <a:r>
              <a:rPr lang="en-US" sz="2400" dirty="0"/>
              <a:t>The prophetic words</a:t>
            </a:r>
          </a:p>
          <a:p>
            <a:r>
              <a:rPr lang="en-US" sz="2400" dirty="0"/>
              <a:t>Written in it</a:t>
            </a:r>
          </a:p>
          <a:p>
            <a:r>
              <a:rPr lang="en-US" sz="2400" dirty="0"/>
              <a:t>For the time is near</a:t>
            </a:r>
          </a:p>
        </p:txBody>
      </p:sp>
      <p:sp>
        <p:nvSpPr>
          <p:cNvPr id="6" name="Text Placeholder 5">
            <a:extLst>
              <a:ext uri="{FF2B5EF4-FFF2-40B4-BE49-F238E27FC236}">
                <a16:creationId xmlns:a16="http://schemas.microsoft.com/office/drawing/2014/main" id="{08CD74F7-BD27-FA25-315F-3D4B9AA26CCE}"/>
              </a:ext>
            </a:extLst>
          </p:cNvPr>
          <p:cNvSpPr>
            <a:spLocks noGrp="1"/>
          </p:cNvSpPr>
          <p:nvPr>
            <p:ph type="body" sz="quarter" idx="3"/>
          </p:nvPr>
        </p:nvSpPr>
        <p:spPr/>
        <p:txBody>
          <a:bodyPr>
            <a:normAutofit/>
          </a:bodyPr>
          <a:lstStyle/>
          <a:p>
            <a:r>
              <a:rPr lang="en-US" sz="2400" b="1">
                <a:solidFill>
                  <a:srgbClr val="FF0000"/>
                </a:solidFill>
              </a:rPr>
              <a:t>Revelation 22:6-21</a:t>
            </a:r>
          </a:p>
        </p:txBody>
      </p:sp>
      <p:sp>
        <p:nvSpPr>
          <p:cNvPr id="4" name="Content Placeholder 3">
            <a:extLst>
              <a:ext uri="{FF2B5EF4-FFF2-40B4-BE49-F238E27FC236}">
                <a16:creationId xmlns:a16="http://schemas.microsoft.com/office/drawing/2014/main" id="{7AC7004C-4659-0F95-45F4-A4C8EC135779}"/>
              </a:ext>
            </a:extLst>
          </p:cNvPr>
          <p:cNvSpPr>
            <a:spLocks noGrp="1"/>
          </p:cNvSpPr>
          <p:nvPr>
            <p:ph sz="quarter" idx="4"/>
          </p:nvPr>
        </p:nvSpPr>
        <p:spPr/>
        <p:txBody>
          <a:bodyPr vert="horz" lIns="91440" tIns="45720" rIns="91440" bIns="45720" rtlCol="0" anchor="t">
            <a:normAutofit/>
          </a:bodyPr>
          <a:lstStyle/>
          <a:p>
            <a:r>
              <a:rPr lang="en-US" sz="2400" dirty="0"/>
              <a:t>To show his servants</a:t>
            </a:r>
          </a:p>
          <a:p>
            <a:r>
              <a:rPr lang="en-US" sz="2400" dirty="0"/>
              <a:t>What must soon happen</a:t>
            </a:r>
          </a:p>
          <a:p>
            <a:r>
              <a:rPr lang="en-US" sz="2400" dirty="0"/>
              <a:t>Blessed are those who obey</a:t>
            </a:r>
          </a:p>
          <a:p>
            <a:r>
              <a:rPr lang="en-US" sz="2400" dirty="0"/>
              <a:t>The prophetic words</a:t>
            </a:r>
          </a:p>
          <a:p>
            <a:r>
              <a:rPr lang="en-US" sz="2400" dirty="0"/>
              <a:t>Of this book</a:t>
            </a:r>
          </a:p>
          <a:p>
            <a:r>
              <a:rPr lang="en-US" sz="2400" dirty="0"/>
              <a:t>For the time is near</a:t>
            </a:r>
          </a:p>
        </p:txBody>
      </p:sp>
    </p:spTree>
    <p:extLst>
      <p:ext uri="{BB962C8B-B14F-4D97-AF65-F5344CB8AC3E}">
        <p14:creationId xmlns:p14="http://schemas.microsoft.com/office/powerpoint/2010/main" val="3585885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23201-038C-5827-8852-BF3362E022FD}"/>
              </a:ext>
            </a:extLst>
          </p:cNvPr>
          <p:cNvSpPr>
            <a:spLocks noGrp="1"/>
          </p:cNvSpPr>
          <p:nvPr>
            <p:ph type="title"/>
          </p:nvPr>
        </p:nvSpPr>
        <p:spPr/>
        <p:txBody>
          <a:bodyPr/>
          <a:lstStyle/>
          <a:p>
            <a:r>
              <a:rPr lang="en-US" dirty="0">
                <a:solidFill>
                  <a:srgbClr val="FFFF00"/>
                </a:solidFill>
              </a:rPr>
              <a:t>The Second Death</a:t>
            </a:r>
            <a:endParaRPr lang="en-US" dirty="0"/>
          </a:p>
        </p:txBody>
      </p:sp>
      <p:sp>
        <p:nvSpPr>
          <p:cNvPr id="3" name="Content Placeholder 2">
            <a:extLst>
              <a:ext uri="{FF2B5EF4-FFF2-40B4-BE49-F238E27FC236}">
                <a16:creationId xmlns:a16="http://schemas.microsoft.com/office/drawing/2014/main" id="{C1D6592B-93C9-10CC-1627-C9DA8013AB29}"/>
              </a:ext>
            </a:extLst>
          </p:cNvPr>
          <p:cNvSpPr>
            <a:spLocks noGrp="1"/>
          </p:cNvSpPr>
          <p:nvPr>
            <p:ph sz="half" idx="1"/>
          </p:nvPr>
        </p:nvSpPr>
        <p:spPr/>
        <p:txBody>
          <a:bodyPr vert="horz" lIns="91440" tIns="45720" rIns="91440" bIns="45720" rtlCol="0" anchor="t">
            <a:normAutofit lnSpcReduction="10000"/>
          </a:bodyPr>
          <a:lstStyle/>
          <a:p>
            <a:r>
              <a:rPr lang="en-US" sz="3200" dirty="0"/>
              <a:t>Does not occur elsewhere in the NT</a:t>
            </a:r>
          </a:p>
          <a:p>
            <a:endParaRPr lang="en-US" sz="3200" dirty="0"/>
          </a:p>
          <a:p>
            <a:r>
              <a:rPr lang="en-US" sz="3200" dirty="0"/>
              <a:t>It does occur in two sources close to the time of Revelation and in ancient Egyptian literature</a:t>
            </a:r>
          </a:p>
        </p:txBody>
      </p:sp>
      <p:sp>
        <p:nvSpPr>
          <p:cNvPr id="4" name="Content Placeholder 3">
            <a:extLst>
              <a:ext uri="{FF2B5EF4-FFF2-40B4-BE49-F238E27FC236}">
                <a16:creationId xmlns:a16="http://schemas.microsoft.com/office/drawing/2014/main" id="{01BA5500-3767-3FEB-4FD2-FE16C03AC861}"/>
              </a:ext>
            </a:extLst>
          </p:cNvPr>
          <p:cNvSpPr>
            <a:spLocks noGrp="1"/>
          </p:cNvSpPr>
          <p:nvPr>
            <p:ph sz="half" idx="2"/>
          </p:nvPr>
        </p:nvSpPr>
        <p:spPr/>
        <p:txBody>
          <a:bodyPr vert="horz" lIns="91440" tIns="45720" rIns="91440" bIns="45720" rtlCol="0" anchor="t">
            <a:normAutofit lnSpcReduction="10000"/>
          </a:bodyPr>
          <a:lstStyle/>
          <a:p>
            <a:r>
              <a:rPr lang="en-US" dirty="0">
                <a:ea typeface="+mn-lt"/>
                <a:cs typeface="+mn-lt"/>
              </a:rPr>
              <a:t>"Where the range of the earth's shadow ends, this he set as the term and boundary of the earth. To this point rises no one who is evil or unclean, but the good are conveyed thither after death and there continue to lead a life most easy to be sure though </a:t>
            </a:r>
            <a:r>
              <a:rPr lang="en-US" u="sng" dirty="0">
                <a:ea typeface="+mn-lt"/>
                <a:cs typeface="+mn-lt"/>
              </a:rPr>
              <a:t>not </a:t>
            </a:r>
            <a:r>
              <a:rPr lang="en-US" u="sng" dirty="0" err="1">
                <a:ea typeface="+mn-lt"/>
                <a:cs typeface="+mn-lt"/>
              </a:rPr>
              <a:t>blesséd</a:t>
            </a:r>
            <a:r>
              <a:rPr lang="en-US" u="sng" dirty="0">
                <a:ea typeface="+mn-lt"/>
                <a:cs typeface="+mn-lt"/>
              </a:rPr>
              <a:t> or divine until their second death</a:t>
            </a:r>
            <a:r>
              <a:rPr lang="en-US" dirty="0">
                <a:ea typeface="+mn-lt"/>
                <a:cs typeface="+mn-lt"/>
              </a:rPr>
              <a:t>," Plutarch, </a:t>
            </a:r>
            <a:r>
              <a:rPr lang="en-US" i="1" dirty="0">
                <a:ea typeface="+mn-lt"/>
                <a:cs typeface="+mn-lt"/>
              </a:rPr>
              <a:t>Concerning the Face of the Moon</a:t>
            </a:r>
            <a:r>
              <a:rPr lang="en-US" dirty="0">
                <a:ea typeface="+mn-lt"/>
                <a:cs typeface="+mn-lt"/>
              </a:rPr>
              <a:t> 942F.</a:t>
            </a:r>
            <a:endParaRPr lang="en-US" dirty="0"/>
          </a:p>
        </p:txBody>
      </p:sp>
    </p:spTree>
    <p:extLst>
      <p:ext uri="{BB962C8B-B14F-4D97-AF65-F5344CB8AC3E}">
        <p14:creationId xmlns:p14="http://schemas.microsoft.com/office/powerpoint/2010/main" val="533554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21262-E948-4E60-3972-9FDBB85CE6F7}"/>
              </a:ext>
            </a:extLst>
          </p:cNvPr>
          <p:cNvSpPr>
            <a:spLocks noGrp="1"/>
          </p:cNvSpPr>
          <p:nvPr>
            <p:ph type="title"/>
          </p:nvPr>
        </p:nvSpPr>
        <p:spPr>
          <a:xfrm>
            <a:off x="1247495" y="150100"/>
            <a:ext cx="9692640" cy="1325562"/>
          </a:xfrm>
        </p:spPr>
        <p:txBody>
          <a:bodyPr/>
          <a:lstStyle/>
          <a:p>
            <a:r>
              <a:rPr lang="en-US" dirty="0"/>
              <a:t>Final warning and encouragement</a:t>
            </a:r>
          </a:p>
        </p:txBody>
      </p:sp>
      <p:sp>
        <p:nvSpPr>
          <p:cNvPr id="4" name="Content Placeholder 3">
            <a:extLst>
              <a:ext uri="{FF2B5EF4-FFF2-40B4-BE49-F238E27FC236}">
                <a16:creationId xmlns:a16="http://schemas.microsoft.com/office/drawing/2014/main" id="{981178D4-885C-0FF2-E409-B98611AE2896}"/>
              </a:ext>
            </a:extLst>
          </p:cNvPr>
          <p:cNvSpPr>
            <a:spLocks noGrp="1"/>
          </p:cNvSpPr>
          <p:nvPr>
            <p:ph idx="1"/>
          </p:nvPr>
        </p:nvSpPr>
        <p:spPr>
          <a:xfrm>
            <a:off x="-60844" y="1828800"/>
            <a:ext cx="10536302" cy="4351337"/>
          </a:xfrm>
        </p:spPr>
        <p:txBody>
          <a:bodyPr vert="horz" lIns="91440" tIns="45720" rIns="91440" bIns="45720" rtlCol="0" anchor="t">
            <a:noAutofit/>
          </a:bodyPr>
          <a:lstStyle/>
          <a:p>
            <a:r>
              <a:rPr lang="en-US" sz="2400" b="1" dirty="0"/>
              <a:t>Revelation 22:16</a:t>
            </a:r>
            <a:r>
              <a:rPr lang="en-US" sz="2400" dirty="0"/>
              <a:t> </a:t>
            </a:r>
            <a:r>
              <a:rPr lang="en-US" sz="2400" dirty="0">
                <a:ea typeface="+mn-lt"/>
                <a:cs typeface="+mn-lt"/>
              </a:rPr>
              <a:t>“It is I, Jesus, who sent my angel to you with this testimony for the churches. I am the root and the descendant of David, the bright morning star.” </a:t>
            </a:r>
            <a:r>
              <a:rPr lang="en-US" sz="2400" b="1" baseline="30000" dirty="0">
                <a:ea typeface="+mn-lt"/>
                <a:cs typeface="+mn-lt"/>
              </a:rPr>
              <a:t>17 </a:t>
            </a:r>
            <a:r>
              <a:rPr lang="en-US" sz="2400" dirty="0">
                <a:ea typeface="+mn-lt"/>
                <a:cs typeface="+mn-lt"/>
              </a:rPr>
              <a:t>The Spirit and the bride say, “Come.”</a:t>
            </a:r>
            <a:br>
              <a:rPr lang="en-US" sz="2400" dirty="0">
                <a:ea typeface="+mn-lt"/>
                <a:cs typeface="+mn-lt"/>
              </a:rPr>
            </a:br>
            <a:r>
              <a:rPr lang="en-US" sz="2400" dirty="0">
                <a:ea typeface="+mn-lt"/>
                <a:cs typeface="+mn-lt"/>
              </a:rPr>
              <a:t>And let everyone who hears say, “Come.”</a:t>
            </a:r>
            <a:br>
              <a:rPr lang="en-US" sz="2400" dirty="0">
                <a:ea typeface="+mn-lt"/>
                <a:cs typeface="+mn-lt"/>
              </a:rPr>
            </a:br>
            <a:r>
              <a:rPr lang="en-US" sz="2400" dirty="0">
                <a:ea typeface="+mn-lt"/>
                <a:cs typeface="+mn-lt"/>
              </a:rPr>
              <a:t>And let everyone who is thirsty come.</a:t>
            </a:r>
            <a:br>
              <a:rPr lang="en-US" sz="2400" dirty="0">
                <a:ea typeface="+mn-lt"/>
                <a:cs typeface="+mn-lt"/>
              </a:rPr>
            </a:br>
            <a:r>
              <a:rPr lang="en-US" sz="2400" dirty="0">
                <a:ea typeface="+mn-lt"/>
                <a:cs typeface="+mn-lt"/>
              </a:rPr>
              <a:t>Let anyone who wishes take the water of life as a gift. </a:t>
            </a:r>
            <a:r>
              <a:rPr lang="en-US" sz="2400" b="1" baseline="30000" dirty="0">
                <a:ea typeface="+mn-lt"/>
                <a:cs typeface="+mn-lt"/>
              </a:rPr>
              <a:t>18 </a:t>
            </a:r>
            <a:r>
              <a:rPr lang="en-US" sz="2400" dirty="0">
                <a:ea typeface="+mn-lt"/>
                <a:cs typeface="+mn-lt"/>
              </a:rPr>
              <a:t>I warn everyone who hears the words of the prophecy of this book: if anyone adds to them, God will add to that person the plagues described in this book; </a:t>
            </a:r>
            <a:r>
              <a:rPr lang="en-US" sz="2400" b="1" baseline="30000" dirty="0">
                <a:ea typeface="+mn-lt"/>
                <a:cs typeface="+mn-lt"/>
              </a:rPr>
              <a:t>19 </a:t>
            </a:r>
            <a:r>
              <a:rPr lang="en-US" sz="2400" dirty="0">
                <a:ea typeface="+mn-lt"/>
                <a:cs typeface="+mn-lt"/>
              </a:rPr>
              <a:t>if anyone takes away from the words of the book of this prophecy, God will take away that person’s share in the tree of life and in the holy city, which are described in this book. </a:t>
            </a:r>
            <a:r>
              <a:rPr lang="en-US" sz="2400" b="1" baseline="30000" dirty="0">
                <a:ea typeface="+mn-lt"/>
                <a:cs typeface="+mn-lt"/>
              </a:rPr>
              <a:t>20 </a:t>
            </a:r>
            <a:r>
              <a:rPr lang="en-US" sz="2400" dirty="0">
                <a:ea typeface="+mn-lt"/>
                <a:cs typeface="+mn-lt"/>
              </a:rPr>
              <a:t>The one who testifies to these things says, “Surely I am coming soon.” Amen. Come, Lord Jesus! </a:t>
            </a:r>
            <a:r>
              <a:rPr lang="en-US" sz="2400" b="1" baseline="30000" dirty="0">
                <a:ea typeface="+mn-lt"/>
                <a:cs typeface="+mn-lt"/>
              </a:rPr>
              <a:t>21 </a:t>
            </a:r>
            <a:r>
              <a:rPr lang="en-US" sz="2400" dirty="0">
                <a:ea typeface="+mn-lt"/>
                <a:cs typeface="+mn-lt"/>
              </a:rPr>
              <a:t>The grace of the Lord Jesus be with all the saints. Amen</a:t>
            </a:r>
            <a:endParaRPr lang="en-US" sz="2400" dirty="0"/>
          </a:p>
          <a:p>
            <a:endParaRPr lang="en-US" dirty="0"/>
          </a:p>
        </p:txBody>
      </p:sp>
    </p:spTree>
    <p:extLst>
      <p:ext uri="{BB962C8B-B14F-4D97-AF65-F5344CB8AC3E}">
        <p14:creationId xmlns:p14="http://schemas.microsoft.com/office/powerpoint/2010/main" val="649630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5" descr="Text&#10;&#10;Description automatically generated">
            <a:extLst>
              <a:ext uri="{FF2B5EF4-FFF2-40B4-BE49-F238E27FC236}">
                <a16:creationId xmlns:a16="http://schemas.microsoft.com/office/drawing/2014/main" id="{86815762-792B-A66C-5801-FD4928A8E9C8}"/>
              </a:ext>
            </a:extLst>
          </p:cNvPr>
          <p:cNvPicPr>
            <a:picLocks noGrp="1" noChangeAspect="1"/>
          </p:cNvPicPr>
          <p:nvPr>
            <p:ph sz="half" idx="2"/>
          </p:nvPr>
        </p:nvPicPr>
        <p:blipFill rotWithShape="1">
          <a:blip r:embed="rId3"/>
          <a:srcRect l="13753" r="13253" b="-1"/>
          <a:stretch/>
        </p:blipFill>
        <p:spPr>
          <a:xfrm>
            <a:off x="4636008" y="10"/>
            <a:ext cx="7555992" cy="6857990"/>
          </a:xfrm>
          <a:prstGeom prst="rect">
            <a:avLst/>
          </a:prstGeom>
        </p:spPr>
      </p:pic>
      <p:sp useBgFill="1">
        <p:nvSpPr>
          <p:cNvPr id="10" name="Rectangle 9">
            <a:extLst>
              <a:ext uri="{FF2B5EF4-FFF2-40B4-BE49-F238E27FC236}">
                <a16:creationId xmlns:a16="http://schemas.microsoft.com/office/drawing/2014/main" id="{8D77D416-66F5-413A-9B46-6289471B3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501C1F-9CB5-47F3-0B99-A74736D563C2}"/>
              </a:ext>
            </a:extLst>
          </p:cNvPr>
          <p:cNvSpPr>
            <a:spLocks noGrp="1"/>
          </p:cNvSpPr>
          <p:nvPr>
            <p:ph type="title"/>
          </p:nvPr>
        </p:nvSpPr>
        <p:spPr>
          <a:xfrm>
            <a:off x="665673" y="77578"/>
            <a:ext cx="3478160" cy="1325563"/>
          </a:xfrm>
        </p:spPr>
        <p:txBody>
          <a:bodyPr vert="horz" lIns="91440" tIns="45720" rIns="91440" bIns="45720" rtlCol="0" anchor="ctr">
            <a:normAutofit/>
          </a:bodyPr>
          <a:lstStyle/>
          <a:p>
            <a:r>
              <a:rPr lang="en-US" sz="4400"/>
              <a:t>The Second Death</a:t>
            </a:r>
          </a:p>
        </p:txBody>
      </p:sp>
      <p:sp>
        <p:nvSpPr>
          <p:cNvPr id="3" name="Content Placeholder 2">
            <a:extLst>
              <a:ext uri="{FF2B5EF4-FFF2-40B4-BE49-F238E27FC236}">
                <a16:creationId xmlns:a16="http://schemas.microsoft.com/office/drawing/2014/main" id="{7F897205-4F5E-E99A-DA60-809EF80106F7}"/>
              </a:ext>
            </a:extLst>
          </p:cNvPr>
          <p:cNvSpPr>
            <a:spLocks noGrp="1"/>
          </p:cNvSpPr>
          <p:nvPr>
            <p:ph sz="half" idx="1"/>
          </p:nvPr>
        </p:nvSpPr>
        <p:spPr>
          <a:xfrm>
            <a:off x="421260" y="1538078"/>
            <a:ext cx="3636310" cy="4638885"/>
          </a:xfrm>
        </p:spPr>
        <p:txBody>
          <a:bodyPr vert="horz" lIns="91440" tIns="45720" rIns="91440" bIns="45720" rtlCol="0" anchor="t">
            <a:normAutofit fontScale="92500" lnSpcReduction="10000"/>
          </a:bodyPr>
          <a:lstStyle/>
          <a:p>
            <a:r>
              <a:rPr lang="en-US" dirty="0"/>
              <a:t>"My place of hiding is opened, my place of hiding revealed...I am your son, O great one, and I have seen the hidden things which belong to you. I am crowned king of the underworld. I will not die a second death in the underworld," </a:t>
            </a:r>
            <a:r>
              <a:rPr lang="en-US" i="1" dirty="0"/>
              <a:t>Book of the Dead</a:t>
            </a:r>
            <a:r>
              <a:rPr lang="en-US" dirty="0"/>
              <a:t> (Papyrus of Ani).</a:t>
            </a:r>
          </a:p>
        </p:txBody>
      </p:sp>
    </p:spTree>
    <p:extLst>
      <p:ext uri="{BB962C8B-B14F-4D97-AF65-F5344CB8AC3E}">
        <p14:creationId xmlns:p14="http://schemas.microsoft.com/office/powerpoint/2010/main" val="3864508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6D324E-2D03-4162-AF1E-D5E32234E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B729BD0-FAD0-A336-6280-C1D0B85F4E16}"/>
              </a:ext>
            </a:extLst>
          </p:cNvPr>
          <p:cNvSpPr>
            <a:spLocks noGrp="1"/>
          </p:cNvSpPr>
          <p:nvPr>
            <p:ph type="title"/>
          </p:nvPr>
        </p:nvSpPr>
        <p:spPr>
          <a:xfrm>
            <a:off x="1237489" y="640080"/>
            <a:ext cx="3075836" cy="1325562"/>
          </a:xfrm>
        </p:spPr>
        <p:txBody>
          <a:bodyPr vert="horz" lIns="91440" tIns="45720" rIns="91440" bIns="45720" rtlCol="0" anchor="b">
            <a:normAutofit/>
          </a:bodyPr>
          <a:lstStyle/>
          <a:p>
            <a:endParaRPr lang="en-US" sz="3200"/>
          </a:p>
        </p:txBody>
      </p:sp>
      <p:sp>
        <p:nvSpPr>
          <p:cNvPr id="12" name="Rectangle 11">
            <a:extLst>
              <a:ext uri="{FF2B5EF4-FFF2-40B4-BE49-F238E27FC236}">
                <a16:creationId xmlns:a16="http://schemas.microsoft.com/office/drawing/2014/main" id="{0B67D982-25C5-4CC2-AA64-276BE3B2C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DB23C826-6395-2AAB-84BC-F98D7E36BBA0}"/>
              </a:ext>
            </a:extLst>
          </p:cNvPr>
          <p:cNvSpPr>
            <a:spLocks noGrp="1"/>
          </p:cNvSpPr>
          <p:nvPr>
            <p:ph sz="half" idx="1"/>
          </p:nvPr>
        </p:nvSpPr>
        <p:spPr>
          <a:xfrm>
            <a:off x="1064961" y="2301555"/>
            <a:ext cx="3449647" cy="3878582"/>
          </a:xfrm>
        </p:spPr>
        <p:txBody>
          <a:bodyPr vert="horz" lIns="91440" tIns="45720" rIns="91440" bIns="45720" rtlCol="0" anchor="t">
            <a:normAutofit/>
          </a:bodyPr>
          <a:lstStyle/>
          <a:p>
            <a:r>
              <a:rPr lang="en-US" sz="2800" dirty="0"/>
              <a:t>What will heaven be like?</a:t>
            </a:r>
          </a:p>
        </p:txBody>
      </p:sp>
      <p:pic>
        <p:nvPicPr>
          <p:cNvPr id="5" name="Picture 5">
            <a:extLst>
              <a:ext uri="{FF2B5EF4-FFF2-40B4-BE49-F238E27FC236}">
                <a16:creationId xmlns:a16="http://schemas.microsoft.com/office/drawing/2014/main" id="{3AA10E9C-9564-13B0-6A92-BCB2B97836C7}"/>
              </a:ext>
            </a:extLst>
          </p:cNvPr>
          <p:cNvPicPr>
            <a:picLocks noGrp="1" noChangeAspect="1"/>
          </p:cNvPicPr>
          <p:nvPr>
            <p:ph sz="half" idx="2"/>
          </p:nvPr>
        </p:nvPicPr>
        <p:blipFill rotWithShape="1">
          <a:blip r:embed="rId2"/>
          <a:srcRect r="26485" b="-1"/>
          <a:stretch/>
        </p:blipFill>
        <p:spPr>
          <a:xfrm>
            <a:off x="4639057" y="10"/>
            <a:ext cx="7552944" cy="6857990"/>
          </a:xfrm>
          <a:prstGeom prst="rect">
            <a:avLst/>
          </a:prstGeom>
        </p:spPr>
      </p:pic>
    </p:spTree>
    <p:extLst>
      <p:ext uri="{BB962C8B-B14F-4D97-AF65-F5344CB8AC3E}">
        <p14:creationId xmlns:p14="http://schemas.microsoft.com/office/powerpoint/2010/main" val="3693388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E234B-34D3-8C62-76EF-5FCAE67CBBB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C518AB3-C305-155A-49C1-ED256C8AA74E}"/>
              </a:ext>
            </a:extLst>
          </p:cNvPr>
          <p:cNvSpPr>
            <a:spLocks noGrp="1"/>
          </p:cNvSpPr>
          <p:nvPr>
            <p:ph idx="1"/>
          </p:nvPr>
        </p:nvSpPr>
        <p:spPr/>
        <p:txBody>
          <a:bodyPr/>
          <a:lstStyle/>
          <a:p>
            <a:endParaRPr lang="en-US"/>
          </a:p>
        </p:txBody>
      </p:sp>
      <p:sp>
        <p:nvSpPr>
          <p:cNvPr id="4" name="Content Placeholder 3">
            <a:extLst>
              <a:ext uri="{FF2B5EF4-FFF2-40B4-BE49-F238E27FC236}">
                <a16:creationId xmlns:a16="http://schemas.microsoft.com/office/drawing/2014/main" id="{232E6306-208C-A84B-5DD8-F9A08EE5E36B}"/>
              </a:ext>
            </a:extLst>
          </p:cNvPr>
          <p:cNvSpPr>
            <a:spLocks noGrp="1"/>
          </p:cNvSpPr>
          <p:nvPr>
            <p:ph sz="half" idx="4294967295"/>
          </p:nvPr>
        </p:nvSpPr>
        <p:spPr>
          <a:xfrm>
            <a:off x="1255054" y="1771291"/>
            <a:ext cx="8593436" cy="4351338"/>
          </a:xfrm>
        </p:spPr>
        <p:txBody>
          <a:bodyPr vert="horz" lIns="91440" tIns="45720" rIns="91440" bIns="45720" rtlCol="0" anchor="t">
            <a:normAutofit/>
          </a:bodyPr>
          <a:lstStyle/>
          <a:p>
            <a:r>
              <a:rPr lang="en-US" sz="3200" b="1" dirty="0"/>
              <a:t>What will the New Jerusalem be like? </a:t>
            </a:r>
          </a:p>
        </p:txBody>
      </p:sp>
    </p:spTree>
    <p:extLst>
      <p:ext uri="{BB962C8B-B14F-4D97-AF65-F5344CB8AC3E}">
        <p14:creationId xmlns:p14="http://schemas.microsoft.com/office/powerpoint/2010/main" val="1920148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6A320-1DE1-63B4-9129-F88C26D83330}"/>
              </a:ext>
            </a:extLst>
          </p:cNvPr>
          <p:cNvSpPr>
            <a:spLocks noGrp="1"/>
          </p:cNvSpPr>
          <p:nvPr>
            <p:ph type="title"/>
          </p:nvPr>
        </p:nvSpPr>
        <p:spPr/>
        <p:txBody>
          <a:bodyPr/>
          <a:lstStyle/>
          <a:p>
            <a:r>
              <a:rPr lang="en-US" dirty="0"/>
              <a:t>New Jerusalem or Heaven</a:t>
            </a:r>
          </a:p>
        </p:txBody>
      </p:sp>
      <p:sp>
        <p:nvSpPr>
          <p:cNvPr id="5" name="Text Placeholder 4">
            <a:extLst>
              <a:ext uri="{FF2B5EF4-FFF2-40B4-BE49-F238E27FC236}">
                <a16:creationId xmlns:a16="http://schemas.microsoft.com/office/drawing/2014/main" id="{A4995286-E80F-C900-ADEC-63E75779CC2C}"/>
              </a:ext>
            </a:extLst>
          </p:cNvPr>
          <p:cNvSpPr>
            <a:spLocks noGrp="1"/>
          </p:cNvSpPr>
          <p:nvPr>
            <p:ph type="body" idx="1"/>
          </p:nvPr>
        </p:nvSpPr>
        <p:spPr/>
        <p:txBody>
          <a:bodyPr>
            <a:normAutofit/>
          </a:bodyPr>
          <a:lstStyle/>
          <a:p>
            <a:r>
              <a:rPr lang="en-US" sz="3200" b="1" dirty="0">
                <a:solidFill>
                  <a:srgbClr val="FF0000"/>
                </a:solidFill>
              </a:rPr>
              <a:t>New Jerusalem</a:t>
            </a:r>
          </a:p>
        </p:txBody>
      </p:sp>
      <p:sp>
        <p:nvSpPr>
          <p:cNvPr id="3" name="Content Placeholder 2">
            <a:extLst>
              <a:ext uri="{FF2B5EF4-FFF2-40B4-BE49-F238E27FC236}">
                <a16:creationId xmlns:a16="http://schemas.microsoft.com/office/drawing/2014/main" id="{76E559A9-F9C1-D533-F698-8031D1BB1843}"/>
              </a:ext>
            </a:extLst>
          </p:cNvPr>
          <p:cNvSpPr>
            <a:spLocks noGrp="1"/>
          </p:cNvSpPr>
          <p:nvPr>
            <p:ph sz="half" idx="2"/>
          </p:nvPr>
        </p:nvSpPr>
        <p:spPr>
          <a:xfrm>
            <a:off x="614891" y="2507550"/>
            <a:ext cx="5127541" cy="3664650"/>
          </a:xfrm>
        </p:spPr>
        <p:txBody>
          <a:bodyPr vert="horz" lIns="91440" tIns="45720" rIns="91440" bIns="45720" rtlCol="0" anchor="t">
            <a:normAutofit/>
          </a:bodyPr>
          <a:lstStyle/>
          <a:p>
            <a:r>
              <a:rPr lang="en-US" sz="2400" dirty="0"/>
              <a:t>Who will dwell in the city?</a:t>
            </a:r>
          </a:p>
          <a:p>
            <a:r>
              <a:rPr lang="en-US" sz="2400" dirty="0"/>
              <a:t>What will the gate(s) be like?</a:t>
            </a:r>
          </a:p>
          <a:p>
            <a:r>
              <a:rPr lang="en-US" sz="2400" dirty="0"/>
              <a:t>Walls?</a:t>
            </a:r>
          </a:p>
          <a:p>
            <a:r>
              <a:rPr lang="en-US" sz="2400" dirty="0"/>
              <a:t>Temple?</a:t>
            </a:r>
          </a:p>
          <a:p>
            <a:r>
              <a:rPr lang="en-US" sz="2400" dirty="0"/>
              <a:t>Streets?</a:t>
            </a:r>
          </a:p>
          <a:p>
            <a:r>
              <a:rPr lang="en-US" sz="2400" dirty="0"/>
              <a:t>Other topographical features?</a:t>
            </a:r>
          </a:p>
        </p:txBody>
      </p:sp>
      <p:sp>
        <p:nvSpPr>
          <p:cNvPr id="6" name="Text Placeholder 5">
            <a:extLst>
              <a:ext uri="{FF2B5EF4-FFF2-40B4-BE49-F238E27FC236}">
                <a16:creationId xmlns:a16="http://schemas.microsoft.com/office/drawing/2014/main" id="{E24D21B6-35A7-5ADA-8DD0-BC366F56EF80}"/>
              </a:ext>
            </a:extLst>
          </p:cNvPr>
          <p:cNvSpPr>
            <a:spLocks noGrp="1"/>
          </p:cNvSpPr>
          <p:nvPr>
            <p:ph type="body" sz="quarter" idx="3"/>
          </p:nvPr>
        </p:nvSpPr>
        <p:spPr/>
        <p:txBody>
          <a:bodyPr>
            <a:normAutofit/>
          </a:bodyPr>
          <a:lstStyle/>
          <a:p>
            <a:r>
              <a:rPr lang="en-US" sz="3600">
                <a:solidFill>
                  <a:srgbClr val="FF0000"/>
                </a:solidFill>
              </a:rPr>
              <a:t>Heaven</a:t>
            </a:r>
          </a:p>
        </p:txBody>
      </p:sp>
      <p:sp>
        <p:nvSpPr>
          <p:cNvPr id="4" name="Content Placeholder 3">
            <a:extLst>
              <a:ext uri="{FF2B5EF4-FFF2-40B4-BE49-F238E27FC236}">
                <a16:creationId xmlns:a16="http://schemas.microsoft.com/office/drawing/2014/main" id="{EB35096D-3662-37DF-A9F6-73619EC08629}"/>
              </a:ext>
            </a:extLst>
          </p:cNvPr>
          <p:cNvSpPr>
            <a:spLocks noGrp="1"/>
          </p:cNvSpPr>
          <p:nvPr>
            <p:ph sz="quarter" idx="4"/>
          </p:nvPr>
        </p:nvSpPr>
        <p:spPr/>
        <p:txBody>
          <a:bodyPr vert="horz" lIns="91440" tIns="45720" rIns="91440" bIns="45720" rtlCol="0" anchor="t">
            <a:normAutofit/>
          </a:bodyPr>
          <a:lstStyle/>
          <a:p>
            <a:r>
              <a:rPr lang="en-US" sz="2800" dirty="0"/>
              <a:t>Will we know each other?</a:t>
            </a:r>
          </a:p>
          <a:p>
            <a:r>
              <a:rPr lang="en-US" sz="2800" dirty="0"/>
              <a:t>What will we be doing?</a:t>
            </a:r>
          </a:p>
          <a:p>
            <a:r>
              <a:rPr lang="en-US" sz="2800" dirty="0"/>
              <a:t>Will we have knowledge of the past or current events on earth?</a:t>
            </a:r>
          </a:p>
        </p:txBody>
      </p:sp>
    </p:spTree>
    <p:extLst>
      <p:ext uri="{BB962C8B-B14F-4D97-AF65-F5344CB8AC3E}">
        <p14:creationId xmlns:p14="http://schemas.microsoft.com/office/powerpoint/2010/main" val="1497475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E51EDF-E269-5DF8-F607-A05669CC6260}"/>
              </a:ext>
            </a:extLst>
          </p:cNvPr>
          <p:cNvSpPr>
            <a:spLocks noGrp="1"/>
          </p:cNvSpPr>
          <p:nvPr>
            <p:ph type="title"/>
          </p:nvPr>
        </p:nvSpPr>
        <p:spPr>
          <a:xfrm>
            <a:off x="566058" y="836023"/>
            <a:ext cx="2718788" cy="5183777"/>
          </a:xfrm>
        </p:spPr>
        <p:txBody>
          <a:bodyPr anchor="ctr">
            <a:normAutofit/>
          </a:bodyPr>
          <a:lstStyle/>
          <a:p>
            <a:r>
              <a:rPr lang="en-US" sz="3600">
                <a:solidFill>
                  <a:srgbClr val="FFFFFF"/>
                </a:solidFill>
              </a:rPr>
              <a:t>Overlap between the two</a:t>
            </a:r>
          </a:p>
        </p:txBody>
      </p:sp>
      <p:sp>
        <p:nvSpPr>
          <p:cNvPr id="12" name="Rectangle 11">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Content Placeholder 3">
            <a:extLst>
              <a:ext uri="{FF2B5EF4-FFF2-40B4-BE49-F238E27FC236}">
                <a16:creationId xmlns:a16="http://schemas.microsoft.com/office/drawing/2014/main" id="{EF257477-C683-92E5-596C-535E32B8FE40}"/>
              </a:ext>
            </a:extLst>
          </p:cNvPr>
          <p:cNvGraphicFramePr>
            <a:graphicFrameLocks noGrp="1"/>
          </p:cNvGraphicFramePr>
          <p:nvPr>
            <p:ph idx="1"/>
            <p:extLst>
              <p:ext uri="{D42A27DB-BD31-4B8C-83A1-F6EECF244321}">
                <p14:modId xmlns:p14="http://schemas.microsoft.com/office/powerpoint/2010/main" val="1658791350"/>
              </p:ext>
            </p:extLst>
          </p:nvPr>
        </p:nvGraphicFramePr>
        <p:xfrm>
          <a:off x="4658815" y="804672"/>
          <a:ext cx="5990136" cy="526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5374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7363F-C7FC-9B71-045D-2A2DF11E1D54}"/>
              </a:ext>
            </a:extLst>
          </p:cNvPr>
          <p:cNvSpPr>
            <a:spLocks noGrp="1"/>
          </p:cNvSpPr>
          <p:nvPr>
            <p:ph type="title"/>
          </p:nvPr>
        </p:nvSpPr>
        <p:spPr/>
        <p:txBody>
          <a:bodyPr/>
          <a:lstStyle/>
          <a:p>
            <a:r>
              <a:rPr lang="en-US" dirty="0"/>
              <a:t>The New Heaven and New Earth</a:t>
            </a:r>
          </a:p>
        </p:txBody>
      </p:sp>
      <p:sp>
        <p:nvSpPr>
          <p:cNvPr id="3" name="Content Placeholder 2">
            <a:extLst>
              <a:ext uri="{FF2B5EF4-FFF2-40B4-BE49-F238E27FC236}">
                <a16:creationId xmlns:a16="http://schemas.microsoft.com/office/drawing/2014/main" id="{DF1ACFEB-EE90-58F0-08E7-2A51A7201205}"/>
              </a:ext>
            </a:extLst>
          </p:cNvPr>
          <p:cNvSpPr>
            <a:spLocks noGrp="1"/>
          </p:cNvSpPr>
          <p:nvPr>
            <p:ph idx="1"/>
          </p:nvPr>
        </p:nvSpPr>
        <p:spPr>
          <a:xfrm>
            <a:off x="816174" y="1828800"/>
            <a:ext cx="9041058" cy="4351337"/>
          </a:xfrm>
        </p:spPr>
        <p:txBody>
          <a:bodyPr vert="horz" lIns="91440" tIns="45720" rIns="91440" bIns="45720" rtlCol="0" anchor="t">
            <a:noAutofit/>
          </a:bodyPr>
          <a:lstStyle/>
          <a:p>
            <a:r>
              <a:rPr lang="en-US" sz="2400" b="1" dirty="0"/>
              <a:t>Revelation 21:1</a:t>
            </a:r>
            <a:r>
              <a:rPr lang="en-US" sz="2400" dirty="0"/>
              <a:t> </a:t>
            </a:r>
            <a:r>
              <a:rPr lang="en-US" sz="2400" dirty="0">
                <a:ea typeface="+mn-lt"/>
                <a:cs typeface="+mn-lt"/>
              </a:rPr>
              <a:t>Then I saw a new heaven and a new earth, for the first heaven and the first earth had passed away, and the sea was no more. </a:t>
            </a:r>
            <a:r>
              <a:rPr lang="en-US" sz="2400" b="1" baseline="30000" dirty="0">
                <a:ea typeface="+mn-lt"/>
                <a:cs typeface="+mn-lt"/>
              </a:rPr>
              <a:t>2 </a:t>
            </a:r>
            <a:r>
              <a:rPr lang="en-US" sz="2400" u="sng" dirty="0">
                <a:ea typeface="+mn-lt"/>
                <a:cs typeface="+mn-lt"/>
              </a:rPr>
              <a:t>And I saw the holy city, the new Jerusalem, coming down out of heaven from God, prepared as a bride adorned for her husband</a:t>
            </a:r>
            <a:r>
              <a:rPr lang="en-US" sz="2400" dirty="0">
                <a:ea typeface="+mn-lt"/>
                <a:cs typeface="+mn-lt"/>
              </a:rPr>
              <a:t>. </a:t>
            </a:r>
            <a:r>
              <a:rPr lang="en-US" sz="2400" b="1" baseline="30000" dirty="0">
                <a:ea typeface="+mn-lt"/>
                <a:cs typeface="+mn-lt"/>
              </a:rPr>
              <a:t>3 </a:t>
            </a:r>
            <a:r>
              <a:rPr lang="en-US" sz="2400" dirty="0">
                <a:ea typeface="+mn-lt"/>
                <a:cs typeface="+mn-lt"/>
              </a:rPr>
              <a:t>And I heard a loud voice from the throne saying, “See, the home of God is among mortals.</a:t>
            </a:r>
            <a:br>
              <a:rPr lang="en-US" sz="2400" dirty="0">
                <a:ea typeface="+mn-lt"/>
                <a:cs typeface="+mn-lt"/>
              </a:rPr>
            </a:br>
            <a:r>
              <a:rPr lang="en-US" sz="2400" dirty="0">
                <a:ea typeface="+mn-lt"/>
                <a:cs typeface="+mn-lt"/>
              </a:rPr>
              <a:t>He will dwell with them; they will be his peoples,</a:t>
            </a:r>
            <a:br>
              <a:rPr lang="en-US" sz="2400" baseline="30000" dirty="0">
                <a:ea typeface="+mn-lt"/>
                <a:cs typeface="+mn-lt"/>
              </a:rPr>
            </a:br>
            <a:r>
              <a:rPr lang="en-US" sz="3600" baseline="30000" dirty="0">
                <a:ea typeface="+mn-lt"/>
                <a:cs typeface="+mn-lt"/>
              </a:rPr>
              <a:t>and God himself will be with them and be their God;</a:t>
            </a:r>
            <a:br>
              <a:rPr lang="en-US" sz="2400" baseline="30000" dirty="0">
                <a:ea typeface="+mn-lt"/>
                <a:cs typeface="+mn-lt"/>
              </a:rPr>
            </a:br>
            <a:r>
              <a:rPr lang="en-US" sz="2400" baseline="30000" dirty="0">
                <a:ea typeface="+mn-lt"/>
                <a:cs typeface="+mn-lt"/>
              </a:rPr>
              <a:t>4 </a:t>
            </a:r>
            <a:r>
              <a:rPr lang="en-US" sz="2400" dirty="0">
                <a:ea typeface="+mn-lt"/>
                <a:cs typeface="+mn-lt"/>
              </a:rPr>
              <a:t>he will wipe every tear from their eyes.</a:t>
            </a:r>
            <a:br>
              <a:rPr lang="en-US" sz="2400" dirty="0">
                <a:ea typeface="+mn-lt"/>
                <a:cs typeface="+mn-lt"/>
              </a:rPr>
            </a:br>
            <a:r>
              <a:rPr lang="en-US" sz="2400" dirty="0">
                <a:ea typeface="+mn-lt"/>
                <a:cs typeface="+mn-lt"/>
              </a:rPr>
              <a:t>Death will be no more;</a:t>
            </a:r>
            <a:br>
              <a:rPr lang="en-US" sz="2400" dirty="0">
                <a:ea typeface="+mn-lt"/>
                <a:cs typeface="+mn-lt"/>
              </a:rPr>
            </a:br>
            <a:r>
              <a:rPr lang="en-US" sz="2400" dirty="0">
                <a:ea typeface="+mn-lt"/>
                <a:cs typeface="+mn-lt"/>
              </a:rPr>
              <a:t>mourning and crying and pain will be no more,</a:t>
            </a:r>
            <a:br>
              <a:rPr lang="en-US" sz="2400" dirty="0">
                <a:ea typeface="+mn-lt"/>
                <a:cs typeface="+mn-lt"/>
              </a:rPr>
            </a:br>
            <a:r>
              <a:rPr lang="en-US" sz="2400" dirty="0">
                <a:ea typeface="+mn-lt"/>
                <a:cs typeface="+mn-lt"/>
              </a:rPr>
              <a:t>for the first things have passed away.”</a:t>
            </a:r>
            <a:endParaRPr lang="en-US" sz="2400" dirty="0"/>
          </a:p>
          <a:p>
            <a:endParaRPr lang="en-US" dirty="0"/>
          </a:p>
        </p:txBody>
      </p:sp>
    </p:spTree>
    <p:extLst>
      <p:ext uri="{BB962C8B-B14F-4D97-AF65-F5344CB8AC3E}">
        <p14:creationId xmlns:p14="http://schemas.microsoft.com/office/powerpoint/2010/main" val="5576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63C89-0EA1-F0AB-2855-65A31B483D4A}"/>
              </a:ext>
            </a:extLst>
          </p:cNvPr>
          <p:cNvSpPr>
            <a:spLocks noGrp="1"/>
          </p:cNvSpPr>
          <p:nvPr>
            <p:ph type="title"/>
          </p:nvPr>
        </p:nvSpPr>
        <p:spPr/>
        <p:txBody>
          <a:bodyPr/>
          <a:lstStyle/>
          <a:p>
            <a:r>
              <a:rPr lang="en-US" dirty="0"/>
              <a:t>The New Heaven and New Earth</a:t>
            </a:r>
          </a:p>
        </p:txBody>
      </p:sp>
      <p:sp>
        <p:nvSpPr>
          <p:cNvPr id="3" name="Content Placeholder 2">
            <a:extLst>
              <a:ext uri="{FF2B5EF4-FFF2-40B4-BE49-F238E27FC236}">
                <a16:creationId xmlns:a16="http://schemas.microsoft.com/office/drawing/2014/main" id="{0D519AFA-823A-3440-F5F9-9A6D9182CF31}"/>
              </a:ext>
            </a:extLst>
          </p:cNvPr>
          <p:cNvSpPr>
            <a:spLocks noGrp="1"/>
          </p:cNvSpPr>
          <p:nvPr>
            <p:ph sz="half" idx="1"/>
          </p:nvPr>
        </p:nvSpPr>
        <p:spPr>
          <a:xfrm>
            <a:off x="859101" y="2275114"/>
            <a:ext cx="4480560" cy="4351337"/>
          </a:xfrm>
        </p:spPr>
        <p:txBody>
          <a:bodyPr vert="horz" lIns="91440" tIns="45720" rIns="91440" bIns="45720" rtlCol="0" anchor="t">
            <a:normAutofit/>
          </a:bodyPr>
          <a:lstStyle/>
          <a:p>
            <a:r>
              <a:rPr lang="en-US" sz="2800" b="1" dirty="0"/>
              <a:t>Isaiah 65:17</a:t>
            </a:r>
            <a:r>
              <a:rPr lang="en-US" sz="2800" dirty="0"/>
              <a:t> </a:t>
            </a:r>
            <a:r>
              <a:rPr lang="en-US" sz="2800" dirty="0">
                <a:ea typeface="+mn-lt"/>
                <a:cs typeface="+mn-lt"/>
              </a:rPr>
              <a:t>For I am about to create new heavens</a:t>
            </a:r>
            <a:br>
              <a:rPr lang="en-US" sz="2800" dirty="0">
                <a:ea typeface="+mn-lt"/>
                <a:cs typeface="+mn-lt"/>
              </a:rPr>
            </a:br>
            <a:r>
              <a:rPr lang="en-US" sz="2800" dirty="0">
                <a:ea typeface="+mn-lt"/>
                <a:cs typeface="+mn-lt"/>
              </a:rPr>
              <a:t>    and a new earth;</a:t>
            </a:r>
            <a:br>
              <a:rPr lang="en-US" sz="2800" dirty="0">
                <a:ea typeface="+mn-lt"/>
                <a:cs typeface="+mn-lt"/>
              </a:rPr>
            </a:br>
            <a:r>
              <a:rPr lang="en-US" sz="2800" dirty="0">
                <a:ea typeface="+mn-lt"/>
                <a:cs typeface="+mn-lt"/>
              </a:rPr>
              <a:t>the former things shall not be remembered</a:t>
            </a:r>
            <a:br>
              <a:rPr lang="en-US" sz="2800" dirty="0">
                <a:ea typeface="+mn-lt"/>
                <a:cs typeface="+mn-lt"/>
              </a:rPr>
            </a:br>
            <a:r>
              <a:rPr lang="en-US" sz="2800" dirty="0">
                <a:ea typeface="+mn-lt"/>
                <a:cs typeface="+mn-lt"/>
              </a:rPr>
              <a:t>    or come to mind.</a:t>
            </a:r>
            <a:endParaRPr lang="en-US" sz="2000" dirty="0"/>
          </a:p>
        </p:txBody>
      </p:sp>
      <p:sp>
        <p:nvSpPr>
          <p:cNvPr id="4" name="Content Placeholder 3">
            <a:extLst>
              <a:ext uri="{FF2B5EF4-FFF2-40B4-BE49-F238E27FC236}">
                <a16:creationId xmlns:a16="http://schemas.microsoft.com/office/drawing/2014/main" id="{F8B85342-55BD-4D47-4785-51847B912F0A}"/>
              </a:ext>
            </a:extLst>
          </p:cNvPr>
          <p:cNvSpPr>
            <a:spLocks noGrp="1"/>
          </p:cNvSpPr>
          <p:nvPr>
            <p:ph sz="half" idx="2"/>
          </p:nvPr>
        </p:nvSpPr>
        <p:spPr>
          <a:xfrm>
            <a:off x="6006737" y="2209800"/>
            <a:ext cx="4480560" cy="4351337"/>
          </a:xfrm>
        </p:spPr>
        <p:txBody>
          <a:bodyPr vert="horz" lIns="91440" tIns="45720" rIns="91440" bIns="45720" rtlCol="0" anchor="t">
            <a:normAutofit/>
          </a:bodyPr>
          <a:lstStyle/>
          <a:p>
            <a:r>
              <a:rPr lang="en-US" sz="3200" b="1" dirty="0"/>
              <a:t>2 Peter 3:13</a:t>
            </a:r>
            <a:r>
              <a:rPr lang="en-US" sz="3200" dirty="0"/>
              <a:t> </a:t>
            </a:r>
            <a:r>
              <a:rPr lang="en-US" sz="3200" dirty="0">
                <a:ea typeface="+mn-lt"/>
                <a:cs typeface="+mn-lt"/>
              </a:rPr>
              <a:t>But, in accordance with his promise, we wait for new heavens and a new earth, where righteousness is at home.</a:t>
            </a:r>
            <a:endParaRPr lang="en-US" sz="3200" dirty="0"/>
          </a:p>
        </p:txBody>
      </p:sp>
    </p:spTree>
    <p:extLst>
      <p:ext uri="{BB962C8B-B14F-4D97-AF65-F5344CB8AC3E}">
        <p14:creationId xmlns:p14="http://schemas.microsoft.com/office/powerpoint/2010/main" val="599639119"/>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1888</Words>
  <Application>Microsoft Office PowerPoint</Application>
  <PresentationFormat>Widescreen</PresentationFormat>
  <Paragraphs>70</Paragraphs>
  <Slides>20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Century Schoolbook</vt:lpstr>
      <vt:lpstr>Corbel</vt:lpstr>
      <vt:lpstr>Wingdings 2</vt:lpstr>
      <vt:lpstr>View</vt:lpstr>
      <vt:lpstr>Depth</vt:lpstr>
      <vt:lpstr>Revelation 21-22</vt:lpstr>
      <vt:lpstr>The Second Death</vt:lpstr>
      <vt:lpstr>The Second Death</vt:lpstr>
      <vt:lpstr>PowerPoint Presentation</vt:lpstr>
      <vt:lpstr>PowerPoint Presentation</vt:lpstr>
      <vt:lpstr>New Jerusalem or Heaven</vt:lpstr>
      <vt:lpstr>Overlap between the two</vt:lpstr>
      <vt:lpstr>The New Heaven and New Earth</vt:lpstr>
      <vt:lpstr>The New Heaven and New Earth</vt:lpstr>
      <vt:lpstr>The New Heaven and New Earth</vt:lpstr>
      <vt:lpstr>The New Heaven and New Earth</vt:lpstr>
      <vt:lpstr>The New Heaven and New Earth</vt:lpstr>
      <vt:lpstr>Who will be in the New Jerusalem?</vt:lpstr>
      <vt:lpstr>The gates and foundations</vt:lpstr>
      <vt:lpstr>Measurements of the gates and wall</vt:lpstr>
      <vt:lpstr>Measurements of the gates and wall</vt:lpstr>
      <vt:lpstr>No temple?</vt:lpstr>
      <vt:lpstr>The tree of life again</vt:lpstr>
      <vt:lpstr>Parallels of the beginning and end</vt:lpstr>
      <vt:lpstr>Final warning and encouragement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Steve Patton</cp:lastModifiedBy>
  <cp:revision>261</cp:revision>
  <dcterms:created xsi:type="dcterms:W3CDTF">2023-03-01T11:11:16Z</dcterms:created>
  <dcterms:modified xsi:type="dcterms:W3CDTF">2023-03-01T23:56:39Z</dcterms:modified>
</cp:coreProperties>
</file>