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sldIdLst>
    <p:sldId id="256" r:id="rId2"/>
    <p:sldId id="338" r:id="rId3"/>
    <p:sldId id="342" r:id="rId4"/>
    <p:sldId id="339" r:id="rId5"/>
    <p:sldId id="340" r:id="rId6"/>
    <p:sldId id="341" r:id="rId7"/>
    <p:sldId id="259" r:id="rId8"/>
    <p:sldId id="343" r:id="rId9"/>
    <p:sldId id="344" r:id="rId10"/>
    <p:sldId id="262" r:id="rId11"/>
  </p:sldIdLst>
  <p:sldSz cx="12192000" cy="6858000"/>
  <p:notesSz cx="6858000" cy="9144000"/>
  <p:embeddedFontLst>
    <p:embeddedFont>
      <p:font typeface="Avenir Heavy" panose="02000503020000020003" pitchFamily="2" charset="0"/>
      <p:bold r:id="rId12"/>
      <p:italic r:id="rId13"/>
      <p:boldItalic r:id="rId14"/>
    </p:embeddedFon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Century Gothic" panose="020B050202020202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1F1C"/>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425"/>
    <p:restoredTop sz="94721"/>
  </p:normalViewPr>
  <p:slideViewPr>
    <p:cSldViewPr snapToGrid="0" snapToObjects="1">
      <p:cViewPr varScale="1">
        <p:scale>
          <a:sx n="96" d="100"/>
          <a:sy n="96" d="100"/>
        </p:scale>
        <p:origin x="176" y="5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4084108-6F97-544F-8EE9-43532464FCAC}" type="datetimeFigureOut">
              <a:rPr lang="en-US" smtClean="0"/>
              <a:t>4/26/23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116906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084108-6F97-544F-8EE9-43532464FCAC}" type="datetimeFigureOut">
              <a:rPr lang="en-US" smtClean="0"/>
              <a:t>4/26/23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1158742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084108-6F97-544F-8EE9-43532464FCAC}" type="datetimeFigureOut">
              <a:rPr lang="en-US" smtClean="0"/>
              <a:t>4/26/23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1600528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084108-6F97-544F-8EE9-43532464FCAC}" type="datetimeFigureOut">
              <a:rPr lang="en-US" smtClean="0"/>
              <a:t>4/26/23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2049626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084108-6F97-544F-8EE9-43532464FCAC}" type="datetimeFigureOut">
              <a:rPr lang="en-US" smtClean="0"/>
              <a:t>4/26/23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289605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084108-6F97-544F-8EE9-43532464FCAC}" type="datetimeFigureOut">
              <a:rPr lang="en-US" smtClean="0"/>
              <a:t>4/26/23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1204887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084108-6F97-544F-8EE9-43532464FCAC}" type="datetimeFigureOut">
              <a:rPr lang="en-US" smtClean="0"/>
              <a:t>4/26/23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1924736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084108-6F97-544F-8EE9-43532464FCAC}" type="datetimeFigureOut">
              <a:rPr lang="en-US" smtClean="0"/>
              <a:t>4/26/23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1507458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084108-6F97-544F-8EE9-43532464FCAC}" type="datetimeFigureOut">
              <a:rPr lang="en-US" smtClean="0"/>
              <a:t>4/26/23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1984879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084108-6F97-544F-8EE9-43532464FCAC}" type="datetimeFigureOut">
              <a:rPr lang="en-US" smtClean="0"/>
              <a:t>4/26/23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859305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084108-6F97-544F-8EE9-43532464FCAC}" type="datetimeFigureOut">
              <a:rPr lang="en-US" smtClean="0"/>
              <a:t>4/26/23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B22E3B-BE42-C346-913D-8CB2776E83A8}" type="slidenum">
              <a:rPr lang="en-US" smtClean="0"/>
              <a:t>‹#›</a:t>
            </a:fld>
            <a:endParaRPr lang="en-US"/>
          </a:p>
        </p:txBody>
      </p:sp>
    </p:spTree>
    <p:extLst>
      <p:ext uri="{BB962C8B-B14F-4D97-AF65-F5344CB8AC3E}">
        <p14:creationId xmlns:p14="http://schemas.microsoft.com/office/powerpoint/2010/main" val="511928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084108-6F97-544F-8EE9-43532464FCAC}" type="datetimeFigureOut">
              <a:rPr lang="en-US" smtClean="0"/>
              <a:t>4/26/23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B22E3B-BE42-C346-913D-8CB2776E83A8}" type="slidenum">
              <a:rPr lang="en-US" smtClean="0"/>
              <a:t>‹#›</a:t>
            </a:fld>
            <a:endParaRPr lang="en-US"/>
          </a:p>
        </p:txBody>
      </p:sp>
    </p:spTree>
    <p:extLst>
      <p:ext uri="{BB962C8B-B14F-4D97-AF65-F5344CB8AC3E}">
        <p14:creationId xmlns:p14="http://schemas.microsoft.com/office/powerpoint/2010/main" val="212717466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914775" y="2728912"/>
            <a:ext cx="5629275" cy="923330"/>
          </a:xfrm>
          <a:prstGeom prst="rect">
            <a:avLst/>
          </a:prstGeom>
          <a:noFill/>
        </p:spPr>
        <p:txBody>
          <a:bodyPr wrap="square" rtlCol="0">
            <a:spAutoFit/>
          </a:bodyPr>
          <a:lstStyle/>
          <a:p>
            <a:r>
              <a:rPr lang="en-US" sz="5400" b="1" dirty="0">
                <a:latin typeface="Avenir Heavy" charset="0"/>
                <a:ea typeface="Avenir Heavy" charset="0"/>
                <a:cs typeface="Avenir Heavy" charset="0"/>
              </a:rPr>
              <a:t>Paul’s letter</a:t>
            </a:r>
          </a:p>
        </p:txBody>
      </p:sp>
      <p:sp>
        <p:nvSpPr>
          <p:cNvPr id="6" name="TextBox 5"/>
          <p:cNvSpPr txBox="1"/>
          <p:nvPr/>
        </p:nvSpPr>
        <p:spPr>
          <a:xfrm>
            <a:off x="3914775" y="3538537"/>
            <a:ext cx="5629275" cy="923330"/>
          </a:xfrm>
          <a:prstGeom prst="rect">
            <a:avLst/>
          </a:prstGeom>
          <a:noFill/>
        </p:spPr>
        <p:txBody>
          <a:bodyPr wrap="square" rtlCol="0">
            <a:spAutoFit/>
          </a:bodyPr>
          <a:lstStyle/>
          <a:p>
            <a:r>
              <a:rPr lang="en-US" sz="5400" b="1" dirty="0">
                <a:latin typeface="Avenir Heavy" charset="0"/>
                <a:ea typeface="Avenir Heavy" charset="0"/>
                <a:cs typeface="Avenir Heavy" charset="0"/>
              </a:rPr>
              <a:t>to the </a:t>
            </a:r>
            <a:r>
              <a:rPr lang="en-US" sz="5400" b="1" dirty="0">
                <a:solidFill>
                  <a:srgbClr val="FF0000"/>
                </a:solidFill>
                <a:latin typeface="Avenir Heavy" charset="0"/>
                <a:ea typeface="Avenir Heavy" charset="0"/>
                <a:cs typeface="Avenir Heavy" charset="0"/>
              </a:rPr>
              <a:t>ROMANS</a:t>
            </a:r>
          </a:p>
        </p:txBody>
      </p:sp>
      <p:pic>
        <p:nvPicPr>
          <p:cNvPr id="8" name="Picture 7" descr="Qr code&#10;&#10;Description automatically generated">
            <a:extLst>
              <a:ext uri="{FF2B5EF4-FFF2-40B4-BE49-F238E27FC236}">
                <a16:creationId xmlns:a16="http://schemas.microsoft.com/office/drawing/2014/main" id="{993D9A6D-4298-7EBE-769C-D8A386F55B42}"/>
              </a:ext>
            </a:extLst>
          </p:cNvPr>
          <p:cNvPicPr>
            <a:picLocks noChangeAspect="1"/>
          </p:cNvPicPr>
          <p:nvPr/>
        </p:nvPicPr>
        <p:blipFill>
          <a:blip r:embed="rId3"/>
          <a:stretch>
            <a:fillRect/>
          </a:stretch>
        </p:blipFill>
        <p:spPr>
          <a:xfrm>
            <a:off x="10085069" y="4846320"/>
            <a:ext cx="1816100" cy="1816100"/>
          </a:xfrm>
          <a:prstGeom prst="rect">
            <a:avLst/>
          </a:prstGeom>
        </p:spPr>
      </p:pic>
    </p:spTree>
    <p:extLst>
      <p:ext uri="{BB962C8B-B14F-4D97-AF65-F5344CB8AC3E}">
        <p14:creationId xmlns:p14="http://schemas.microsoft.com/office/powerpoint/2010/main" val="617148879"/>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9932713"/>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01F1C"/>
        </a:solid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8D59E0E9-48F1-0F7B-0789-2F25552DBA5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35238" y1="18889" x2="35238" y2="18889"/>
                        <a14:foregroundMark x1="63016" y1="41429" x2="63016" y2="41429"/>
                        <a14:foregroundMark x1="66349" y1="47143" x2="66349" y2="47143"/>
                        <a14:foregroundMark x1="53492" y1="49683" x2="53492" y2="49683"/>
                      </a14:backgroundRemoval>
                    </a14:imgEffect>
                  </a14:imgLayer>
                </a14:imgProps>
              </a:ext>
            </a:extLst>
          </a:blip>
          <a:stretch>
            <a:fillRect/>
          </a:stretch>
        </p:blipFill>
        <p:spPr>
          <a:xfrm>
            <a:off x="1987826" y="-374374"/>
            <a:ext cx="7911548" cy="7911548"/>
          </a:xfrm>
          <a:prstGeom prst="rect">
            <a:avLst/>
          </a:prstGeom>
        </p:spPr>
      </p:pic>
    </p:spTree>
    <p:extLst>
      <p:ext uri="{BB962C8B-B14F-4D97-AF65-F5344CB8AC3E}">
        <p14:creationId xmlns:p14="http://schemas.microsoft.com/office/powerpoint/2010/main" val="2184774168"/>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01F1C"/>
        </a:solid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8D59E0E9-48F1-0F7B-0789-2F25552DBA5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35238" y1="18889" x2="35238" y2="18889"/>
                        <a14:foregroundMark x1="63016" y1="41429" x2="63016" y2="41429"/>
                        <a14:foregroundMark x1="66349" y1="47143" x2="66349" y2="47143"/>
                        <a14:foregroundMark x1="53492" y1="49683" x2="53492" y2="49683"/>
                      </a14:backgroundRemoval>
                    </a14:imgEffect>
                  </a14:imgLayer>
                </a14:imgProps>
              </a:ext>
            </a:extLst>
          </a:blip>
          <a:stretch>
            <a:fillRect/>
          </a:stretch>
        </p:blipFill>
        <p:spPr>
          <a:xfrm>
            <a:off x="576469" y="992256"/>
            <a:ext cx="4873487" cy="4873487"/>
          </a:xfrm>
          <a:prstGeom prst="rect">
            <a:avLst/>
          </a:prstGeom>
        </p:spPr>
      </p:pic>
      <p:pic>
        <p:nvPicPr>
          <p:cNvPr id="5" name="Picture 4" descr="Text&#10;&#10;Description automatically generated">
            <a:extLst>
              <a:ext uri="{FF2B5EF4-FFF2-40B4-BE49-F238E27FC236}">
                <a16:creationId xmlns:a16="http://schemas.microsoft.com/office/drawing/2014/main" id="{93E5FE4D-FD0A-1A25-A50B-5A732DD143A6}"/>
              </a:ext>
            </a:extLst>
          </p:cNvPr>
          <p:cNvPicPr>
            <a:picLocks noChangeAspect="1"/>
          </p:cNvPicPr>
          <p:nvPr/>
        </p:nvPicPr>
        <p:blipFill rotWithShape="1">
          <a:blip r:embed="rId4"/>
          <a:srcRect l="26365" t="24268" r="29161" b="22770"/>
          <a:stretch/>
        </p:blipFill>
        <p:spPr>
          <a:xfrm>
            <a:off x="5976730" y="793474"/>
            <a:ext cx="4426226" cy="5271052"/>
          </a:xfrm>
          <a:prstGeom prst="rect">
            <a:avLst/>
          </a:prstGeom>
        </p:spPr>
      </p:pic>
    </p:spTree>
    <p:extLst>
      <p:ext uri="{BB962C8B-B14F-4D97-AF65-F5344CB8AC3E}">
        <p14:creationId xmlns:p14="http://schemas.microsoft.com/office/powerpoint/2010/main" val="27863835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01F1C"/>
        </a:solid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8D59E0E9-48F1-0F7B-0789-2F25552DBA5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35238" y1="18889" x2="35238" y2="18889"/>
                        <a14:foregroundMark x1="63016" y1="41429" x2="63016" y2="41429"/>
                        <a14:foregroundMark x1="66349" y1="47143" x2="66349" y2="47143"/>
                        <a14:foregroundMark x1="53492" y1="49683" x2="53492" y2="49683"/>
                      </a14:backgroundRemoval>
                    </a14:imgEffect>
                  </a14:imgLayer>
                </a14:imgProps>
              </a:ext>
            </a:extLst>
          </a:blip>
          <a:stretch>
            <a:fillRect/>
          </a:stretch>
        </p:blipFill>
        <p:spPr>
          <a:xfrm>
            <a:off x="576469" y="992256"/>
            <a:ext cx="4873487" cy="4873487"/>
          </a:xfrm>
          <a:prstGeom prst="rect">
            <a:avLst/>
          </a:prstGeom>
        </p:spPr>
      </p:pic>
      <p:sp>
        <p:nvSpPr>
          <p:cNvPr id="2" name="TextBox 1">
            <a:extLst>
              <a:ext uri="{FF2B5EF4-FFF2-40B4-BE49-F238E27FC236}">
                <a16:creationId xmlns:a16="http://schemas.microsoft.com/office/drawing/2014/main" id="{A0B66236-D84F-B7BA-E8AB-6EE9AF8CA622}"/>
              </a:ext>
            </a:extLst>
          </p:cNvPr>
          <p:cNvSpPr txBox="1"/>
          <p:nvPr/>
        </p:nvSpPr>
        <p:spPr>
          <a:xfrm>
            <a:off x="4876800" y="582067"/>
            <a:ext cx="7315200" cy="5693866"/>
          </a:xfrm>
          <a:prstGeom prst="rect">
            <a:avLst/>
          </a:prstGeom>
          <a:noFill/>
        </p:spPr>
        <p:txBody>
          <a:bodyPr wrap="square" rtlCol="0">
            <a:spAutoFit/>
          </a:bodyPr>
          <a:lstStyle/>
          <a:p>
            <a:r>
              <a:rPr lang="en-US" sz="2800" dirty="0">
                <a:latin typeface="Century Gothic" panose="020B0502020202020204" pitchFamily="34" charset="0"/>
              </a:rPr>
              <a:t>"Nothing in this world happens by chance. God is in back of everything. He decides and causes all things to happen that do happen. He is not sitting on the sidelines wondering and perhaps fearing what is going to happen next. No, He has foreordained everything 'after the counsel of his will' (Eph. 1.11): the moving of a finger, the beating of a heart, the laughter of a girl, the mistake of a typist - even sin." </a:t>
            </a:r>
          </a:p>
          <a:p>
            <a:r>
              <a:rPr lang="en-US" sz="2800" dirty="0">
                <a:latin typeface="Century Gothic" panose="020B0502020202020204" pitchFamily="34" charset="0"/>
              </a:rPr>
              <a:t>(Palmer, Edwin H. The Five Points of Calvinism. P. 25)</a:t>
            </a:r>
          </a:p>
        </p:txBody>
      </p:sp>
    </p:spTree>
    <p:extLst>
      <p:ext uri="{BB962C8B-B14F-4D97-AF65-F5344CB8AC3E}">
        <p14:creationId xmlns:p14="http://schemas.microsoft.com/office/powerpoint/2010/main" val="179298895"/>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01F1C"/>
        </a:solid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8D59E0E9-48F1-0F7B-0789-2F25552DBA5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35238" y1="18889" x2="35238" y2="18889"/>
                        <a14:foregroundMark x1="63016" y1="41429" x2="63016" y2="41429"/>
                        <a14:foregroundMark x1="66349" y1="47143" x2="66349" y2="47143"/>
                        <a14:foregroundMark x1="53492" y1="49683" x2="53492" y2="49683"/>
                      </a14:backgroundRemoval>
                    </a14:imgEffect>
                  </a14:imgLayer>
                </a14:imgProps>
              </a:ext>
            </a:extLst>
          </a:blip>
          <a:stretch>
            <a:fillRect/>
          </a:stretch>
        </p:blipFill>
        <p:spPr>
          <a:xfrm>
            <a:off x="576469" y="992256"/>
            <a:ext cx="4873487" cy="4873487"/>
          </a:xfrm>
          <a:prstGeom prst="rect">
            <a:avLst/>
          </a:prstGeom>
        </p:spPr>
      </p:pic>
      <p:sp>
        <p:nvSpPr>
          <p:cNvPr id="2" name="TextBox 1">
            <a:extLst>
              <a:ext uri="{FF2B5EF4-FFF2-40B4-BE49-F238E27FC236}">
                <a16:creationId xmlns:a16="http://schemas.microsoft.com/office/drawing/2014/main" id="{A0B66236-D84F-B7BA-E8AB-6EE9AF8CA622}"/>
              </a:ext>
            </a:extLst>
          </p:cNvPr>
          <p:cNvSpPr txBox="1"/>
          <p:nvPr/>
        </p:nvSpPr>
        <p:spPr>
          <a:xfrm>
            <a:off x="4876800" y="2151726"/>
            <a:ext cx="7315200" cy="2554545"/>
          </a:xfrm>
          <a:prstGeom prst="rect">
            <a:avLst/>
          </a:prstGeom>
          <a:noFill/>
        </p:spPr>
        <p:txBody>
          <a:bodyPr wrap="square" rtlCol="0">
            <a:spAutoFit/>
          </a:bodyPr>
          <a:lstStyle/>
          <a:p>
            <a:pPr marL="0" lvl="2"/>
            <a:r>
              <a:rPr lang="en-US" sz="3200" dirty="0">
                <a:effectLst/>
                <a:latin typeface="Century Gothic" panose="020B0502020202020204" pitchFamily="34" charset="0"/>
              </a:rPr>
              <a:t>"Total depravity means that natural man is never able to do any good that is fundamentally pleasing to God, and, in fact, does evil all the time." (Palmer 13)</a:t>
            </a:r>
          </a:p>
        </p:txBody>
      </p:sp>
    </p:spTree>
    <p:extLst>
      <p:ext uri="{BB962C8B-B14F-4D97-AF65-F5344CB8AC3E}">
        <p14:creationId xmlns:p14="http://schemas.microsoft.com/office/powerpoint/2010/main" val="1992490201"/>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01F1C"/>
        </a:solid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id="{8D59E0E9-48F1-0F7B-0789-2F25552DBA5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35238" y1="18889" x2="35238" y2="18889"/>
                        <a14:foregroundMark x1="63016" y1="41429" x2="63016" y2="41429"/>
                        <a14:foregroundMark x1="66349" y1="47143" x2="66349" y2="47143"/>
                        <a14:foregroundMark x1="53492" y1="49683" x2="53492" y2="49683"/>
                      </a14:backgroundRemoval>
                    </a14:imgEffect>
                  </a14:imgLayer>
                </a14:imgProps>
              </a:ext>
            </a:extLst>
          </a:blip>
          <a:stretch>
            <a:fillRect/>
          </a:stretch>
        </p:blipFill>
        <p:spPr>
          <a:xfrm>
            <a:off x="576469" y="992256"/>
            <a:ext cx="4873487" cy="4873487"/>
          </a:xfrm>
          <a:prstGeom prst="rect">
            <a:avLst/>
          </a:prstGeom>
        </p:spPr>
      </p:pic>
      <p:pic>
        <p:nvPicPr>
          <p:cNvPr id="5" name="Picture 4" descr="Text&#10;&#10;Description automatically generated">
            <a:extLst>
              <a:ext uri="{FF2B5EF4-FFF2-40B4-BE49-F238E27FC236}">
                <a16:creationId xmlns:a16="http://schemas.microsoft.com/office/drawing/2014/main" id="{93E5FE4D-FD0A-1A25-A50B-5A732DD143A6}"/>
              </a:ext>
            </a:extLst>
          </p:cNvPr>
          <p:cNvPicPr>
            <a:picLocks noChangeAspect="1"/>
          </p:cNvPicPr>
          <p:nvPr/>
        </p:nvPicPr>
        <p:blipFill rotWithShape="1">
          <a:blip r:embed="rId4"/>
          <a:srcRect l="26365" t="24268" r="29161" b="22770"/>
          <a:stretch/>
        </p:blipFill>
        <p:spPr>
          <a:xfrm>
            <a:off x="5976730" y="793474"/>
            <a:ext cx="4426226" cy="5271052"/>
          </a:xfrm>
          <a:prstGeom prst="rect">
            <a:avLst/>
          </a:prstGeom>
        </p:spPr>
      </p:pic>
    </p:spTree>
    <p:extLst>
      <p:ext uri="{BB962C8B-B14F-4D97-AF65-F5344CB8AC3E}">
        <p14:creationId xmlns:p14="http://schemas.microsoft.com/office/powerpoint/2010/main" val="1341160010"/>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14475" y="5059827"/>
            <a:ext cx="5136845" cy="646331"/>
          </a:xfrm>
          <a:prstGeom prst="rect">
            <a:avLst/>
          </a:prstGeom>
          <a:noFill/>
        </p:spPr>
        <p:txBody>
          <a:bodyPr wrap="square" rtlCol="0">
            <a:spAutoFit/>
          </a:bodyPr>
          <a:lstStyle/>
          <a:p>
            <a:r>
              <a:rPr lang="en-US" sz="3600" b="1" dirty="0">
                <a:latin typeface="Avenir Heavy" charset="0"/>
                <a:ea typeface="Avenir Heavy" charset="0"/>
                <a:cs typeface="Avenir Heavy" charset="0"/>
              </a:rPr>
              <a:t>the doctrine</a:t>
            </a:r>
          </a:p>
        </p:txBody>
      </p:sp>
      <p:sp>
        <p:nvSpPr>
          <p:cNvPr id="6" name="TextBox 5"/>
          <p:cNvSpPr txBox="1"/>
          <p:nvPr/>
        </p:nvSpPr>
        <p:spPr>
          <a:xfrm>
            <a:off x="1514476" y="5683028"/>
            <a:ext cx="4197392" cy="646331"/>
          </a:xfrm>
          <a:prstGeom prst="rect">
            <a:avLst/>
          </a:prstGeom>
          <a:noFill/>
        </p:spPr>
        <p:txBody>
          <a:bodyPr wrap="square" rtlCol="0">
            <a:spAutoFit/>
          </a:bodyPr>
          <a:lstStyle/>
          <a:p>
            <a:r>
              <a:rPr lang="en-US" sz="3600" b="1" dirty="0">
                <a:solidFill>
                  <a:srgbClr val="FF0000"/>
                </a:solidFill>
                <a:latin typeface="Avenir Heavy" charset="0"/>
                <a:ea typeface="Avenir Heavy" charset="0"/>
                <a:cs typeface="Avenir Heavy" charset="0"/>
              </a:rPr>
              <a:t>of election</a:t>
            </a:r>
          </a:p>
        </p:txBody>
      </p:sp>
      <p:sp>
        <p:nvSpPr>
          <p:cNvPr id="4" name="TextBox 3">
            <a:extLst>
              <a:ext uri="{FF2B5EF4-FFF2-40B4-BE49-F238E27FC236}">
                <a16:creationId xmlns:a16="http://schemas.microsoft.com/office/drawing/2014/main" id="{470868B7-A4D5-DB15-5586-A3D2414CCFF2}"/>
              </a:ext>
            </a:extLst>
          </p:cNvPr>
          <p:cNvSpPr txBox="1"/>
          <p:nvPr/>
        </p:nvSpPr>
        <p:spPr>
          <a:xfrm>
            <a:off x="1514475" y="113868"/>
            <a:ext cx="10628243" cy="4832092"/>
          </a:xfrm>
          <a:prstGeom prst="rect">
            <a:avLst/>
          </a:prstGeom>
          <a:noFill/>
        </p:spPr>
        <p:txBody>
          <a:bodyPr wrap="square" rtlCol="0">
            <a:spAutoFit/>
          </a:bodyPr>
          <a:lstStyle/>
          <a:p>
            <a:r>
              <a:rPr lang="en-US" sz="2800" dirty="0">
                <a:latin typeface="Century Gothic" panose="020B0502020202020204" pitchFamily="34" charset="0"/>
              </a:rPr>
              <a:t>Romans 9:1–5 (ESV) </a:t>
            </a:r>
          </a:p>
          <a:p>
            <a:r>
              <a:rPr lang="en-US" sz="2800" u="none" strike="noStrike" baseline="30000" dirty="0">
                <a:effectLst/>
                <a:latin typeface="Century Gothic" panose="020B0502020202020204" pitchFamily="34" charset="0"/>
              </a:rPr>
              <a:t>1</a:t>
            </a:r>
            <a:r>
              <a:rPr lang="en-US" sz="2800" u="none" strike="noStrike" dirty="0">
                <a:effectLst/>
                <a:latin typeface="Century Gothic" panose="020B0502020202020204" pitchFamily="34" charset="0"/>
              </a:rPr>
              <a:t> </a:t>
            </a:r>
            <a:r>
              <a:rPr lang="en-US" sz="2800" dirty="0">
                <a:effectLst/>
                <a:latin typeface="Century Gothic" panose="020B0502020202020204" pitchFamily="34" charset="0"/>
              </a:rPr>
              <a:t>I am speaking the truth in Christ—I am not lying; my conscience bears me witness in the Holy Spirit— </a:t>
            </a:r>
            <a:r>
              <a:rPr lang="en-US" sz="2800" u="none" strike="noStrike" baseline="30000" dirty="0">
                <a:effectLst/>
                <a:latin typeface="Century Gothic" panose="020B0502020202020204" pitchFamily="34" charset="0"/>
              </a:rPr>
              <a:t>2</a:t>
            </a:r>
            <a:r>
              <a:rPr lang="en-US" sz="2800" u="none" strike="noStrike" dirty="0">
                <a:effectLst/>
                <a:latin typeface="Century Gothic" panose="020B0502020202020204" pitchFamily="34" charset="0"/>
              </a:rPr>
              <a:t> </a:t>
            </a:r>
            <a:r>
              <a:rPr lang="en-US" sz="2800" dirty="0">
                <a:effectLst/>
                <a:latin typeface="Century Gothic" panose="020B0502020202020204" pitchFamily="34" charset="0"/>
              </a:rPr>
              <a:t>that I have great sorrow and unceasing anguish in my heart. </a:t>
            </a:r>
            <a:r>
              <a:rPr lang="en-US" sz="2800" u="none" strike="noStrike" baseline="30000" dirty="0">
                <a:effectLst/>
                <a:latin typeface="Century Gothic" panose="020B0502020202020204" pitchFamily="34" charset="0"/>
              </a:rPr>
              <a:t>3</a:t>
            </a:r>
            <a:r>
              <a:rPr lang="en-US" sz="2800" u="none" strike="noStrike" dirty="0">
                <a:effectLst/>
                <a:latin typeface="Century Gothic" panose="020B0502020202020204" pitchFamily="34" charset="0"/>
              </a:rPr>
              <a:t> </a:t>
            </a:r>
            <a:r>
              <a:rPr lang="en-US" sz="2800" dirty="0">
                <a:effectLst/>
                <a:latin typeface="Century Gothic" panose="020B0502020202020204" pitchFamily="34" charset="0"/>
              </a:rPr>
              <a:t>For </a:t>
            </a:r>
            <a:r>
              <a:rPr lang="en-US" sz="2800" dirty="0">
                <a:solidFill>
                  <a:srgbClr val="FF0000"/>
                </a:solidFill>
                <a:effectLst/>
                <a:latin typeface="Century Gothic" panose="020B0502020202020204" pitchFamily="34" charset="0"/>
              </a:rPr>
              <a:t>I could wish that I myself were accursed and cut off </a:t>
            </a:r>
            <a:r>
              <a:rPr lang="en-US" sz="2800" dirty="0">
                <a:effectLst/>
                <a:latin typeface="Century Gothic" panose="020B0502020202020204" pitchFamily="34" charset="0"/>
              </a:rPr>
              <a:t>from Christ for the sake of my brothers, my kinsmen according to the flesh. </a:t>
            </a:r>
            <a:r>
              <a:rPr lang="en-US" sz="2800" u="none" strike="noStrike" baseline="30000" dirty="0">
                <a:effectLst/>
                <a:latin typeface="Century Gothic" panose="020B0502020202020204" pitchFamily="34" charset="0"/>
              </a:rPr>
              <a:t>4</a:t>
            </a:r>
            <a:r>
              <a:rPr lang="en-US" sz="2800" u="none" strike="noStrike" dirty="0">
                <a:effectLst/>
                <a:latin typeface="Century Gothic" panose="020B0502020202020204" pitchFamily="34" charset="0"/>
              </a:rPr>
              <a:t> </a:t>
            </a:r>
            <a:r>
              <a:rPr lang="en-US" sz="2800" dirty="0">
                <a:effectLst/>
                <a:latin typeface="Century Gothic" panose="020B0502020202020204" pitchFamily="34" charset="0"/>
              </a:rPr>
              <a:t>They are Israelites, and to them belong the adoption, the glory, the covenants, the giving of the law, the worship, and the promises. </a:t>
            </a:r>
            <a:r>
              <a:rPr lang="en-US" sz="2800" u="none" strike="noStrike" baseline="30000" dirty="0">
                <a:effectLst/>
                <a:latin typeface="Century Gothic" panose="020B0502020202020204" pitchFamily="34" charset="0"/>
              </a:rPr>
              <a:t>5</a:t>
            </a:r>
            <a:r>
              <a:rPr lang="en-US" sz="2800" u="none" strike="noStrike" dirty="0">
                <a:effectLst/>
                <a:latin typeface="Century Gothic" panose="020B0502020202020204" pitchFamily="34" charset="0"/>
              </a:rPr>
              <a:t> </a:t>
            </a:r>
            <a:r>
              <a:rPr lang="en-US" sz="2800" dirty="0">
                <a:effectLst/>
                <a:latin typeface="Century Gothic" panose="020B0502020202020204" pitchFamily="34" charset="0"/>
              </a:rPr>
              <a:t>To them belong the patriarchs, and </a:t>
            </a:r>
            <a:r>
              <a:rPr lang="en-US" sz="2800" dirty="0">
                <a:solidFill>
                  <a:srgbClr val="00B0F0"/>
                </a:solidFill>
                <a:effectLst/>
                <a:latin typeface="Century Gothic" panose="020B0502020202020204" pitchFamily="34" charset="0"/>
              </a:rPr>
              <a:t>from their race, according to the flesh, is the Christ, who is God over all, blessed forever</a:t>
            </a:r>
            <a:r>
              <a:rPr lang="en-US" sz="2800" dirty="0">
                <a:effectLst/>
                <a:latin typeface="Century Gothic" panose="020B0502020202020204" pitchFamily="34" charset="0"/>
              </a:rPr>
              <a:t>. Amen.</a:t>
            </a:r>
            <a:r>
              <a:rPr lang="en-US" sz="2800" dirty="0">
                <a:latin typeface="Century Gothic" panose="020B0502020202020204" pitchFamily="34" charset="0"/>
              </a:rPr>
              <a:t> </a:t>
            </a:r>
          </a:p>
        </p:txBody>
      </p:sp>
    </p:spTree>
    <p:extLst>
      <p:ext uri="{BB962C8B-B14F-4D97-AF65-F5344CB8AC3E}">
        <p14:creationId xmlns:p14="http://schemas.microsoft.com/office/powerpoint/2010/main" val="12940616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14475" y="5059827"/>
            <a:ext cx="5136845" cy="646331"/>
          </a:xfrm>
          <a:prstGeom prst="rect">
            <a:avLst/>
          </a:prstGeom>
          <a:noFill/>
        </p:spPr>
        <p:txBody>
          <a:bodyPr wrap="square" rtlCol="0">
            <a:spAutoFit/>
          </a:bodyPr>
          <a:lstStyle/>
          <a:p>
            <a:r>
              <a:rPr lang="en-US" sz="3600" b="1" dirty="0">
                <a:latin typeface="Avenir Heavy" charset="0"/>
                <a:ea typeface="Avenir Heavy" charset="0"/>
                <a:cs typeface="Avenir Heavy" charset="0"/>
              </a:rPr>
              <a:t>the doctrine</a:t>
            </a:r>
          </a:p>
        </p:txBody>
      </p:sp>
      <p:sp>
        <p:nvSpPr>
          <p:cNvPr id="6" name="TextBox 5"/>
          <p:cNvSpPr txBox="1"/>
          <p:nvPr/>
        </p:nvSpPr>
        <p:spPr>
          <a:xfrm>
            <a:off x="1514476" y="5683028"/>
            <a:ext cx="4197392" cy="646331"/>
          </a:xfrm>
          <a:prstGeom prst="rect">
            <a:avLst/>
          </a:prstGeom>
          <a:noFill/>
        </p:spPr>
        <p:txBody>
          <a:bodyPr wrap="square" rtlCol="0">
            <a:spAutoFit/>
          </a:bodyPr>
          <a:lstStyle/>
          <a:p>
            <a:r>
              <a:rPr lang="en-US" sz="3600" b="1" dirty="0">
                <a:solidFill>
                  <a:srgbClr val="FF0000"/>
                </a:solidFill>
                <a:latin typeface="Avenir Heavy" charset="0"/>
                <a:ea typeface="Avenir Heavy" charset="0"/>
                <a:cs typeface="Avenir Heavy" charset="0"/>
              </a:rPr>
              <a:t>of election</a:t>
            </a:r>
          </a:p>
        </p:txBody>
      </p:sp>
      <p:sp>
        <p:nvSpPr>
          <p:cNvPr id="4" name="TextBox 3">
            <a:extLst>
              <a:ext uri="{FF2B5EF4-FFF2-40B4-BE49-F238E27FC236}">
                <a16:creationId xmlns:a16="http://schemas.microsoft.com/office/drawing/2014/main" id="{470868B7-A4D5-DB15-5586-A3D2414CCFF2}"/>
              </a:ext>
            </a:extLst>
          </p:cNvPr>
          <p:cNvSpPr txBox="1"/>
          <p:nvPr/>
        </p:nvSpPr>
        <p:spPr>
          <a:xfrm>
            <a:off x="1514475" y="113868"/>
            <a:ext cx="10628243" cy="4832092"/>
          </a:xfrm>
          <a:prstGeom prst="rect">
            <a:avLst/>
          </a:prstGeom>
          <a:noFill/>
        </p:spPr>
        <p:txBody>
          <a:bodyPr wrap="square" rtlCol="0">
            <a:spAutoFit/>
          </a:bodyPr>
          <a:lstStyle/>
          <a:p>
            <a:r>
              <a:rPr lang="en-US" sz="2800" dirty="0">
                <a:latin typeface="Century Gothic" panose="020B0502020202020204" pitchFamily="34" charset="0"/>
              </a:rPr>
              <a:t>Romans 9:6–10 (ESV) </a:t>
            </a:r>
          </a:p>
          <a:p>
            <a:r>
              <a:rPr lang="en-US" sz="2800" baseline="30000" dirty="0">
                <a:latin typeface="Century Gothic" panose="020B0502020202020204" pitchFamily="34" charset="0"/>
              </a:rPr>
              <a:t>6</a:t>
            </a:r>
            <a:r>
              <a:rPr lang="en-US" sz="2800" dirty="0">
                <a:latin typeface="Century Gothic" panose="020B0502020202020204" pitchFamily="34" charset="0"/>
              </a:rPr>
              <a:t> But it is not as though the word of God has failed. </a:t>
            </a:r>
            <a:r>
              <a:rPr lang="en-US" sz="2800" dirty="0">
                <a:solidFill>
                  <a:srgbClr val="92D050"/>
                </a:solidFill>
                <a:latin typeface="Century Gothic" panose="020B0502020202020204" pitchFamily="34" charset="0"/>
              </a:rPr>
              <a:t>For not all who are descended from Israel belong to Israel, </a:t>
            </a:r>
            <a:r>
              <a:rPr lang="en-US" sz="2800" baseline="30000" dirty="0">
                <a:solidFill>
                  <a:srgbClr val="92D050"/>
                </a:solidFill>
                <a:latin typeface="Century Gothic" panose="020B0502020202020204" pitchFamily="34" charset="0"/>
              </a:rPr>
              <a:t>7</a:t>
            </a:r>
            <a:r>
              <a:rPr lang="en-US" sz="2800" dirty="0">
                <a:solidFill>
                  <a:srgbClr val="92D050"/>
                </a:solidFill>
                <a:latin typeface="Century Gothic" panose="020B0502020202020204" pitchFamily="34" charset="0"/>
              </a:rPr>
              <a:t> and not all are children of Abraham because they are his offspring</a:t>
            </a:r>
            <a:r>
              <a:rPr lang="en-US" sz="2800" dirty="0">
                <a:latin typeface="Century Gothic" panose="020B0502020202020204" pitchFamily="34" charset="0"/>
              </a:rPr>
              <a:t>, but “Through Isaac shall your offspring be named.” </a:t>
            </a:r>
            <a:r>
              <a:rPr lang="en-US" sz="2800" baseline="30000" dirty="0">
                <a:latin typeface="Century Gothic" panose="020B0502020202020204" pitchFamily="34" charset="0"/>
              </a:rPr>
              <a:t>8</a:t>
            </a:r>
            <a:r>
              <a:rPr lang="en-US" sz="2800" dirty="0">
                <a:latin typeface="Century Gothic" panose="020B0502020202020204" pitchFamily="34" charset="0"/>
              </a:rPr>
              <a:t> This means that it is not the children of the flesh who are the children of God, but the children of the promise are counted as offspring. </a:t>
            </a:r>
            <a:r>
              <a:rPr lang="en-US" sz="2800" baseline="30000" dirty="0">
                <a:latin typeface="Century Gothic" panose="020B0502020202020204" pitchFamily="34" charset="0"/>
              </a:rPr>
              <a:t>9</a:t>
            </a:r>
            <a:r>
              <a:rPr lang="en-US" sz="2800" dirty="0">
                <a:latin typeface="Century Gothic" panose="020B0502020202020204" pitchFamily="34" charset="0"/>
              </a:rPr>
              <a:t> For this is what the promise said: “About this time next year I will return, and Sarah shall have a son.” </a:t>
            </a:r>
            <a:r>
              <a:rPr lang="en-US" sz="2800" baseline="30000" dirty="0">
                <a:latin typeface="Century Gothic" panose="020B0502020202020204" pitchFamily="34" charset="0"/>
              </a:rPr>
              <a:t>10</a:t>
            </a:r>
            <a:r>
              <a:rPr lang="en-US" sz="2800" dirty="0">
                <a:latin typeface="Century Gothic" panose="020B0502020202020204" pitchFamily="34" charset="0"/>
              </a:rPr>
              <a:t> And not only so, but also when Rebekah had conceived children by one man, our forefather Isaac, </a:t>
            </a:r>
          </a:p>
        </p:txBody>
      </p:sp>
    </p:spTree>
    <p:extLst>
      <p:ext uri="{BB962C8B-B14F-4D97-AF65-F5344CB8AC3E}">
        <p14:creationId xmlns:p14="http://schemas.microsoft.com/office/powerpoint/2010/main" val="2529948389"/>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514475" y="5059827"/>
            <a:ext cx="5136845" cy="646331"/>
          </a:xfrm>
          <a:prstGeom prst="rect">
            <a:avLst/>
          </a:prstGeom>
          <a:noFill/>
        </p:spPr>
        <p:txBody>
          <a:bodyPr wrap="square" rtlCol="0">
            <a:spAutoFit/>
          </a:bodyPr>
          <a:lstStyle/>
          <a:p>
            <a:r>
              <a:rPr lang="en-US" sz="3600" b="1" dirty="0">
                <a:latin typeface="Avenir Heavy" charset="0"/>
                <a:ea typeface="Avenir Heavy" charset="0"/>
                <a:cs typeface="Avenir Heavy" charset="0"/>
              </a:rPr>
              <a:t>the doctrine</a:t>
            </a:r>
          </a:p>
        </p:txBody>
      </p:sp>
      <p:sp>
        <p:nvSpPr>
          <p:cNvPr id="6" name="TextBox 5"/>
          <p:cNvSpPr txBox="1"/>
          <p:nvPr/>
        </p:nvSpPr>
        <p:spPr>
          <a:xfrm>
            <a:off x="1514476" y="5683028"/>
            <a:ext cx="4197392" cy="646331"/>
          </a:xfrm>
          <a:prstGeom prst="rect">
            <a:avLst/>
          </a:prstGeom>
          <a:noFill/>
        </p:spPr>
        <p:txBody>
          <a:bodyPr wrap="square" rtlCol="0">
            <a:spAutoFit/>
          </a:bodyPr>
          <a:lstStyle/>
          <a:p>
            <a:r>
              <a:rPr lang="en-US" sz="3600" b="1" dirty="0">
                <a:solidFill>
                  <a:srgbClr val="FF0000"/>
                </a:solidFill>
                <a:latin typeface="Avenir Heavy" charset="0"/>
                <a:ea typeface="Avenir Heavy" charset="0"/>
                <a:cs typeface="Avenir Heavy" charset="0"/>
              </a:rPr>
              <a:t>of election</a:t>
            </a:r>
          </a:p>
        </p:txBody>
      </p:sp>
      <p:sp>
        <p:nvSpPr>
          <p:cNvPr id="4" name="TextBox 3">
            <a:extLst>
              <a:ext uri="{FF2B5EF4-FFF2-40B4-BE49-F238E27FC236}">
                <a16:creationId xmlns:a16="http://schemas.microsoft.com/office/drawing/2014/main" id="{470868B7-A4D5-DB15-5586-A3D2414CCFF2}"/>
              </a:ext>
            </a:extLst>
          </p:cNvPr>
          <p:cNvSpPr txBox="1"/>
          <p:nvPr/>
        </p:nvSpPr>
        <p:spPr>
          <a:xfrm>
            <a:off x="1514475" y="897196"/>
            <a:ext cx="10628243" cy="3539430"/>
          </a:xfrm>
          <a:prstGeom prst="rect">
            <a:avLst/>
          </a:prstGeom>
          <a:noFill/>
        </p:spPr>
        <p:txBody>
          <a:bodyPr wrap="square" rtlCol="0">
            <a:spAutoFit/>
          </a:bodyPr>
          <a:lstStyle/>
          <a:p>
            <a:r>
              <a:rPr lang="en-US" sz="3200" dirty="0">
                <a:latin typeface="Century Gothic" panose="020B0502020202020204" pitchFamily="34" charset="0"/>
              </a:rPr>
              <a:t>Romans 9:11–13 (ESV) </a:t>
            </a:r>
          </a:p>
          <a:p>
            <a:r>
              <a:rPr lang="en-US" sz="3200" u="none" strike="noStrike" baseline="30000" dirty="0">
                <a:effectLst/>
                <a:latin typeface="Century Gothic" panose="020B0502020202020204" pitchFamily="34" charset="0"/>
              </a:rPr>
              <a:t>11</a:t>
            </a:r>
            <a:r>
              <a:rPr lang="en-US" sz="3200" u="none" strike="noStrike" dirty="0">
                <a:effectLst/>
                <a:latin typeface="Century Gothic" panose="020B0502020202020204" pitchFamily="34" charset="0"/>
              </a:rPr>
              <a:t> </a:t>
            </a:r>
            <a:r>
              <a:rPr lang="en-US" sz="3200" dirty="0">
                <a:effectLst/>
                <a:latin typeface="Century Gothic" panose="020B0502020202020204" pitchFamily="34" charset="0"/>
              </a:rPr>
              <a:t>though they were not yet born and had done nothing either good or bad—in order that God’s purpose of election might continue, not because of works but because of him who calls— </a:t>
            </a:r>
            <a:r>
              <a:rPr lang="en-US" sz="3200" u="none" strike="noStrike" baseline="30000" dirty="0">
                <a:effectLst/>
                <a:latin typeface="Century Gothic" panose="020B0502020202020204" pitchFamily="34" charset="0"/>
              </a:rPr>
              <a:t>12</a:t>
            </a:r>
            <a:r>
              <a:rPr lang="en-US" sz="3200" u="none" strike="noStrike" dirty="0">
                <a:effectLst/>
                <a:latin typeface="Century Gothic" panose="020B0502020202020204" pitchFamily="34" charset="0"/>
              </a:rPr>
              <a:t> </a:t>
            </a:r>
            <a:r>
              <a:rPr lang="en-US" sz="3200" dirty="0">
                <a:effectLst/>
                <a:latin typeface="Century Gothic" panose="020B0502020202020204" pitchFamily="34" charset="0"/>
              </a:rPr>
              <a:t>she was told, “The older will serve the younger.” </a:t>
            </a:r>
            <a:r>
              <a:rPr lang="en-US" sz="3200" u="none" strike="noStrike" baseline="30000" dirty="0">
                <a:effectLst/>
                <a:latin typeface="Century Gothic" panose="020B0502020202020204" pitchFamily="34" charset="0"/>
              </a:rPr>
              <a:t>13</a:t>
            </a:r>
            <a:r>
              <a:rPr lang="en-US" sz="3200" u="none" strike="noStrike" dirty="0">
                <a:effectLst/>
                <a:latin typeface="Century Gothic" panose="020B0502020202020204" pitchFamily="34" charset="0"/>
              </a:rPr>
              <a:t> </a:t>
            </a:r>
            <a:r>
              <a:rPr lang="en-US" sz="3200" dirty="0">
                <a:effectLst/>
                <a:latin typeface="Century Gothic" panose="020B0502020202020204" pitchFamily="34" charset="0"/>
              </a:rPr>
              <a:t>As it is written, “Jacob I loved, but Esau I hated.”</a:t>
            </a:r>
            <a:r>
              <a:rPr lang="en-US" sz="3200" dirty="0">
                <a:latin typeface="Century Gothic" panose="020B0502020202020204" pitchFamily="34" charset="0"/>
              </a:rPr>
              <a:t> </a:t>
            </a:r>
          </a:p>
        </p:txBody>
      </p:sp>
    </p:spTree>
    <p:extLst>
      <p:ext uri="{BB962C8B-B14F-4D97-AF65-F5344CB8AC3E}">
        <p14:creationId xmlns:p14="http://schemas.microsoft.com/office/powerpoint/2010/main" val="2632657609"/>
      </p:ext>
    </p:extLst>
  </p:cSld>
  <p:clrMapOvr>
    <a:masterClrMapping/>
  </p:clrMapOvr>
  <p:transition spd="slow">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TotalTime>1564</TotalTime>
  <Words>497</Words>
  <Application>Microsoft Macintosh PowerPoint</Application>
  <PresentationFormat>Widescreen</PresentationFormat>
  <Paragraphs>17</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Calibri</vt:lpstr>
      <vt:lpstr>Century Gothic</vt:lpstr>
      <vt:lpstr>Avenir Heavy</vt:lpstr>
      <vt:lpstr>Calibri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Creel</dc:creator>
  <cp:lastModifiedBy>Joshua Creel</cp:lastModifiedBy>
  <cp:revision>15</cp:revision>
  <dcterms:created xsi:type="dcterms:W3CDTF">2016-12-02T01:41:56Z</dcterms:created>
  <dcterms:modified xsi:type="dcterms:W3CDTF">2023-04-26T19:25:42Z</dcterms:modified>
</cp:coreProperties>
</file>