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59" r:id="rId3"/>
    <p:sldId id="315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262" r:id="rId13"/>
  </p:sldIdLst>
  <p:sldSz cx="12192000" cy="6858000"/>
  <p:notesSz cx="6858000" cy="9144000"/>
  <p:embeddedFontLst>
    <p:embeddedFont>
      <p:font typeface="Avenir Book" panose="02000503020000020003" pitchFamily="2" charset="0"/>
      <p:regular r:id="rId14"/>
      <p:italic r:id="rId15"/>
    </p:embeddedFont>
    <p:embeddedFont>
      <p:font typeface="Avenir Heavy" panose="02000503020000020003" pitchFamily="2" charset="0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2"/>
    <p:restoredTop sz="94754"/>
  </p:normalViewPr>
  <p:slideViewPr>
    <p:cSldViewPr snapToGrid="0" snapToObjects="1">
      <p:cViewPr varScale="1">
        <p:scale>
          <a:sx n="83" d="100"/>
          <a:sy n="83" d="100"/>
        </p:scale>
        <p:origin x="20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4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2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2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8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3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5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7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2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4108-6F97-544F-8EE9-43532464FCAC}" type="datetimeFigureOut">
              <a:rPr lang="en-US" smtClean="0"/>
              <a:t>4/1/23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74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4775" y="2728912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venir Heavy" charset="0"/>
                <a:ea typeface="Avenir Heavy" charset="0"/>
                <a:cs typeface="Avenir Heavy" charset="0"/>
              </a:rPr>
              <a:t>Paul’s 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4775" y="3538537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venir Heavy" charset="0"/>
                <a:ea typeface="Avenir Heavy" charset="0"/>
                <a:cs typeface="Avenir Heavy" charset="0"/>
              </a:rPr>
              <a:t>to the </a:t>
            </a:r>
            <a:r>
              <a:rPr lang="en-US" sz="54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ROMANS</a:t>
            </a:r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993D9A6D-4298-7EBE-769C-D8A386F55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069" y="4846320"/>
            <a:ext cx="18161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4887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assurance of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salvation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563671" y="4550"/>
            <a:ext cx="116283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Book" panose="02000503020000020003" pitchFamily="2" charset="0"/>
              </a:rPr>
              <a:t>Romans 5:6–11 (ESV) </a:t>
            </a:r>
          </a:p>
          <a:p>
            <a:r>
              <a:rPr lang="en-US" sz="2800" baseline="30000" dirty="0">
                <a:latin typeface="Avenir Book" panose="02000503020000020003" pitchFamily="2" charset="0"/>
              </a:rPr>
              <a:t>6</a:t>
            </a:r>
            <a:r>
              <a:rPr lang="en-US" sz="2800" dirty="0">
                <a:latin typeface="Avenir Book" panose="02000503020000020003" pitchFamily="2" charset="0"/>
              </a:rPr>
              <a:t> For while we were still </a:t>
            </a:r>
            <a:r>
              <a:rPr lang="en-US" sz="2800" dirty="0">
                <a:solidFill>
                  <a:srgbClr val="FF0000"/>
                </a:solidFill>
                <a:latin typeface="Avenir Book" panose="02000503020000020003" pitchFamily="2" charset="0"/>
              </a:rPr>
              <a:t>weak</a:t>
            </a:r>
            <a:r>
              <a:rPr lang="en-US" sz="2800" dirty="0">
                <a:latin typeface="Avenir Book" panose="02000503020000020003" pitchFamily="2" charset="0"/>
              </a:rPr>
              <a:t>, at the right time Christ died for the </a:t>
            </a:r>
            <a:r>
              <a:rPr lang="en-US" sz="2800" dirty="0">
                <a:solidFill>
                  <a:srgbClr val="FF0000"/>
                </a:solidFill>
                <a:latin typeface="Avenir Book" panose="02000503020000020003" pitchFamily="2" charset="0"/>
              </a:rPr>
              <a:t>ungodly</a:t>
            </a:r>
            <a:r>
              <a:rPr lang="en-US" sz="2800" dirty="0">
                <a:latin typeface="Avenir Book" panose="02000503020000020003" pitchFamily="2" charset="0"/>
              </a:rPr>
              <a:t>. </a:t>
            </a:r>
            <a:r>
              <a:rPr lang="en-US" sz="2800" baseline="30000" dirty="0">
                <a:latin typeface="Avenir Book" panose="02000503020000020003" pitchFamily="2" charset="0"/>
              </a:rPr>
              <a:t>7</a:t>
            </a:r>
            <a:r>
              <a:rPr lang="en-US" sz="2800" dirty="0">
                <a:latin typeface="Avenir Book" panose="02000503020000020003" pitchFamily="2" charset="0"/>
              </a:rPr>
              <a:t> For one will scarcely die for a righteous person—though perhaps for a good person one would dare even to die— </a:t>
            </a:r>
            <a:r>
              <a:rPr lang="en-US" sz="2800" baseline="30000" dirty="0">
                <a:latin typeface="Avenir Book" panose="02000503020000020003" pitchFamily="2" charset="0"/>
              </a:rPr>
              <a:t>8 </a:t>
            </a:r>
            <a:r>
              <a:rPr lang="en-US" sz="2800" dirty="0">
                <a:latin typeface="Avenir Book" panose="02000503020000020003" pitchFamily="2" charset="0"/>
              </a:rPr>
              <a:t>but God shows his love for us in that while we were still </a:t>
            </a:r>
            <a:r>
              <a:rPr lang="en-US" sz="2800" dirty="0">
                <a:solidFill>
                  <a:srgbClr val="FF0000"/>
                </a:solidFill>
                <a:latin typeface="Avenir Book" panose="02000503020000020003" pitchFamily="2" charset="0"/>
              </a:rPr>
              <a:t>sinners</a:t>
            </a:r>
            <a:r>
              <a:rPr lang="en-US" sz="2800" dirty="0">
                <a:latin typeface="Avenir Book" panose="02000503020000020003" pitchFamily="2" charset="0"/>
              </a:rPr>
              <a:t>, Christ died for us. 9 Since, therefore, we have now been justified by his blood, </a:t>
            </a:r>
            <a:r>
              <a:rPr lang="en-US" sz="2800" dirty="0">
                <a:solidFill>
                  <a:srgbClr val="92D050"/>
                </a:solidFill>
                <a:latin typeface="Avenir Book" panose="02000503020000020003" pitchFamily="2" charset="0"/>
              </a:rPr>
              <a:t>much more</a:t>
            </a:r>
            <a:r>
              <a:rPr lang="en-US" sz="2800" dirty="0">
                <a:latin typeface="Avenir Book" panose="02000503020000020003" pitchFamily="2" charset="0"/>
              </a:rPr>
              <a:t> shall we be saved by him from the wrath of God. </a:t>
            </a:r>
            <a:r>
              <a:rPr lang="en-US" sz="2800" baseline="30000" dirty="0">
                <a:latin typeface="Avenir Book" panose="02000503020000020003" pitchFamily="2" charset="0"/>
              </a:rPr>
              <a:t>10</a:t>
            </a:r>
            <a:r>
              <a:rPr lang="en-US" sz="2800" dirty="0">
                <a:latin typeface="Avenir Book" panose="02000503020000020003" pitchFamily="2" charset="0"/>
              </a:rPr>
              <a:t> For if while we were </a:t>
            </a:r>
            <a:r>
              <a:rPr lang="en-US" sz="2800" dirty="0">
                <a:solidFill>
                  <a:srgbClr val="FF0000"/>
                </a:solidFill>
                <a:latin typeface="Avenir Book" panose="02000503020000020003" pitchFamily="2" charset="0"/>
              </a:rPr>
              <a:t>enemies</a:t>
            </a:r>
            <a:r>
              <a:rPr lang="en-US" sz="2800" dirty="0">
                <a:latin typeface="Avenir Book" panose="02000503020000020003" pitchFamily="2" charset="0"/>
              </a:rPr>
              <a:t> we were reconciled to God by the death of his Son, </a:t>
            </a:r>
            <a:r>
              <a:rPr lang="en-US" sz="2800" dirty="0">
                <a:solidFill>
                  <a:srgbClr val="92D050"/>
                </a:solidFill>
                <a:latin typeface="Avenir Book" panose="02000503020000020003" pitchFamily="2" charset="0"/>
              </a:rPr>
              <a:t>much more</a:t>
            </a:r>
            <a:r>
              <a:rPr lang="en-US" sz="2800" dirty="0">
                <a:latin typeface="Avenir Book" panose="02000503020000020003" pitchFamily="2" charset="0"/>
              </a:rPr>
              <a:t>, now that we are reconciled, shall we be saved by his life. </a:t>
            </a:r>
            <a:r>
              <a:rPr lang="en-US" sz="2800" baseline="30000" dirty="0">
                <a:latin typeface="Avenir Book" panose="02000503020000020003" pitchFamily="2" charset="0"/>
              </a:rPr>
              <a:t>11</a:t>
            </a:r>
            <a:r>
              <a:rPr lang="en-US" sz="2800" dirty="0">
                <a:latin typeface="Avenir Book" panose="02000503020000020003" pitchFamily="2" charset="0"/>
              </a:rPr>
              <a:t> </a:t>
            </a:r>
            <a:r>
              <a:rPr lang="en-US" sz="2800" dirty="0">
                <a:solidFill>
                  <a:srgbClr val="92D050"/>
                </a:solidFill>
                <a:latin typeface="Avenir Book" panose="02000503020000020003" pitchFamily="2" charset="0"/>
              </a:rPr>
              <a:t>More than that</a:t>
            </a:r>
            <a:r>
              <a:rPr lang="en-US" sz="2800" dirty="0">
                <a:latin typeface="Avenir Book" panose="02000503020000020003" pitchFamily="2" charset="0"/>
              </a:rPr>
              <a:t>, we also rejoice in God through our Lord Jesus Christ, through whom we have now received reconciliation. </a:t>
            </a:r>
          </a:p>
        </p:txBody>
      </p:sp>
    </p:spTree>
    <p:extLst>
      <p:ext uri="{BB962C8B-B14F-4D97-AF65-F5344CB8AC3E}">
        <p14:creationId xmlns:p14="http://schemas.microsoft.com/office/powerpoint/2010/main" val="6818872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assurance of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salvation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563671" y="4550"/>
            <a:ext cx="116283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Book" panose="02000503020000020003" pitchFamily="2" charset="0"/>
              </a:rPr>
              <a:t>Romans 5:6–11 (ESV) </a:t>
            </a:r>
          </a:p>
          <a:p>
            <a:r>
              <a:rPr lang="en-US" sz="2800" baseline="30000" dirty="0">
                <a:latin typeface="Avenir Book" panose="02000503020000020003" pitchFamily="2" charset="0"/>
              </a:rPr>
              <a:t>6</a:t>
            </a:r>
            <a:r>
              <a:rPr lang="en-US" sz="2800" dirty="0">
                <a:latin typeface="Avenir Book" panose="02000503020000020003" pitchFamily="2" charset="0"/>
              </a:rPr>
              <a:t> For while we were still </a:t>
            </a:r>
            <a:r>
              <a:rPr lang="en-US" sz="2800" dirty="0">
                <a:solidFill>
                  <a:srgbClr val="FF0000"/>
                </a:solidFill>
                <a:latin typeface="Avenir Book" panose="02000503020000020003" pitchFamily="2" charset="0"/>
              </a:rPr>
              <a:t>weak</a:t>
            </a:r>
            <a:r>
              <a:rPr lang="en-US" sz="2800" dirty="0">
                <a:latin typeface="Avenir Book" panose="02000503020000020003" pitchFamily="2" charset="0"/>
              </a:rPr>
              <a:t>, at the right time Christ died for the </a:t>
            </a:r>
            <a:r>
              <a:rPr lang="en-US" sz="2800" dirty="0">
                <a:solidFill>
                  <a:srgbClr val="FF0000"/>
                </a:solidFill>
                <a:latin typeface="Avenir Book" panose="02000503020000020003" pitchFamily="2" charset="0"/>
              </a:rPr>
              <a:t>ungodly</a:t>
            </a:r>
            <a:r>
              <a:rPr lang="en-US" sz="2800" dirty="0">
                <a:latin typeface="Avenir Book" panose="02000503020000020003" pitchFamily="2" charset="0"/>
              </a:rPr>
              <a:t>. </a:t>
            </a:r>
            <a:r>
              <a:rPr lang="en-US" sz="2800" baseline="30000" dirty="0">
                <a:latin typeface="Avenir Book" panose="02000503020000020003" pitchFamily="2" charset="0"/>
              </a:rPr>
              <a:t>7</a:t>
            </a:r>
            <a:r>
              <a:rPr lang="en-US" sz="2800" dirty="0">
                <a:latin typeface="Avenir Book" panose="02000503020000020003" pitchFamily="2" charset="0"/>
              </a:rPr>
              <a:t> For one will scarcely die for a righteous person—though perhaps for a good person one would dare even to die— </a:t>
            </a:r>
            <a:r>
              <a:rPr lang="en-US" sz="2800" baseline="30000" dirty="0">
                <a:latin typeface="Avenir Book" panose="02000503020000020003" pitchFamily="2" charset="0"/>
              </a:rPr>
              <a:t>8 </a:t>
            </a:r>
            <a:r>
              <a:rPr lang="en-US" sz="2800" dirty="0">
                <a:latin typeface="Avenir Book" panose="02000503020000020003" pitchFamily="2" charset="0"/>
              </a:rPr>
              <a:t>but God shows his love for us in that while we were still </a:t>
            </a:r>
            <a:r>
              <a:rPr lang="en-US" sz="2800" dirty="0">
                <a:solidFill>
                  <a:srgbClr val="FF0000"/>
                </a:solidFill>
                <a:latin typeface="Avenir Book" panose="02000503020000020003" pitchFamily="2" charset="0"/>
              </a:rPr>
              <a:t>sinners</a:t>
            </a:r>
            <a:r>
              <a:rPr lang="en-US" sz="2800" dirty="0">
                <a:latin typeface="Avenir Book" panose="02000503020000020003" pitchFamily="2" charset="0"/>
              </a:rPr>
              <a:t>, Christ died for us. 9 Since, therefore, we have now been justified by his blood, </a:t>
            </a:r>
            <a:r>
              <a:rPr lang="en-US" sz="2800" dirty="0">
                <a:solidFill>
                  <a:srgbClr val="92D050"/>
                </a:solidFill>
                <a:latin typeface="Avenir Book" panose="02000503020000020003" pitchFamily="2" charset="0"/>
              </a:rPr>
              <a:t>much more</a:t>
            </a:r>
            <a:r>
              <a:rPr lang="en-US" sz="2800" dirty="0">
                <a:latin typeface="Avenir Book" panose="02000503020000020003" pitchFamily="2" charset="0"/>
              </a:rPr>
              <a:t> shall we be saved by him from the wrath of God. </a:t>
            </a:r>
            <a:r>
              <a:rPr lang="en-US" sz="2800" baseline="30000" dirty="0">
                <a:latin typeface="Avenir Book" panose="02000503020000020003" pitchFamily="2" charset="0"/>
              </a:rPr>
              <a:t>10</a:t>
            </a:r>
            <a:r>
              <a:rPr lang="en-US" sz="2800" dirty="0">
                <a:latin typeface="Avenir Book" panose="02000503020000020003" pitchFamily="2" charset="0"/>
              </a:rPr>
              <a:t> For if while we were </a:t>
            </a:r>
            <a:r>
              <a:rPr lang="en-US" sz="2800" dirty="0">
                <a:solidFill>
                  <a:srgbClr val="FF0000"/>
                </a:solidFill>
                <a:latin typeface="Avenir Book" panose="02000503020000020003" pitchFamily="2" charset="0"/>
              </a:rPr>
              <a:t>enemies</a:t>
            </a:r>
            <a:r>
              <a:rPr lang="en-US" sz="2800" dirty="0">
                <a:latin typeface="Avenir Book" panose="02000503020000020003" pitchFamily="2" charset="0"/>
              </a:rPr>
              <a:t> we were reconciled to God by the death of his Son, </a:t>
            </a:r>
            <a:r>
              <a:rPr lang="en-US" sz="2800" dirty="0">
                <a:solidFill>
                  <a:srgbClr val="92D050"/>
                </a:solidFill>
                <a:latin typeface="Avenir Book" panose="02000503020000020003" pitchFamily="2" charset="0"/>
              </a:rPr>
              <a:t>much more</a:t>
            </a:r>
            <a:r>
              <a:rPr lang="en-US" sz="2800" dirty="0">
                <a:latin typeface="Avenir Book" panose="02000503020000020003" pitchFamily="2" charset="0"/>
              </a:rPr>
              <a:t>, now that we are reconciled, shall we be </a:t>
            </a:r>
            <a:r>
              <a:rPr lang="en-US" sz="2800" dirty="0">
                <a:solidFill>
                  <a:srgbClr val="00B0F0"/>
                </a:solidFill>
                <a:latin typeface="Avenir Book" panose="02000503020000020003" pitchFamily="2" charset="0"/>
              </a:rPr>
              <a:t>saved by his life</a:t>
            </a:r>
            <a:r>
              <a:rPr lang="en-US" sz="2800" dirty="0">
                <a:latin typeface="Avenir Book" panose="02000503020000020003" pitchFamily="2" charset="0"/>
              </a:rPr>
              <a:t>. </a:t>
            </a:r>
            <a:r>
              <a:rPr lang="en-US" sz="2800" baseline="30000" dirty="0">
                <a:latin typeface="Avenir Book" panose="02000503020000020003" pitchFamily="2" charset="0"/>
              </a:rPr>
              <a:t>11</a:t>
            </a:r>
            <a:r>
              <a:rPr lang="en-US" sz="2800" dirty="0">
                <a:latin typeface="Avenir Book" panose="02000503020000020003" pitchFamily="2" charset="0"/>
              </a:rPr>
              <a:t> </a:t>
            </a:r>
            <a:r>
              <a:rPr lang="en-US" sz="2800" dirty="0">
                <a:solidFill>
                  <a:srgbClr val="92D050"/>
                </a:solidFill>
                <a:latin typeface="Avenir Book" panose="02000503020000020003" pitchFamily="2" charset="0"/>
              </a:rPr>
              <a:t>More than that</a:t>
            </a:r>
            <a:r>
              <a:rPr lang="en-US" sz="2800" dirty="0">
                <a:latin typeface="Avenir Book" panose="02000503020000020003" pitchFamily="2" charset="0"/>
              </a:rPr>
              <a:t>, we also rejoice in God through our Lord Jesus Christ, through whom we have now received reconciliation. </a:t>
            </a:r>
          </a:p>
        </p:txBody>
      </p:sp>
    </p:spTree>
    <p:extLst>
      <p:ext uri="{BB962C8B-B14F-4D97-AF65-F5344CB8AC3E}">
        <p14:creationId xmlns:p14="http://schemas.microsoft.com/office/powerpoint/2010/main" val="333399443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93271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the object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of faith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1286371" y="545870"/>
            <a:ext cx="102148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Salvation is achieved in Christ </a:t>
            </a:r>
            <a:r>
              <a:rPr lang="en-US" sz="3200" dirty="0">
                <a:solidFill>
                  <a:srgbClr val="FF0000"/>
                </a:solidFill>
                <a:latin typeface="Avenir Book" panose="02000503020000020003" pitchFamily="2" charset="0"/>
              </a:rPr>
              <a:t>(Romans 5.1-11)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Sin reigned in Adam, but life reigns in Christ </a:t>
            </a:r>
            <a:r>
              <a:rPr lang="en-US" sz="3200" dirty="0">
                <a:solidFill>
                  <a:srgbClr val="FF0000"/>
                </a:solidFill>
                <a:latin typeface="Avenir Book" panose="02000503020000020003" pitchFamily="2" charset="0"/>
              </a:rPr>
              <a:t>(Romans 5.12-21)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In light of what Christ has done, what should be our attitude toward sin? </a:t>
            </a:r>
            <a:r>
              <a:rPr lang="en-US" sz="3200" dirty="0">
                <a:solidFill>
                  <a:srgbClr val="FF0000"/>
                </a:solidFill>
                <a:latin typeface="Avenir Book" panose="02000503020000020003" pitchFamily="2" charset="0"/>
              </a:rPr>
              <a:t>(Romans 6.1-23)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Our wretched condition under the Law </a:t>
            </a:r>
            <a:br>
              <a:rPr lang="en-US" sz="3200" dirty="0">
                <a:latin typeface="Avenir Book" panose="02000503020000020003" pitchFamily="2" charset="0"/>
              </a:rPr>
            </a:br>
            <a:r>
              <a:rPr lang="en-US" sz="3200" dirty="0">
                <a:solidFill>
                  <a:srgbClr val="FF0000"/>
                </a:solidFill>
                <a:latin typeface="Avenir Book" panose="02000503020000020003" pitchFamily="2" charset="0"/>
              </a:rPr>
              <a:t>(Romans 7.1-25)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Our blessed condition in Christ </a:t>
            </a:r>
            <a:r>
              <a:rPr lang="en-US" sz="3200" dirty="0">
                <a:solidFill>
                  <a:srgbClr val="FF0000"/>
                </a:solidFill>
                <a:latin typeface="Avenir Book" panose="02000503020000020003" pitchFamily="2" charset="0"/>
              </a:rPr>
              <a:t>(Romans 8.1-39)</a:t>
            </a:r>
          </a:p>
        </p:txBody>
      </p:sp>
    </p:spTree>
    <p:extLst>
      <p:ext uri="{BB962C8B-B14F-4D97-AF65-F5344CB8AC3E}">
        <p14:creationId xmlns:p14="http://schemas.microsoft.com/office/powerpoint/2010/main" val="1294061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salvation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in Christ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1415442" y="4550"/>
            <a:ext cx="1077655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venir Book" panose="02000503020000020003" pitchFamily="2" charset="0"/>
              </a:rPr>
              <a:t>Romans 5:1–5 (ESV) </a:t>
            </a:r>
          </a:p>
          <a:p>
            <a:r>
              <a:rPr lang="en-US" sz="3000" baseline="30000" dirty="0">
                <a:latin typeface="Avenir Book" panose="02000503020000020003" pitchFamily="2" charset="0"/>
              </a:rPr>
              <a:t>1</a:t>
            </a:r>
            <a:r>
              <a:rPr lang="en-US" sz="3000" dirty="0">
                <a:latin typeface="Avenir Book" panose="02000503020000020003" pitchFamily="2" charset="0"/>
              </a:rPr>
              <a:t> Therefore, since we have been justified by faith, we have peace with God </a:t>
            </a:r>
            <a:r>
              <a:rPr lang="en-US" sz="3000" dirty="0">
                <a:solidFill>
                  <a:srgbClr val="00B0F0"/>
                </a:solidFill>
                <a:latin typeface="Avenir Book" panose="02000503020000020003" pitchFamily="2" charset="0"/>
              </a:rPr>
              <a:t>through our Lord Jesus Christ</a:t>
            </a:r>
            <a:r>
              <a:rPr lang="en-US" sz="3000" dirty="0">
                <a:latin typeface="Avenir Book" panose="02000503020000020003" pitchFamily="2" charset="0"/>
              </a:rPr>
              <a:t>. </a:t>
            </a:r>
            <a:r>
              <a:rPr lang="en-US" sz="3000" baseline="30000" dirty="0">
                <a:latin typeface="Avenir Book" panose="02000503020000020003" pitchFamily="2" charset="0"/>
              </a:rPr>
              <a:t>2</a:t>
            </a:r>
            <a:r>
              <a:rPr lang="en-US" sz="3000" dirty="0">
                <a:latin typeface="Avenir Book" panose="02000503020000020003" pitchFamily="2" charset="0"/>
              </a:rPr>
              <a:t> Through him we have also obtained access by faith into this grace in which we stand, and we rejoice in hope of the glory of God. </a:t>
            </a:r>
            <a:r>
              <a:rPr lang="en-US" sz="3000" baseline="30000" dirty="0">
                <a:latin typeface="Avenir Book" panose="02000503020000020003" pitchFamily="2" charset="0"/>
              </a:rPr>
              <a:t>3</a:t>
            </a:r>
            <a:r>
              <a:rPr lang="en-US" sz="3000" dirty="0">
                <a:latin typeface="Avenir Book" panose="02000503020000020003" pitchFamily="2" charset="0"/>
              </a:rPr>
              <a:t> Not only that, but we rejoice in our sufferings, knowing that suffering produces endurance, </a:t>
            </a:r>
            <a:r>
              <a:rPr lang="en-US" sz="3000" baseline="30000" dirty="0">
                <a:latin typeface="Avenir Book" panose="02000503020000020003" pitchFamily="2" charset="0"/>
              </a:rPr>
              <a:t>4</a:t>
            </a:r>
            <a:r>
              <a:rPr lang="en-US" sz="3000" dirty="0">
                <a:latin typeface="Avenir Book" panose="02000503020000020003" pitchFamily="2" charset="0"/>
              </a:rPr>
              <a:t> and endurance produces character, and character produces hope, 5 and hope does not put us to shame, because God’s love has been poured into our hearts through the Holy Spirit who has been given to us. </a:t>
            </a:r>
          </a:p>
        </p:txBody>
      </p:sp>
    </p:spTree>
    <p:extLst>
      <p:ext uri="{BB962C8B-B14F-4D97-AF65-F5344CB8AC3E}">
        <p14:creationId xmlns:p14="http://schemas.microsoft.com/office/powerpoint/2010/main" val="80757965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salvation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in Christ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1415442" y="4550"/>
            <a:ext cx="1077655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venir Book" panose="02000503020000020003" pitchFamily="2" charset="0"/>
              </a:rPr>
              <a:t>Romans 5:1–5 (ESV) </a:t>
            </a:r>
          </a:p>
          <a:p>
            <a:r>
              <a:rPr lang="en-US" sz="3000" baseline="30000" dirty="0">
                <a:latin typeface="Avenir Book" panose="02000503020000020003" pitchFamily="2" charset="0"/>
              </a:rPr>
              <a:t>1</a:t>
            </a:r>
            <a:r>
              <a:rPr lang="en-US" sz="3000" dirty="0">
                <a:latin typeface="Avenir Book" panose="02000503020000020003" pitchFamily="2" charset="0"/>
              </a:rPr>
              <a:t> Therefore, since we have been </a:t>
            </a:r>
            <a:r>
              <a:rPr lang="en-US" sz="3000" dirty="0">
                <a:solidFill>
                  <a:srgbClr val="92D050"/>
                </a:solidFill>
                <a:latin typeface="Avenir Book" panose="02000503020000020003" pitchFamily="2" charset="0"/>
              </a:rPr>
              <a:t>justified</a:t>
            </a:r>
            <a:r>
              <a:rPr lang="en-US" sz="3000" dirty="0">
                <a:latin typeface="Avenir Book" panose="02000503020000020003" pitchFamily="2" charset="0"/>
              </a:rPr>
              <a:t> by faith, we have peace with God </a:t>
            </a:r>
            <a:r>
              <a:rPr lang="en-US" sz="3000" dirty="0">
                <a:solidFill>
                  <a:srgbClr val="00B0F0"/>
                </a:solidFill>
                <a:latin typeface="Avenir Book" panose="02000503020000020003" pitchFamily="2" charset="0"/>
              </a:rPr>
              <a:t>through our Lord Jesus Christ</a:t>
            </a:r>
            <a:r>
              <a:rPr lang="en-US" sz="3000" dirty="0">
                <a:latin typeface="Avenir Book" panose="02000503020000020003" pitchFamily="2" charset="0"/>
              </a:rPr>
              <a:t>. </a:t>
            </a:r>
            <a:r>
              <a:rPr lang="en-US" sz="3000" baseline="30000" dirty="0">
                <a:latin typeface="Avenir Book" panose="02000503020000020003" pitchFamily="2" charset="0"/>
              </a:rPr>
              <a:t>2</a:t>
            </a:r>
            <a:r>
              <a:rPr lang="en-US" sz="3000" dirty="0">
                <a:latin typeface="Avenir Book" panose="02000503020000020003" pitchFamily="2" charset="0"/>
              </a:rPr>
              <a:t> Through him we have also obtained access by faith into this grace in which we stand, and we rejoice in hope of the glory of God. </a:t>
            </a:r>
            <a:r>
              <a:rPr lang="en-US" sz="3000" baseline="30000" dirty="0">
                <a:latin typeface="Avenir Book" panose="02000503020000020003" pitchFamily="2" charset="0"/>
              </a:rPr>
              <a:t>3</a:t>
            </a:r>
            <a:r>
              <a:rPr lang="en-US" sz="3000" dirty="0">
                <a:latin typeface="Avenir Book" panose="02000503020000020003" pitchFamily="2" charset="0"/>
              </a:rPr>
              <a:t> Not only that, but we rejoice in our sufferings, knowing that suffering produces endurance, </a:t>
            </a:r>
            <a:r>
              <a:rPr lang="en-US" sz="3000" baseline="30000" dirty="0">
                <a:latin typeface="Avenir Book" panose="02000503020000020003" pitchFamily="2" charset="0"/>
              </a:rPr>
              <a:t>4</a:t>
            </a:r>
            <a:r>
              <a:rPr lang="en-US" sz="3000" dirty="0">
                <a:latin typeface="Avenir Book" panose="02000503020000020003" pitchFamily="2" charset="0"/>
              </a:rPr>
              <a:t> and endurance produces character, and character produces hope, 5 and hope does not put us to shame, because God’s love has been poured into our hearts through the Holy Spirit who has been given to us. </a:t>
            </a:r>
          </a:p>
        </p:txBody>
      </p:sp>
    </p:spTree>
    <p:extLst>
      <p:ext uri="{BB962C8B-B14F-4D97-AF65-F5344CB8AC3E}">
        <p14:creationId xmlns:p14="http://schemas.microsoft.com/office/powerpoint/2010/main" val="358317150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salvation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in Christ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1415442" y="4550"/>
            <a:ext cx="1077655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venir Book" panose="02000503020000020003" pitchFamily="2" charset="0"/>
              </a:rPr>
              <a:t>Romans 5:1–5 (ESV) </a:t>
            </a:r>
          </a:p>
          <a:p>
            <a:r>
              <a:rPr lang="en-US" sz="3000" baseline="30000" dirty="0">
                <a:latin typeface="Avenir Book" panose="02000503020000020003" pitchFamily="2" charset="0"/>
              </a:rPr>
              <a:t>1</a:t>
            </a:r>
            <a:r>
              <a:rPr lang="en-US" sz="3000" dirty="0">
                <a:latin typeface="Avenir Book" panose="02000503020000020003" pitchFamily="2" charset="0"/>
              </a:rPr>
              <a:t> Therefore, since we have been </a:t>
            </a:r>
            <a:r>
              <a:rPr lang="en-US" sz="3000" dirty="0">
                <a:solidFill>
                  <a:srgbClr val="92D050"/>
                </a:solidFill>
                <a:latin typeface="Avenir Book" panose="02000503020000020003" pitchFamily="2" charset="0"/>
              </a:rPr>
              <a:t>justified</a:t>
            </a:r>
            <a:r>
              <a:rPr lang="en-US" sz="3000" dirty="0">
                <a:latin typeface="Avenir Book" panose="02000503020000020003" pitchFamily="2" charset="0"/>
              </a:rPr>
              <a:t> by faith, we have </a:t>
            </a:r>
            <a:r>
              <a:rPr lang="en-US" sz="3000" dirty="0">
                <a:solidFill>
                  <a:srgbClr val="92D050"/>
                </a:solidFill>
                <a:latin typeface="Avenir Book" panose="02000503020000020003" pitchFamily="2" charset="0"/>
              </a:rPr>
              <a:t>peace with God </a:t>
            </a:r>
            <a:r>
              <a:rPr lang="en-US" sz="3000" dirty="0">
                <a:solidFill>
                  <a:srgbClr val="00B0F0"/>
                </a:solidFill>
                <a:latin typeface="Avenir Book" panose="02000503020000020003" pitchFamily="2" charset="0"/>
              </a:rPr>
              <a:t>through our Lord Jesus Christ</a:t>
            </a:r>
            <a:r>
              <a:rPr lang="en-US" sz="3000" dirty="0">
                <a:latin typeface="Avenir Book" panose="02000503020000020003" pitchFamily="2" charset="0"/>
              </a:rPr>
              <a:t>. </a:t>
            </a:r>
            <a:r>
              <a:rPr lang="en-US" sz="3000" baseline="30000" dirty="0">
                <a:latin typeface="Avenir Book" panose="02000503020000020003" pitchFamily="2" charset="0"/>
              </a:rPr>
              <a:t>2</a:t>
            </a:r>
            <a:r>
              <a:rPr lang="en-US" sz="3000" dirty="0">
                <a:latin typeface="Avenir Book" panose="02000503020000020003" pitchFamily="2" charset="0"/>
              </a:rPr>
              <a:t> Through him we have also obtained access by faith into this grace in which we stand, and we rejoice in hope of the glory of God. </a:t>
            </a:r>
            <a:r>
              <a:rPr lang="en-US" sz="3000" baseline="30000" dirty="0">
                <a:latin typeface="Avenir Book" panose="02000503020000020003" pitchFamily="2" charset="0"/>
              </a:rPr>
              <a:t>3</a:t>
            </a:r>
            <a:r>
              <a:rPr lang="en-US" sz="3000" dirty="0">
                <a:latin typeface="Avenir Book" panose="02000503020000020003" pitchFamily="2" charset="0"/>
              </a:rPr>
              <a:t> Not only that, but we rejoice in our sufferings, knowing that suffering produces endurance, </a:t>
            </a:r>
            <a:r>
              <a:rPr lang="en-US" sz="3000" baseline="30000" dirty="0">
                <a:latin typeface="Avenir Book" panose="02000503020000020003" pitchFamily="2" charset="0"/>
              </a:rPr>
              <a:t>4</a:t>
            </a:r>
            <a:r>
              <a:rPr lang="en-US" sz="3000" dirty="0">
                <a:latin typeface="Avenir Book" panose="02000503020000020003" pitchFamily="2" charset="0"/>
              </a:rPr>
              <a:t> and endurance produces character, and character produces hope, 5 and hope does not put us to shame, because God’s love has been poured into our hearts through the Holy Spirit who has been given to us. </a:t>
            </a:r>
          </a:p>
        </p:txBody>
      </p:sp>
    </p:spTree>
    <p:extLst>
      <p:ext uri="{BB962C8B-B14F-4D97-AF65-F5344CB8AC3E}">
        <p14:creationId xmlns:p14="http://schemas.microsoft.com/office/powerpoint/2010/main" val="266869970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salvation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in Christ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1415442" y="4550"/>
            <a:ext cx="1077655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venir Book" panose="02000503020000020003" pitchFamily="2" charset="0"/>
              </a:rPr>
              <a:t>Romans 5:1–5 (ESV) </a:t>
            </a:r>
          </a:p>
          <a:p>
            <a:r>
              <a:rPr lang="en-US" sz="3000" baseline="30000" dirty="0">
                <a:latin typeface="Avenir Book" panose="02000503020000020003" pitchFamily="2" charset="0"/>
              </a:rPr>
              <a:t>1</a:t>
            </a:r>
            <a:r>
              <a:rPr lang="en-US" sz="3000" dirty="0">
                <a:latin typeface="Avenir Book" panose="02000503020000020003" pitchFamily="2" charset="0"/>
              </a:rPr>
              <a:t> Therefore, since we have been </a:t>
            </a:r>
            <a:r>
              <a:rPr lang="en-US" sz="3000" dirty="0">
                <a:solidFill>
                  <a:srgbClr val="92D050"/>
                </a:solidFill>
                <a:latin typeface="Avenir Book" panose="02000503020000020003" pitchFamily="2" charset="0"/>
              </a:rPr>
              <a:t>justified</a:t>
            </a:r>
            <a:r>
              <a:rPr lang="en-US" sz="3000" dirty="0">
                <a:latin typeface="Avenir Book" panose="02000503020000020003" pitchFamily="2" charset="0"/>
              </a:rPr>
              <a:t> by faith, we have </a:t>
            </a:r>
            <a:r>
              <a:rPr lang="en-US" sz="3000" dirty="0">
                <a:solidFill>
                  <a:srgbClr val="92D050"/>
                </a:solidFill>
                <a:latin typeface="Avenir Book" panose="02000503020000020003" pitchFamily="2" charset="0"/>
              </a:rPr>
              <a:t>peace with God </a:t>
            </a:r>
            <a:r>
              <a:rPr lang="en-US" sz="3000" dirty="0">
                <a:solidFill>
                  <a:srgbClr val="00B0F0"/>
                </a:solidFill>
                <a:latin typeface="Avenir Book" panose="02000503020000020003" pitchFamily="2" charset="0"/>
              </a:rPr>
              <a:t>through our Lord Jesus Christ</a:t>
            </a:r>
            <a:r>
              <a:rPr lang="en-US" sz="3000" dirty="0">
                <a:latin typeface="Avenir Book" panose="02000503020000020003" pitchFamily="2" charset="0"/>
              </a:rPr>
              <a:t>. </a:t>
            </a:r>
            <a:r>
              <a:rPr lang="en-US" sz="3000" baseline="30000" dirty="0">
                <a:latin typeface="Avenir Book" panose="02000503020000020003" pitchFamily="2" charset="0"/>
              </a:rPr>
              <a:t>2</a:t>
            </a:r>
            <a:r>
              <a:rPr lang="en-US" sz="3000" dirty="0">
                <a:latin typeface="Avenir Book" panose="02000503020000020003" pitchFamily="2" charset="0"/>
              </a:rPr>
              <a:t> Through him we have also </a:t>
            </a:r>
            <a:r>
              <a:rPr lang="en-US" sz="3000" dirty="0">
                <a:solidFill>
                  <a:srgbClr val="92D050"/>
                </a:solidFill>
                <a:latin typeface="Avenir Book" panose="02000503020000020003" pitchFamily="2" charset="0"/>
              </a:rPr>
              <a:t>obtained access </a:t>
            </a:r>
            <a:r>
              <a:rPr lang="en-US" sz="3000" dirty="0">
                <a:latin typeface="Avenir Book" panose="02000503020000020003" pitchFamily="2" charset="0"/>
              </a:rPr>
              <a:t>by faith into this grace in which we stand, and we rejoice in hope of the glory of God. </a:t>
            </a:r>
            <a:r>
              <a:rPr lang="en-US" sz="3000" baseline="30000" dirty="0">
                <a:latin typeface="Avenir Book" panose="02000503020000020003" pitchFamily="2" charset="0"/>
              </a:rPr>
              <a:t>3</a:t>
            </a:r>
            <a:r>
              <a:rPr lang="en-US" sz="3000" dirty="0">
                <a:latin typeface="Avenir Book" panose="02000503020000020003" pitchFamily="2" charset="0"/>
              </a:rPr>
              <a:t> Not only that, but we rejoice in our sufferings, knowing that suffering produces endurance, </a:t>
            </a:r>
            <a:r>
              <a:rPr lang="en-US" sz="3000" baseline="30000" dirty="0">
                <a:latin typeface="Avenir Book" panose="02000503020000020003" pitchFamily="2" charset="0"/>
              </a:rPr>
              <a:t>4</a:t>
            </a:r>
            <a:r>
              <a:rPr lang="en-US" sz="3000" dirty="0">
                <a:latin typeface="Avenir Book" panose="02000503020000020003" pitchFamily="2" charset="0"/>
              </a:rPr>
              <a:t> and endurance produces character, and character produces hope, 5 and hope does not put us to shame, because God’s love has been poured into our hearts through the Holy Spirit who has been given to us. </a:t>
            </a:r>
          </a:p>
        </p:txBody>
      </p:sp>
    </p:spTree>
    <p:extLst>
      <p:ext uri="{BB962C8B-B14F-4D97-AF65-F5344CB8AC3E}">
        <p14:creationId xmlns:p14="http://schemas.microsoft.com/office/powerpoint/2010/main" val="316343613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salvation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in Christ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1415442" y="4550"/>
            <a:ext cx="1077655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venir Book" panose="02000503020000020003" pitchFamily="2" charset="0"/>
              </a:rPr>
              <a:t>Romans 5:1–5 (ESV) </a:t>
            </a:r>
          </a:p>
          <a:p>
            <a:r>
              <a:rPr lang="en-US" sz="3000" baseline="30000" dirty="0">
                <a:latin typeface="Avenir Book" panose="02000503020000020003" pitchFamily="2" charset="0"/>
              </a:rPr>
              <a:t>1</a:t>
            </a:r>
            <a:r>
              <a:rPr lang="en-US" sz="3000" dirty="0">
                <a:latin typeface="Avenir Book" panose="02000503020000020003" pitchFamily="2" charset="0"/>
              </a:rPr>
              <a:t> Therefore, since we have been </a:t>
            </a:r>
            <a:r>
              <a:rPr lang="en-US" sz="3000" dirty="0">
                <a:solidFill>
                  <a:srgbClr val="92D050"/>
                </a:solidFill>
                <a:latin typeface="Avenir Book" panose="02000503020000020003" pitchFamily="2" charset="0"/>
              </a:rPr>
              <a:t>justified</a:t>
            </a:r>
            <a:r>
              <a:rPr lang="en-US" sz="3000" dirty="0">
                <a:latin typeface="Avenir Book" panose="02000503020000020003" pitchFamily="2" charset="0"/>
              </a:rPr>
              <a:t> by faith, we have </a:t>
            </a:r>
            <a:r>
              <a:rPr lang="en-US" sz="3000" dirty="0">
                <a:solidFill>
                  <a:srgbClr val="92D050"/>
                </a:solidFill>
                <a:latin typeface="Avenir Book" panose="02000503020000020003" pitchFamily="2" charset="0"/>
              </a:rPr>
              <a:t>peace with God </a:t>
            </a:r>
            <a:r>
              <a:rPr lang="en-US" sz="3000" dirty="0">
                <a:solidFill>
                  <a:srgbClr val="00B0F0"/>
                </a:solidFill>
                <a:latin typeface="Avenir Book" panose="02000503020000020003" pitchFamily="2" charset="0"/>
              </a:rPr>
              <a:t>through our Lord Jesus Christ</a:t>
            </a:r>
            <a:r>
              <a:rPr lang="en-US" sz="3000" dirty="0">
                <a:latin typeface="Avenir Book" panose="02000503020000020003" pitchFamily="2" charset="0"/>
              </a:rPr>
              <a:t>. </a:t>
            </a:r>
            <a:r>
              <a:rPr lang="en-US" sz="3000" baseline="30000" dirty="0">
                <a:latin typeface="Avenir Book" panose="02000503020000020003" pitchFamily="2" charset="0"/>
              </a:rPr>
              <a:t>2</a:t>
            </a:r>
            <a:r>
              <a:rPr lang="en-US" sz="3000" dirty="0">
                <a:latin typeface="Avenir Book" panose="02000503020000020003" pitchFamily="2" charset="0"/>
              </a:rPr>
              <a:t> Through him we have also </a:t>
            </a:r>
            <a:r>
              <a:rPr lang="en-US" sz="3000" dirty="0">
                <a:solidFill>
                  <a:srgbClr val="92D050"/>
                </a:solidFill>
                <a:latin typeface="Avenir Book" panose="02000503020000020003" pitchFamily="2" charset="0"/>
              </a:rPr>
              <a:t>obtained access </a:t>
            </a:r>
            <a:r>
              <a:rPr lang="en-US" sz="3000" dirty="0">
                <a:latin typeface="Avenir Book" panose="02000503020000020003" pitchFamily="2" charset="0"/>
              </a:rPr>
              <a:t>by faith into this grace in which we stand, and we </a:t>
            </a:r>
            <a:r>
              <a:rPr lang="en-US" sz="3000" dirty="0">
                <a:solidFill>
                  <a:srgbClr val="92D050"/>
                </a:solidFill>
                <a:latin typeface="Avenir Book" panose="02000503020000020003" pitchFamily="2" charset="0"/>
              </a:rPr>
              <a:t>rejoice in hope</a:t>
            </a:r>
            <a:r>
              <a:rPr lang="en-US" sz="3000" dirty="0">
                <a:latin typeface="Avenir Book" panose="02000503020000020003" pitchFamily="2" charset="0"/>
              </a:rPr>
              <a:t> of the glory of God. </a:t>
            </a:r>
            <a:r>
              <a:rPr lang="en-US" sz="3000" baseline="30000" dirty="0">
                <a:latin typeface="Avenir Book" panose="02000503020000020003" pitchFamily="2" charset="0"/>
              </a:rPr>
              <a:t>3</a:t>
            </a:r>
            <a:r>
              <a:rPr lang="en-US" sz="3000" dirty="0">
                <a:latin typeface="Avenir Book" panose="02000503020000020003" pitchFamily="2" charset="0"/>
              </a:rPr>
              <a:t> Not only that, but we rejoice in our sufferings, knowing that suffering produces endurance, </a:t>
            </a:r>
            <a:r>
              <a:rPr lang="en-US" sz="3000" baseline="30000" dirty="0">
                <a:latin typeface="Avenir Book" panose="02000503020000020003" pitchFamily="2" charset="0"/>
              </a:rPr>
              <a:t>4</a:t>
            </a:r>
            <a:r>
              <a:rPr lang="en-US" sz="3000" dirty="0">
                <a:latin typeface="Avenir Book" panose="02000503020000020003" pitchFamily="2" charset="0"/>
              </a:rPr>
              <a:t> and endurance produces character, and character produces hope, 5 and hope does not put us to shame, because God’s love has been poured into our hearts through the Holy Spirit who has been given to us. </a:t>
            </a:r>
          </a:p>
        </p:txBody>
      </p:sp>
    </p:spTree>
    <p:extLst>
      <p:ext uri="{BB962C8B-B14F-4D97-AF65-F5344CB8AC3E}">
        <p14:creationId xmlns:p14="http://schemas.microsoft.com/office/powerpoint/2010/main" val="170006142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salvation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in Christ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1415442" y="4550"/>
            <a:ext cx="1077655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venir Book" panose="02000503020000020003" pitchFamily="2" charset="0"/>
              </a:rPr>
              <a:t>Romans 5:1–5 (ESV) </a:t>
            </a:r>
          </a:p>
          <a:p>
            <a:r>
              <a:rPr lang="en-US" sz="3000" baseline="30000" dirty="0">
                <a:latin typeface="Avenir Book" panose="02000503020000020003" pitchFamily="2" charset="0"/>
              </a:rPr>
              <a:t>1</a:t>
            </a:r>
            <a:r>
              <a:rPr lang="en-US" sz="3000" dirty="0">
                <a:latin typeface="Avenir Book" panose="02000503020000020003" pitchFamily="2" charset="0"/>
              </a:rPr>
              <a:t> Therefore, since we have been </a:t>
            </a:r>
            <a:r>
              <a:rPr lang="en-US" sz="3000" dirty="0">
                <a:solidFill>
                  <a:srgbClr val="92D050"/>
                </a:solidFill>
                <a:latin typeface="Avenir Book" panose="02000503020000020003" pitchFamily="2" charset="0"/>
              </a:rPr>
              <a:t>justified</a:t>
            </a:r>
            <a:r>
              <a:rPr lang="en-US" sz="3000" dirty="0">
                <a:latin typeface="Avenir Book" panose="02000503020000020003" pitchFamily="2" charset="0"/>
              </a:rPr>
              <a:t> by faith, we have </a:t>
            </a:r>
            <a:r>
              <a:rPr lang="en-US" sz="3000" dirty="0">
                <a:solidFill>
                  <a:srgbClr val="92D050"/>
                </a:solidFill>
                <a:latin typeface="Avenir Book" panose="02000503020000020003" pitchFamily="2" charset="0"/>
              </a:rPr>
              <a:t>peace with God </a:t>
            </a:r>
            <a:r>
              <a:rPr lang="en-US" sz="3000" dirty="0">
                <a:solidFill>
                  <a:srgbClr val="00B0F0"/>
                </a:solidFill>
                <a:latin typeface="Avenir Book" panose="02000503020000020003" pitchFamily="2" charset="0"/>
              </a:rPr>
              <a:t>through our Lord Jesus Christ</a:t>
            </a:r>
            <a:r>
              <a:rPr lang="en-US" sz="3000" dirty="0">
                <a:latin typeface="Avenir Book" panose="02000503020000020003" pitchFamily="2" charset="0"/>
              </a:rPr>
              <a:t>. </a:t>
            </a:r>
            <a:r>
              <a:rPr lang="en-US" sz="3000" baseline="30000" dirty="0">
                <a:latin typeface="Avenir Book" panose="02000503020000020003" pitchFamily="2" charset="0"/>
              </a:rPr>
              <a:t>2</a:t>
            </a:r>
            <a:r>
              <a:rPr lang="en-US" sz="3000" dirty="0">
                <a:latin typeface="Avenir Book" panose="02000503020000020003" pitchFamily="2" charset="0"/>
              </a:rPr>
              <a:t> Through him we have also </a:t>
            </a:r>
            <a:r>
              <a:rPr lang="en-US" sz="3000" dirty="0">
                <a:solidFill>
                  <a:srgbClr val="92D050"/>
                </a:solidFill>
                <a:latin typeface="Avenir Book" panose="02000503020000020003" pitchFamily="2" charset="0"/>
              </a:rPr>
              <a:t>obtained access </a:t>
            </a:r>
            <a:r>
              <a:rPr lang="en-US" sz="3000" dirty="0">
                <a:latin typeface="Avenir Book" panose="02000503020000020003" pitchFamily="2" charset="0"/>
              </a:rPr>
              <a:t>by faith into this grace in which we stand, and we </a:t>
            </a:r>
            <a:r>
              <a:rPr lang="en-US" sz="3000" dirty="0">
                <a:solidFill>
                  <a:srgbClr val="92D050"/>
                </a:solidFill>
                <a:latin typeface="Avenir Book" panose="02000503020000020003" pitchFamily="2" charset="0"/>
              </a:rPr>
              <a:t>rejoice in hope</a:t>
            </a:r>
            <a:r>
              <a:rPr lang="en-US" sz="3000" dirty="0">
                <a:latin typeface="Avenir Book" panose="02000503020000020003" pitchFamily="2" charset="0"/>
              </a:rPr>
              <a:t> of the glory of God. </a:t>
            </a:r>
            <a:r>
              <a:rPr lang="en-US" sz="3000" baseline="30000" dirty="0">
                <a:latin typeface="Avenir Book" panose="02000503020000020003" pitchFamily="2" charset="0"/>
              </a:rPr>
              <a:t>3</a:t>
            </a:r>
            <a:r>
              <a:rPr lang="en-US" sz="3000" dirty="0">
                <a:latin typeface="Avenir Book" panose="02000503020000020003" pitchFamily="2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Avenir Book" panose="02000503020000020003" pitchFamily="2" charset="0"/>
              </a:rPr>
              <a:t>Not only that</a:t>
            </a:r>
            <a:r>
              <a:rPr lang="en-US" sz="3000" dirty="0">
                <a:latin typeface="Avenir Book" panose="02000503020000020003" pitchFamily="2" charset="0"/>
              </a:rPr>
              <a:t>, but we rejoice in our sufferings, knowing that suffering produces endurance, </a:t>
            </a:r>
            <a:r>
              <a:rPr lang="en-US" sz="3000" baseline="30000" dirty="0">
                <a:latin typeface="Avenir Book" panose="02000503020000020003" pitchFamily="2" charset="0"/>
              </a:rPr>
              <a:t>4</a:t>
            </a:r>
            <a:r>
              <a:rPr lang="en-US" sz="3000" dirty="0">
                <a:latin typeface="Avenir Book" panose="02000503020000020003" pitchFamily="2" charset="0"/>
              </a:rPr>
              <a:t> and endurance produces character, and character produces hope, 5 and hope does not put us to shame, because God’s love has been poured into our hearts through the Holy Spirit who has been given to us. </a:t>
            </a:r>
          </a:p>
        </p:txBody>
      </p:sp>
    </p:spTree>
    <p:extLst>
      <p:ext uri="{BB962C8B-B14F-4D97-AF65-F5344CB8AC3E}">
        <p14:creationId xmlns:p14="http://schemas.microsoft.com/office/powerpoint/2010/main" val="166617099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assurance of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salvation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E109A-F2E6-666F-A3CD-4B378283B3F0}"/>
              </a:ext>
            </a:extLst>
          </p:cNvPr>
          <p:cNvSpPr txBox="1"/>
          <p:nvPr/>
        </p:nvSpPr>
        <p:spPr>
          <a:xfrm>
            <a:off x="563671" y="4550"/>
            <a:ext cx="116283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Book" panose="02000503020000020003" pitchFamily="2" charset="0"/>
              </a:rPr>
              <a:t>Romans 5:6–11 (ESV) </a:t>
            </a:r>
          </a:p>
          <a:p>
            <a:r>
              <a:rPr lang="en-US" sz="2800" baseline="30000" dirty="0">
                <a:latin typeface="Avenir Book" panose="02000503020000020003" pitchFamily="2" charset="0"/>
              </a:rPr>
              <a:t>6</a:t>
            </a:r>
            <a:r>
              <a:rPr lang="en-US" sz="2800" dirty="0">
                <a:latin typeface="Avenir Book" panose="02000503020000020003" pitchFamily="2" charset="0"/>
              </a:rPr>
              <a:t> For while we were still weak, at the right time Christ died for the ungodly. </a:t>
            </a:r>
            <a:r>
              <a:rPr lang="en-US" sz="2800" baseline="30000" dirty="0">
                <a:latin typeface="Avenir Book" panose="02000503020000020003" pitchFamily="2" charset="0"/>
              </a:rPr>
              <a:t>7</a:t>
            </a:r>
            <a:r>
              <a:rPr lang="en-US" sz="2800" dirty="0">
                <a:latin typeface="Avenir Book" panose="02000503020000020003" pitchFamily="2" charset="0"/>
              </a:rPr>
              <a:t> For one will scarcely die for a righteous person—though perhaps for a good person one would dare even to die— </a:t>
            </a:r>
            <a:r>
              <a:rPr lang="en-US" sz="2800" baseline="30000" dirty="0">
                <a:latin typeface="Avenir Book" panose="02000503020000020003" pitchFamily="2" charset="0"/>
              </a:rPr>
              <a:t>8 </a:t>
            </a:r>
            <a:r>
              <a:rPr lang="en-US" sz="2800" dirty="0">
                <a:latin typeface="Avenir Book" panose="02000503020000020003" pitchFamily="2" charset="0"/>
              </a:rPr>
              <a:t>but God shows his love for us in that while we were still sinners, Christ died for us. 9 Since, therefore, we have now been justified by his blood, </a:t>
            </a:r>
            <a:r>
              <a:rPr lang="en-US" sz="2800" dirty="0">
                <a:solidFill>
                  <a:srgbClr val="92D050"/>
                </a:solidFill>
                <a:latin typeface="Avenir Book" panose="02000503020000020003" pitchFamily="2" charset="0"/>
              </a:rPr>
              <a:t>much more</a:t>
            </a:r>
            <a:r>
              <a:rPr lang="en-US" sz="2800" dirty="0">
                <a:latin typeface="Avenir Book" panose="02000503020000020003" pitchFamily="2" charset="0"/>
              </a:rPr>
              <a:t> shall we be saved by him from the wrath of God. </a:t>
            </a:r>
            <a:r>
              <a:rPr lang="en-US" sz="2800" baseline="30000" dirty="0">
                <a:latin typeface="Avenir Book" panose="02000503020000020003" pitchFamily="2" charset="0"/>
              </a:rPr>
              <a:t>10</a:t>
            </a:r>
            <a:r>
              <a:rPr lang="en-US" sz="2800" dirty="0">
                <a:latin typeface="Avenir Book" panose="02000503020000020003" pitchFamily="2" charset="0"/>
              </a:rPr>
              <a:t> For if while we were enemies we were reconciled to God by the death of his Son, </a:t>
            </a:r>
            <a:r>
              <a:rPr lang="en-US" sz="2800" dirty="0">
                <a:solidFill>
                  <a:srgbClr val="92D050"/>
                </a:solidFill>
                <a:latin typeface="Avenir Book" panose="02000503020000020003" pitchFamily="2" charset="0"/>
              </a:rPr>
              <a:t>much more</a:t>
            </a:r>
            <a:r>
              <a:rPr lang="en-US" sz="2800" dirty="0">
                <a:latin typeface="Avenir Book" panose="02000503020000020003" pitchFamily="2" charset="0"/>
              </a:rPr>
              <a:t>, now that we are reconciled, shall we be saved by his life. </a:t>
            </a:r>
            <a:r>
              <a:rPr lang="en-US" sz="2800" baseline="30000" dirty="0">
                <a:latin typeface="Avenir Book" panose="02000503020000020003" pitchFamily="2" charset="0"/>
              </a:rPr>
              <a:t>11</a:t>
            </a:r>
            <a:r>
              <a:rPr lang="en-US" sz="2800" dirty="0">
                <a:latin typeface="Avenir Book" panose="02000503020000020003" pitchFamily="2" charset="0"/>
              </a:rPr>
              <a:t> </a:t>
            </a:r>
            <a:r>
              <a:rPr lang="en-US" sz="2800" dirty="0">
                <a:solidFill>
                  <a:srgbClr val="92D050"/>
                </a:solidFill>
                <a:latin typeface="Avenir Book" panose="02000503020000020003" pitchFamily="2" charset="0"/>
              </a:rPr>
              <a:t>More than that</a:t>
            </a:r>
            <a:r>
              <a:rPr lang="en-US" sz="2800" dirty="0">
                <a:latin typeface="Avenir Book" panose="02000503020000020003" pitchFamily="2" charset="0"/>
              </a:rPr>
              <a:t>, we also rejoice in God through our Lord Jesus Christ, through whom we have now received reconciliation. </a:t>
            </a:r>
          </a:p>
        </p:txBody>
      </p:sp>
    </p:spTree>
    <p:extLst>
      <p:ext uri="{BB962C8B-B14F-4D97-AF65-F5344CB8AC3E}">
        <p14:creationId xmlns:p14="http://schemas.microsoft.com/office/powerpoint/2010/main" val="214987056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1516</TotalTime>
  <Words>1257</Words>
  <Application>Microsoft Macintosh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Avenir Heavy</vt:lpstr>
      <vt:lpstr>Avenir Book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13</cp:revision>
  <dcterms:created xsi:type="dcterms:W3CDTF">2016-12-02T01:41:56Z</dcterms:created>
  <dcterms:modified xsi:type="dcterms:W3CDTF">2023-04-01T21:00:52Z</dcterms:modified>
</cp:coreProperties>
</file>