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60" r:id="rId1"/>
  </p:sldMasterIdLst>
  <p:sldIdLst>
    <p:sldId id="256" r:id="rId2"/>
    <p:sldId id="265" r:id="rId3"/>
    <p:sldId id="274" r:id="rId4"/>
    <p:sldId id="271" r:id="rId5"/>
    <p:sldId id="273" r:id="rId6"/>
    <p:sldId id="272" r:id="rId7"/>
    <p:sldId id="264" r:id="rId8"/>
  </p:sldIdLst>
  <p:sldSz cx="12192000" cy="6858000"/>
  <p:notesSz cx="6858000" cy="9144000"/>
  <p:embeddedFontLst>
    <p:embeddedFont>
      <p:font typeface="Calibri" panose="020F0502020204030204" pitchFamily="34" charset="0"/>
      <p:regular r:id="rId9"/>
      <p:bold r:id="rId10"/>
      <p:italic r:id="rId11"/>
      <p:boldItalic r:id="rId12"/>
    </p:embeddedFont>
    <p:embeddedFont>
      <p:font typeface="Calibri Light" panose="020F0302020204030204" pitchFamily="34" charset="0"/>
      <p:regular r:id="rId13"/>
      <p:italic r:id="rId14"/>
    </p:embeddedFont>
    <p:embeddedFont>
      <p:font typeface="Pacifico" panose="02000000000000000000" pitchFamily="2" charset="77"/>
      <p:regular r:id="rId15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158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754"/>
  </p:normalViewPr>
  <p:slideViewPr>
    <p:cSldViewPr snapToGrid="0">
      <p:cViewPr varScale="1">
        <p:scale>
          <a:sx n="102" d="100"/>
          <a:sy n="102" d="100"/>
        </p:scale>
        <p:origin x="952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5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10" Type="http://schemas.openxmlformats.org/officeDocument/2006/relationships/font" Target="fonts/font2.fntdata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4A4D8-63BD-034F-9C9F-4543EB036B3B}" type="datetimeFigureOut">
              <a:rPr lang="en-US" smtClean="0"/>
              <a:t>4/2/23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452BA-EF6D-2946-865F-C284204E83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5031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4A4D8-63BD-034F-9C9F-4543EB036B3B}" type="datetimeFigureOut">
              <a:rPr lang="en-US" smtClean="0"/>
              <a:t>4/2/23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452BA-EF6D-2946-865F-C284204E83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1901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4A4D8-63BD-034F-9C9F-4543EB036B3B}" type="datetimeFigureOut">
              <a:rPr lang="en-US" smtClean="0"/>
              <a:t>4/2/23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452BA-EF6D-2946-865F-C284204E83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4024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4A4D8-63BD-034F-9C9F-4543EB036B3B}" type="datetimeFigureOut">
              <a:rPr lang="en-US" smtClean="0"/>
              <a:t>4/2/23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452BA-EF6D-2946-865F-C284204E83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5482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4A4D8-63BD-034F-9C9F-4543EB036B3B}" type="datetimeFigureOut">
              <a:rPr lang="en-US" smtClean="0"/>
              <a:t>4/2/23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452BA-EF6D-2946-865F-C284204E83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7070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4A4D8-63BD-034F-9C9F-4543EB036B3B}" type="datetimeFigureOut">
              <a:rPr lang="en-US" smtClean="0"/>
              <a:t>4/2/23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452BA-EF6D-2946-865F-C284204E83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6771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4A4D8-63BD-034F-9C9F-4543EB036B3B}" type="datetimeFigureOut">
              <a:rPr lang="en-US" smtClean="0"/>
              <a:t>4/2/23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452BA-EF6D-2946-865F-C284204E83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968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4A4D8-63BD-034F-9C9F-4543EB036B3B}" type="datetimeFigureOut">
              <a:rPr lang="en-US" smtClean="0"/>
              <a:t>4/2/23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452BA-EF6D-2946-865F-C284204E83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4766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4A4D8-63BD-034F-9C9F-4543EB036B3B}" type="datetimeFigureOut">
              <a:rPr lang="en-US" smtClean="0"/>
              <a:t>4/2/23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452BA-EF6D-2946-865F-C284204E83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2075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4A4D8-63BD-034F-9C9F-4543EB036B3B}" type="datetimeFigureOut">
              <a:rPr lang="en-US" smtClean="0"/>
              <a:t>4/2/23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452BA-EF6D-2946-865F-C284204E83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3513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4A4D8-63BD-034F-9C9F-4543EB036B3B}" type="datetimeFigureOut">
              <a:rPr lang="en-US" smtClean="0"/>
              <a:t>4/2/23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452BA-EF6D-2946-865F-C284204E83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3193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F4A4D8-63BD-034F-9C9F-4543EB036B3B}" type="datetimeFigureOut">
              <a:rPr lang="en-US" smtClean="0"/>
              <a:t>4/2/23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6452BA-EF6D-2946-865F-C284204E83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81549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18121602"/>
      </p:ext>
    </p:extLst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Timeline&#10;&#10;Description automatically generated">
            <a:extLst>
              <a:ext uri="{FF2B5EF4-FFF2-40B4-BE49-F238E27FC236}">
                <a16:creationId xmlns:a16="http://schemas.microsoft.com/office/drawing/2014/main" id="{F2FFC9A3-3470-1DCF-DDE8-0CE0F3B1EDA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72469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Picture 3" descr="Shape&#10;&#10;Description automatically generated">
            <a:extLst>
              <a:ext uri="{FF2B5EF4-FFF2-40B4-BE49-F238E27FC236}">
                <a16:creationId xmlns:a16="http://schemas.microsoft.com/office/drawing/2014/main" id="{3DACD22C-DE00-F2D2-61EF-C5C2D3C80C7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008AC97-5578-D2F5-375B-E719F145B80A}"/>
              </a:ext>
            </a:extLst>
          </p:cNvPr>
          <p:cNvSpPr txBox="1"/>
          <p:nvPr/>
        </p:nvSpPr>
        <p:spPr>
          <a:xfrm>
            <a:off x="2323844" y="5562085"/>
            <a:ext cx="98666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Pacifico" panose="02000000000000000000" pitchFamily="2" charset="77"/>
                <a:ea typeface="Pacifico" panose="02000000000000000000" pitchFamily="2" charset="77"/>
              </a:rPr>
              <a:t>Leading to provide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BF544C0-AC3D-DD32-9E96-0864F0590379}"/>
              </a:ext>
            </a:extLst>
          </p:cNvPr>
          <p:cNvSpPr txBox="1"/>
          <p:nvPr/>
        </p:nvSpPr>
        <p:spPr>
          <a:xfrm>
            <a:off x="665205" y="1360294"/>
            <a:ext cx="10861589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u="none" strike="noStrike" baseline="30000" dirty="0">
                <a:effectLst/>
                <a:latin typeface="Helvetica Neue Light" panose="02000403000000020004" pitchFamily="2" charset="0"/>
                <a:ea typeface="Helvetica Neue Light" panose="02000403000000020004" pitchFamily="2" charset="0"/>
                <a:cs typeface="Helvetica Neue" panose="02000503000000020004" pitchFamily="2" charset="0"/>
              </a:rPr>
              <a:t>9</a:t>
            </a:r>
            <a:r>
              <a:rPr lang="en-US" sz="3600" u="none" strike="noStrike" dirty="0">
                <a:effectLst/>
                <a:latin typeface="Helvetica Neue Light" panose="02000403000000020004" pitchFamily="2" charset="0"/>
                <a:ea typeface="Helvetica Neue Light" panose="02000403000000020004" pitchFamily="2" charset="0"/>
                <a:cs typeface="Helvetica Neue" panose="02000503000000020004" pitchFamily="2" charset="0"/>
              </a:rPr>
              <a:t> </a:t>
            </a:r>
            <a:r>
              <a:rPr lang="en-US" sz="3600" dirty="0">
                <a:effectLst/>
                <a:latin typeface="Helvetica Neue Light" panose="02000403000000020004" pitchFamily="2" charset="0"/>
                <a:ea typeface="Helvetica Neue Light" panose="02000403000000020004" pitchFamily="2" charset="0"/>
                <a:cs typeface="Helvetica Neue" panose="02000503000000020004" pitchFamily="2" charset="0"/>
              </a:rPr>
              <a:t>I am the door. If anyone enters by me, he will be saved and will go in and out and find pasture. </a:t>
            </a:r>
            <a:r>
              <a:rPr lang="en-US" sz="3600" u="none" strike="noStrike" baseline="30000" dirty="0">
                <a:effectLst/>
                <a:latin typeface="Helvetica Neue Light" panose="02000403000000020004" pitchFamily="2" charset="0"/>
                <a:ea typeface="Helvetica Neue Light" panose="02000403000000020004" pitchFamily="2" charset="0"/>
                <a:cs typeface="Helvetica Neue" panose="02000503000000020004" pitchFamily="2" charset="0"/>
              </a:rPr>
              <a:t>10</a:t>
            </a:r>
            <a:r>
              <a:rPr lang="en-US" sz="3600" u="none" strike="noStrike" dirty="0">
                <a:effectLst/>
                <a:latin typeface="Helvetica Neue Light" panose="02000403000000020004" pitchFamily="2" charset="0"/>
                <a:ea typeface="Helvetica Neue Light" panose="02000403000000020004" pitchFamily="2" charset="0"/>
                <a:cs typeface="Helvetica Neue" panose="02000503000000020004" pitchFamily="2" charset="0"/>
              </a:rPr>
              <a:t> </a:t>
            </a:r>
            <a:r>
              <a:rPr lang="en-US" sz="3600" dirty="0">
                <a:effectLst/>
                <a:latin typeface="Helvetica Neue Light" panose="02000403000000020004" pitchFamily="2" charset="0"/>
                <a:ea typeface="Helvetica Neue Light" panose="02000403000000020004" pitchFamily="2" charset="0"/>
                <a:cs typeface="Helvetica Neue" panose="02000503000000020004" pitchFamily="2" charset="0"/>
              </a:rPr>
              <a:t>The thief comes only to steal and kill and destroy. I came that they may have life and have it abundantly.</a:t>
            </a:r>
          </a:p>
          <a:p>
            <a:pPr algn="ctr"/>
            <a:r>
              <a:rPr lang="en-US" sz="3200" dirty="0">
                <a:latin typeface="Helvetica Neue Light" panose="02000403000000020004" pitchFamily="2" charset="0"/>
                <a:ea typeface="Helvetica Neue Light" panose="02000403000000020004" pitchFamily="2" charset="0"/>
                <a:cs typeface="Helvetica Neue" panose="02000503000000020004" pitchFamily="2" charset="0"/>
              </a:rPr>
              <a:t>John 10:9–10 (ESV) </a:t>
            </a:r>
          </a:p>
        </p:txBody>
      </p:sp>
    </p:spTree>
    <p:extLst>
      <p:ext uri="{BB962C8B-B14F-4D97-AF65-F5344CB8AC3E}">
        <p14:creationId xmlns:p14="http://schemas.microsoft.com/office/powerpoint/2010/main" val="244520284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Picture 3" descr="Shape&#10;&#10;Description automatically generated">
            <a:extLst>
              <a:ext uri="{FF2B5EF4-FFF2-40B4-BE49-F238E27FC236}">
                <a16:creationId xmlns:a16="http://schemas.microsoft.com/office/drawing/2014/main" id="{3DACD22C-DE00-F2D2-61EF-C5C2D3C80C7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008AC97-5578-D2F5-375B-E719F145B80A}"/>
              </a:ext>
            </a:extLst>
          </p:cNvPr>
          <p:cNvSpPr txBox="1"/>
          <p:nvPr/>
        </p:nvSpPr>
        <p:spPr>
          <a:xfrm>
            <a:off x="2323844" y="5562085"/>
            <a:ext cx="98666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Pacifico" panose="02000000000000000000" pitchFamily="2" charset="77"/>
                <a:ea typeface="Pacifico" panose="02000000000000000000" pitchFamily="2" charset="77"/>
              </a:rPr>
              <a:t>Jesus provides life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BF544C0-AC3D-DD32-9E96-0864F0590379}"/>
              </a:ext>
            </a:extLst>
          </p:cNvPr>
          <p:cNvSpPr txBox="1"/>
          <p:nvPr/>
        </p:nvSpPr>
        <p:spPr>
          <a:xfrm>
            <a:off x="665205" y="742568"/>
            <a:ext cx="10861589" cy="42011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800"/>
              </a:spcAft>
            </a:pPr>
            <a:r>
              <a:rPr lang="en-US" sz="3200" dirty="0">
                <a:latin typeface="Helvetica Neue Light" panose="02000403000000020004" pitchFamily="2" charset="0"/>
                <a:ea typeface="Helvetica Neue Light" panose="02000403000000020004" pitchFamily="2" charset="0"/>
              </a:rPr>
              <a:t>Life is in Him (John 1.4)</a:t>
            </a:r>
          </a:p>
          <a:p>
            <a:pPr algn="ctr">
              <a:spcAft>
                <a:spcPts val="1800"/>
              </a:spcAft>
            </a:pPr>
            <a:r>
              <a:rPr lang="en-US" sz="3200" dirty="0">
                <a:latin typeface="Helvetica Neue Light" panose="02000403000000020004" pitchFamily="2" charset="0"/>
                <a:ea typeface="Helvetica Neue Light" panose="02000403000000020004" pitchFamily="2" charset="0"/>
              </a:rPr>
              <a:t>He offers water of eternal life (John 4.13-14)</a:t>
            </a:r>
          </a:p>
          <a:p>
            <a:pPr algn="ctr">
              <a:spcAft>
                <a:spcPts val="1800"/>
              </a:spcAft>
            </a:pPr>
            <a:r>
              <a:rPr lang="en-US" sz="3200" dirty="0">
                <a:latin typeface="Helvetica Neue Light" panose="02000403000000020004" pitchFamily="2" charset="0"/>
                <a:ea typeface="Helvetica Neue Light" panose="02000403000000020004" pitchFamily="2" charset="0"/>
              </a:rPr>
              <a:t>He is the bread of life (John 6.35,48) </a:t>
            </a:r>
          </a:p>
          <a:p>
            <a:pPr algn="ctr">
              <a:spcAft>
                <a:spcPts val="1800"/>
              </a:spcAft>
            </a:pPr>
            <a:r>
              <a:rPr lang="en-US" sz="3200" dirty="0">
                <a:latin typeface="Helvetica Neue Light" panose="02000403000000020004" pitchFamily="2" charset="0"/>
                <a:ea typeface="Helvetica Neue Light" panose="02000403000000020004" pitchFamily="2" charset="0"/>
              </a:rPr>
              <a:t>He is the light of the world (John 8.12; 9.5) </a:t>
            </a:r>
          </a:p>
          <a:p>
            <a:pPr algn="ctr">
              <a:spcAft>
                <a:spcPts val="1800"/>
              </a:spcAft>
            </a:pPr>
            <a:r>
              <a:rPr lang="en-US" sz="3200" dirty="0">
                <a:latin typeface="Helvetica Neue Light" panose="02000403000000020004" pitchFamily="2" charset="0"/>
                <a:ea typeface="Helvetica Neue Light" panose="02000403000000020004" pitchFamily="2" charset="0"/>
              </a:rPr>
              <a:t>He is the resurrection (John 11.25)</a:t>
            </a:r>
          </a:p>
          <a:p>
            <a:pPr algn="ctr">
              <a:spcAft>
                <a:spcPts val="1800"/>
              </a:spcAft>
            </a:pPr>
            <a:r>
              <a:rPr lang="en-US" sz="3200" dirty="0">
                <a:latin typeface="Helvetica Neue Light" panose="02000403000000020004" pitchFamily="2" charset="0"/>
                <a:ea typeface="Helvetica Neue Light" panose="02000403000000020004" pitchFamily="2" charset="0"/>
              </a:rPr>
              <a:t>He is the WAY to the Father (John 14.6)</a:t>
            </a:r>
          </a:p>
        </p:txBody>
      </p:sp>
    </p:spTree>
    <p:extLst>
      <p:ext uri="{BB962C8B-B14F-4D97-AF65-F5344CB8AC3E}">
        <p14:creationId xmlns:p14="http://schemas.microsoft.com/office/powerpoint/2010/main" val="59657916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Picture 3" descr="Shape&#10;&#10;Description automatically generated">
            <a:extLst>
              <a:ext uri="{FF2B5EF4-FFF2-40B4-BE49-F238E27FC236}">
                <a16:creationId xmlns:a16="http://schemas.microsoft.com/office/drawing/2014/main" id="{3DACD22C-DE00-F2D2-61EF-C5C2D3C80C7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008AC97-5578-D2F5-375B-E719F145B80A}"/>
              </a:ext>
            </a:extLst>
          </p:cNvPr>
          <p:cNvSpPr txBox="1"/>
          <p:nvPr/>
        </p:nvSpPr>
        <p:spPr>
          <a:xfrm>
            <a:off x="2323844" y="5562085"/>
            <a:ext cx="98666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Pacifico" panose="02000000000000000000" pitchFamily="2" charset="77"/>
                <a:ea typeface="Pacifico" panose="02000000000000000000" pitchFamily="2" charset="77"/>
              </a:rPr>
              <a:t>what He provides is better than…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BF544C0-AC3D-DD32-9E96-0864F0590379}"/>
              </a:ext>
            </a:extLst>
          </p:cNvPr>
          <p:cNvSpPr txBox="1"/>
          <p:nvPr/>
        </p:nvSpPr>
        <p:spPr>
          <a:xfrm>
            <a:off x="665205" y="1673688"/>
            <a:ext cx="10861589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800"/>
              </a:spcAft>
            </a:pPr>
            <a:r>
              <a:rPr lang="en-US" sz="3600" dirty="0">
                <a:latin typeface="Helvetica Neue Light" panose="02000403000000020004" pitchFamily="2" charset="0"/>
                <a:ea typeface="Helvetica Neue Light" panose="02000403000000020004" pitchFamily="2" charset="0"/>
              </a:rPr>
              <a:t>your own understanding (John 3.9-16; 6.35ff) </a:t>
            </a:r>
          </a:p>
          <a:p>
            <a:pPr algn="ctr">
              <a:spcAft>
                <a:spcPts val="1800"/>
              </a:spcAft>
            </a:pPr>
            <a:r>
              <a:rPr lang="en-US" sz="3600" dirty="0">
                <a:latin typeface="Helvetica Neue Light" panose="02000403000000020004" pitchFamily="2" charset="0"/>
                <a:ea typeface="Helvetica Neue Light" panose="02000403000000020004" pitchFamily="2" charset="0"/>
              </a:rPr>
              <a:t>your sin (John 4.16-18; 5.14)</a:t>
            </a:r>
          </a:p>
          <a:p>
            <a:pPr algn="ctr">
              <a:spcAft>
                <a:spcPts val="1800"/>
              </a:spcAft>
            </a:pPr>
            <a:r>
              <a:rPr lang="en-US" sz="3600" dirty="0">
                <a:latin typeface="Helvetica Neue Light" panose="02000403000000020004" pitchFamily="2" charset="0"/>
                <a:ea typeface="Helvetica Neue Light" panose="02000403000000020004" pitchFamily="2" charset="0"/>
              </a:rPr>
              <a:t>the favor of others (John 7.37-52; 9.24-38) </a:t>
            </a:r>
          </a:p>
        </p:txBody>
      </p:sp>
    </p:spTree>
    <p:extLst>
      <p:ext uri="{BB962C8B-B14F-4D97-AF65-F5344CB8AC3E}">
        <p14:creationId xmlns:p14="http://schemas.microsoft.com/office/powerpoint/2010/main" val="155897747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Picture 3" descr="Shape&#10;&#10;Description automatically generated">
            <a:extLst>
              <a:ext uri="{FF2B5EF4-FFF2-40B4-BE49-F238E27FC236}">
                <a16:creationId xmlns:a16="http://schemas.microsoft.com/office/drawing/2014/main" id="{3DACD22C-DE00-F2D2-61EF-C5C2D3C80C7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008AC97-5578-D2F5-375B-E719F145B80A}"/>
              </a:ext>
            </a:extLst>
          </p:cNvPr>
          <p:cNvSpPr txBox="1"/>
          <p:nvPr/>
        </p:nvSpPr>
        <p:spPr>
          <a:xfrm>
            <a:off x="2323844" y="5562085"/>
            <a:ext cx="98666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Pacifico" panose="02000000000000000000" pitchFamily="2" charset="77"/>
                <a:ea typeface="Pacifico" panose="02000000000000000000" pitchFamily="2" charset="77"/>
              </a:rPr>
              <a:t>Seeing the end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BF544C0-AC3D-DD32-9E96-0864F0590379}"/>
              </a:ext>
            </a:extLst>
          </p:cNvPr>
          <p:cNvSpPr txBox="1"/>
          <p:nvPr/>
        </p:nvSpPr>
        <p:spPr>
          <a:xfrm>
            <a:off x="665205" y="929973"/>
            <a:ext cx="1086158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800"/>
              </a:spcAft>
            </a:pPr>
            <a:r>
              <a:rPr lang="en-US" sz="4000" baseline="30000" dirty="0">
                <a:latin typeface="Helvetica Neue Light" panose="02000403000000020004" pitchFamily="2" charset="0"/>
                <a:ea typeface="Helvetica Neue Light" panose="02000403000000020004" pitchFamily="2" charset="0"/>
              </a:rPr>
              <a:t>13</a:t>
            </a:r>
            <a:r>
              <a:rPr lang="en-US" sz="4000" dirty="0">
                <a:latin typeface="Helvetica Neue Light" panose="02000403000000020004" pitchFamily="2" charset="0"/>
                <a:ea typeface="Helvetica Neue Light" panose="02000403000000020004" pitchFamily="2" charset="0"/>
              </a:rPr>
              <a:t> “Enter by the narrow gate. For the gate is wide and the way is easy that leads to destruction, and those who enter by it are many. </a:t>
            </a:r>
            <a:r>
              <a:rPr lang="en-US" sz="4000" baseline="30000" dirty="0">
                <a:latin typeface="Helvetica Neue Light" panose="02000403000000020004" pitchFamily="2" charset="0"/>
                <a:ea typeface="Helvetica Neue Light" panose="02000403000000020004" pitchFamily="2" charset="0"/>
              </a:rPr>
              <a:t>14</a:t>
            </a:r>
            <a:r>
              <a:rPr lang="en-US" sz="4000" dirty="0">
                <a:latin typeface="Helvetica Neue Light" panose="02000403000000020004" pitchFamily="2" charset="0"/>
                <a:ea typeface="Helvetica Neue Light" panose="02000403000000020004" pitchFamily="2" charset="0"/>
              </a:rPr>
              <a:t> For the gate is narrow and the way is hard that leads to life, and those who find it are few.” </a:t>
            </a:r>
            <a:r>
              <a:rPr lang="en-US" sz="3200" dirty="0">
                <a:latin typeface="Helvetica Neue Light" panose="02000403000000020004" pitchFamily="2" charset="0"/>
                <a:ea typeface="Helvetica Neue Light" panose="02000403000000020004" pitchFamily="2" charset="0"/>
              </a:rPr>
              <a:t>Matthew 7:13–14 (ESV)  </a:t>
            </a:r>
          </a:p>
        </p:txBody>
      </p:sp>
    </p:spTree>
    <p:extLst>
      <p:ext uri="{BB962C8B-B14F-4D97-AF65-F5344CB8AC3E}">
        <p14:creationId xmlns:p14="http://schemas.microsoft.com/office/powerpoint/2010/main" val="328872087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1568077"/>
      </p:ext>
    </p:extLst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name="Office Theme 2013 - 2022">
  <a:themeElements>
    <a:clrScheme name="Office Theme 2013 - 202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9AF8C"/>
      </a:accent1>
      <a:accent2>
        <a:srgbClr val="97BE49"/>
      </a:accent2>
      <a:accent3>
        <a:srgbClr val="3D9CCC"/>
      </a:accent3>
      <a:accent4>
        <a:srgbClr val="7C60C6"/>
      </a:accent4>
      <a:accent5>
        <a:srgbClr val="C9492C"/>
      </a:accent5>
      <a:accent6>
        <a:srgbClr val="D58C2E"/>
      </a:accent6>
      <a:hlink>
        <a:srgbClr val="0563C1"/>
      </a:hlink>
      <a:folHlink>
        <a:srgbClr val="954F72"/>
      </a:folHlink>
    </a:clrScheme>
    <a:fontScheme name="Office Theme 2013 - 2022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 2013 - 2022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3E4F19A7-A959-40BB-972C-4880BAF8EB0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81</TotalTime>
  <Words>219</Words>
  <Application>Microsoft Macintosh PowerPoint</Application>
  <PresentationFormat>Widescreen</PresentationFormat>
  <Paragraphs>16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Pacifico</vt:lpstr>
      <vt:lpstr>Calibri</vt:lpstr>
      <vt:lpstr>Helvetica Neue Light</vt:lpstr>
      <vt:lpstr>Calibri Light</vt:lpstr>
      <vt:lpstr>Office Theme 2013 - 2022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Joshua Creel</dc:creator>
  <cp:lastModifiedBy>Joshua Creel</cp:lastModifiedBy>
  <cp:revision>6</cp:revision>
  <dcterms:created xsi:type="dcterms:W3CDTF">2023-01-07T22:02:18Z</dcterms:created>
  <dcterms:modified xsi:type="dcterms:W3CDTF">2023-04-02T11:46:43Z</dcterms:modified>
</cp:coreProperties>
</file>