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84E"/>
    <a:srgbClr val="5187D9"/>
    <a:srgbClr val="93E376"/>
    <a:srgbClr val="F85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54"/>
  </p:normalViewPr>
  <p:slideViewPr>
    <p:cSldViewPr snapToGrid="0">
      <p:cViewPr varScale="1">
        <p:scale>
          <a:sx n="90" d="100"/>
          <a:sy n="90" d="100"/>
        </p:scale>
        <p:origin x="2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2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5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4234-6104-EC46-B292-BCB491F499CB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0D91-C137-7B4C-833F-1E471AB5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5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7991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ompact disk&#10;&#10;Description automatically generated">
            <a:extLst>
              <a:ext uri="{FF2B5EF4-FFF2-40B4-BE49-F238E27FC236}">
                <a16:creationId xmlns:a16="http://schemas.microsoft.com/office/drawing/2014/main" id="{38750E2F-87A9-F291-FBE4-7770A6842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D46AE-FE82-219B-A51A-27AA40317AD6}"/>
              </a:ext>
            </a:extLst>
          </p:cNvPr>
          <p:cNvSpPr txBox="1"/>
          <p:nvPr/>
        </p:nvSpPr>
        <p:spPr>
          <a:xfrm>
            <a:off x="1523999" y="1871663"/>
            <a:ext cx="91440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latin typeface="Helvetica" pitchFamily="2" charset="0"/>
              </a:rPr>
              <a:t>4500 churches closed in 2019 </a:t>
            </a:r>
            <a:br>
              <a:rPr lang="en-US" sz="32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- Lifeway Research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" pitchFamily="2" charset="0"/>
              </a:rPr>
              <a:t>church attendance is 85% of pre-pandemic levels </a:t>
            </a:r>
            <a:r>
              <a:rPr lang="en-US" sz="2400" dirty="0">
                <a:latin typeface="Helvetica" pitchFamily="2" charset="0"/>
              </a:rPr>
              <a:t>– Pew Research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Helvetica" pitchFamily="2" charset="0"/>
              </a:rPr>
              <a:t>In 2020 64% of Americans identified as “Christian” compared to 92% in 1972 </a:t>
            </a:r>
            <a:br>
              <a:rPr lang="en-US" sz="32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– Pew Research</a:t>
            </a:r>
          </a:p>
        </p:txBody>
      </p:sp>
    </p:spTree>
    <p:extLst>
      <p:ext uri="{BB962C8B-B14F-4D97-AF65-F5344CB8AC3E}">
        <p14:creationId xmlns:p14="http://schemas.microsoft.com/office/powerpoint/2010/main" val="5823457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BACAB0B-8EA8-0BCA-A015-3514C2D00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95821-0F6A-B9D8-7536-FD128288BBC3}"/>
              </a:ext>
            </a:extLst>
          </p:cNvPr>
          <p:cNvSpPr txBox="1"/>
          <p:nvPr/>
        </p:nvSpPr>
        <p:spPr>
          <a:xfrm>
            <a:off x="4366054" y="2545493"/>
            <a:ext cx="3459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85166"/>
                </a:solidFill>
                <a:latin typeface="Helvetica Light" panose="020B0403020202020204" pitchFamily="34" charset="0"/>
              </a:rPr>
              <a:t>growth</a:t>
            </a:r>
            <a:r>
              <a:rPr lang="en-US" sz="5400" dirty="0">
                <a:latin typeface="Helvetica Light" panose="020B0403020202020204" pitchFamily="34" charset="0"/>
              </a:rPr>
              <a:t> </a:t>
            </a:r>
            <a:r>
              <a:rPr lang="en-US" sz="5400" dirty="0">
                <a:solidFill>
                  <a:srgbClr val="93E376"/>
                </a:solidFill>
                <a:latin typeface="Helvetica Light" panose="020B0403020202020204" pitchFamily="34" charset="0"/>
              </a:rPr>
              <a:t>of the</a:t>
            </a:r>
            <a:r>
              <a:rPr lang="en-US" sz="5400" dirty="0">
                <a:latin typeface="Helvetica Light" panose="020B0403020202020204" pitchFamily="34" charset="0"/>
              </a:rPr>
              <a:t> </a:t>
            </a:r>
            <a:r>
              <a:rPr lang="en-US" sz="5400" dirty="0">
                <a:solidFill>
                  <a:srgbClr val="5187D9"/>
                </a:solidFill>
                <a:latin typeface="Helvetica Light" panose="020B0403020202020204" pitchFamily="34" charset="0"/>
              </a:rPr>
              <a:t>body</a:t>
            </a:r>
          </a:p>
          <a:p>
            <a:pPr algn="ctr"/>
            <a:r>
              <a:rPr lang="en-US" sz="3600" i="1" dirty="0">
                <a:latin typeface="Helvetica Light Oblique" panose="020B0403020202020204" pitchFamily="34" charset="0"/>
              </a:rPr>
              <a:t>Ephesians 4</a:t>
            </a:r>
          </a:p>
        </p:txBody>
      </p:sp>
    </p:spTree>
    <p:extLst>
      <p:ext uri="{BB962C8B-B14F-4D97-AF65-F5344CB8AC3E}">
        <p14:creationId xmlns:p14="http://schemas.microsoft.com/office/powerpoint/2010/main" val="14139114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0E2B538-34FE-B24F-3210-7C26CECC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3EDD4-B3DE-229C-EBED-031861BAB678}"/>
              </a:ext>
            </a:extLst>
          </p:cNvPr>
          <p:cNvSpPr txBox="1"/>
          <p:nvPr/>
        </p:nvSpPr>
        <p:spPr>
          <a:xfrm>
            <a:off x="794179" y="4417156"/>
            <a:ext cx="19204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85166"/>
                </a:solidFill>
                <a:latin typeface="Helvetica Light" panose="020B0403020202020204" pitchFamily="34" charset="0"/>
              </a:rPr>
              <a:t>growth</a:t>
            </a:r>
            <a:r>
              <a:rPr lang="en-US" sz="2400" dirty="0">
                <a:latin typeface="Helvetica Light" panose="020B0403020202020204" pitchFamily="34" charset="0"/>
              </a:rPr>
              <a:t> </a:t>
            </a:r>
            <a:r>
              <a:rPr lang="en-US" sz="2400" dirty="0">
                <a:solidFill>
                  <a:srgbClr val="93E376"/>
                </a:solidFill>
                <a:latin typeface="Helvetica Light" panose="020B0403020202020204" pitchFamily="34" charset="0"/>
              </a:rPr>
              <a:t>of the</a:t>
            </a:r>
            <a:r>
              <a:rPr lang="en-US" sz="2400" dirty="0">
                <a:latin typeface="Helvetica Light" panose="020B0403020202020204" pitchFamily="34" charset="0"/>
              </a:rPr>
              <a:t> </a:t>
            </a:r>
            <a:r>
              <a:rPr lang="en-US" sz="2400" dirty="0">
                <a:solidFill>
                  <a:srgbClr val="5187D9"/>
                </a:solidFill>
                <a:latin typeface="Helvetica Light" panose="020B0403020202020204" pitchFamily="34" charset="0"/>
              </a:rPr>
              <a:t>body</a:t>
            </a:r>
          </a:p>
          <a:p>
            <a:pPr algn="ctr"/>
            <a:r>
              <a:rPr lang="en-US" sz="2000" i="1" dirty="0">
                <a:latin typeface="Helvetica Light Oblique" panose="020B0403020202020204" pitchFamily="34" charset="0"/>
              </a:rPr>
              <a:t>Ephesians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A4A30-C409-9DD8-75FC-CC68F377637E}"/>
              </a:ext>
            </a:extLst>
          </p:cNvPr>
          <p:cNvSpPr txBox="1"/>
          <p:nvPr/>
        </p:nvSpPr>
        <p:spPr>
          <a:xfrm>
            <a:off x="2868930" y="1570222"/>
            <a:ext cx="87536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possible only when we work for peace </a:t>
            </a:r>
            <a:r>
              <a:rPr lang="en-US" sz="32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(vss. 1-6)</a:t>
            </a:r>
          </a:p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depends on "me” working for “we” </a:t>
            </a:r>
            <a:r>
              <a:rPr lang="en-US" sz="32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(vss. 7-16)</a:t>
            </a:r>
          </a:p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comes when get our minds right </a:t>
            </a:r>
            <a:br>
              <a:rPr lang="en-US" sz="40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sz="3200" dirty="0">
                <a:solidFill>
                  <a:srgbClr val="3A38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(vss. 17-32)</a:t>
            </a:r>
          </a:p>
        </p:txBody>
      </p:sp>
    </p:spTree>
    <p:extLst>
      <p:ext uri="{BB962C8B-B14F-4D97-AF65-F5344CB8AC3E}">
        <p14:creationId xmlns:p14="http://schemas.microsoft.com/office/powerpoint/2010/main" val="1359744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71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1718</TotalTime>
  <Words>92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Helvetica Light</vt:lpstr>
      <vt:lpstr>Helvetica Light Oblique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2023-02-03T20:42:38Z</dcterms:created>
  <dcterms:modified xsi:type="dcterms:W3CDTF">2023-04-30T12:12:07Z</dcterms:modified>
</cp:coreProperties>
</file>