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30" r:id="rId3"/>
    <p:sldId id="332" r:id="rId4"/>
    <p:sldId id="333" r:id="rId5"/>
    <p:sldId id="334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754"/>
  </p:normalViewPr>
  <p:slideViewPr>
    <p:cSldViewPr snapToGrid="0" snapToObjects="1">
      <p:cViewPr varScale="1">
        <p:scale>
          <a:sx n="102" d="100"/>
          <a:sy n="102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Slaves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Of righteousness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988564" y="527750"/>
            <a:ext cx="10214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6:15-18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15</a:t>
            </a:r>
            <a:r>
              <a:rPr lang="en-US" sz="2800" baseline="30000" dirty="0">
                <a:latin typeface="+mj-lt"/>
              </a:rPr>
              <a:t> </a:t>
            </a:r>
            <a:r>
              <a:rPr lang="en-US" sz="2800" dirty="0">
                <a:effectLst/>
                <a:latin typeface="+mj-lt"/>
              </a:rPr>
              <a:t>What then? Are we to sin because we are not under the law but under grace? </a:t>
            </a:r>
            <a:r>
              <a:rPr lang="en-US" sz="2800" dirty="0">
                <a:solidFill>
                  <a:srgbClr val="FFFF00"/>
                </a:solidFill>
                <a:effectLst/>
                <a:latin typeface="+mj-lt"/>
              </a:rPr>
              <a:t>By no means</a:t>
            </a:r>
            <a:r>
              <a:rPr lang="en-US" sz="2800" dirty="0">
                <a:latin typeface="+mj-lt"/>
              </a:rPr>
              <a:t>!</a:t>
            </a:r>
            <a:r>
              <a:rPr lang="en-US" sz="2800" dirty="0">
                <a:effectLst/>
                <a:latin typeface="+mj-lt"/>
              </a:rPr>
              <a:t> </a:t>
            </a:r>
            <a:r>
              <a:rPr lang="en-US" sz="2800" u="none" strike="noStrike" baseline="30000" dirty="0">
                <a:effectLst/>
                <a:latin typeface="+mj-lt"/>
              </a:rPr>
              <a:t>16 </a:t>
            </a:r>
            <a:r>
              <a:rPr lang="en-US" sz="2800" u="none" strike="noStrike" dirty="0">
                <a:effectLst/>
                <a:latin typeface="+mj-lt"/>
              </a:rPr>
              <a:t>Do you not know that if you present yourselves to anyone as obedient slaves, you are slaves of the one whom you obey, either of </a:t>
            </a:r>
            <a:r>
              <a:rPr lang="en-US" sz="2800" u="none" strike="noStrike" dirty="0">
                <a:solidFill>
                  <a:srgbClr val="FF0000"/>
                </a:solidFill>
                <a:effectLst/>
                <a:latin typeface="+mj-lt"/>
              </a:rPr>
              <a:t>sin</a:t>
            </a:r>
            <a:r>
              <a:rPr lang="en-US" sz="2800" u="none" strike="noStrike" dirty="0">
                <a:effectLst/>
                <a:latin typeface="+mj-lt"/>
              </a:rPr>
              <a:t>, which leads to </a:t>
            </a:r>
            <a:r>
              <a:rPr lang="en-US" sz="2800" u="none" strike="noStrike" dirty="0">
                <a:solidFill>
                  <a:srgbClr val="FF0000"/>
                </a:solidFill>
                <a:effectLst/>
                <a:latin typeface="+mj-lt"/>
              </a:rPr>
              <a:t>death</a:t>
            </a:r>
            <a:r>
              <a:rPr lang="en-US" sz="2800" u="none" strike="noStrike" dirty="0">
                <a:effectLst/>
                <a:latin typeface="+mj-lt"/>
              </a:rPr>
              <a:t>, or of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obedience</a:t>
            </a:r>
            <a:r>
              <a:rPr lang="en-US" sz="2800" u="none" strike="noStrike" dirty="0">
                <a:effectLst/>
                <a:latin typeface="+mj-lt"/>
              </a:rPr>
              <a:t>, which leads to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righteousness</a:t>
            </a:r>
            <a:r>
              <a:rPr lang="en-US" sz="2800" u="none" strike="noStrike" dirty="0">
                <a:effectLst/>
                <a:latin typeface="+mj-lt"/>
              </a:rPr>
              <a:t>? </a:t>
            </a:r>
            <a:r>
              <a:rPr lang="en-US" sz="2800" u="none" strike="noStrike" baseline="30000" dirty="0">
                <a:effectLst/>
                <a:latin typeface="+mj-lt"/>
              </a:rPr>
              <a:t>17 </a:t>
            </a:r>
            <a:r>
              <a:rPr lang="en-US" sz="2800" u="none" strike="noStrike" dirty="0">
                <a:effectLst/>
                <a:latin typeface="+mj-lt"/>
              </a:rPr>
              <a:t>But thanks be to God, that you who were once slaves of sin have become </a:t>
            </a:r>
            <a:r>
              <a:rPr lang="en-US" sz="2800" u="none" strike="noStrike" dirty="0">
                <a:solidFill>
                  <a:srgbClr val="FFFF00"/>
                </a:solidFill>
                <a:effectLst/>
                <a:latin typeface="+mj-lt"/>
              </a:rPr>
              <a:t>obedient from the heart</a:t>
            </a:r>
            <a:r>
              <a:rPr lang="en-US" sz="2800" u="none" strike="noStrike" dirty="0">
                <a:effectLst/>
                <a:latin typeface="+mj-lt"/>
              </a:rPr>
              <a:t> to the standard of teaching to which you were committed, </a:t>
            </a:r>
            <a:r>
              <a:rPr lang="en-US" sz="2800" u="none" strike="noStrike" baseline="30000" dirty="0">
                <a:effectLst/>
                <a:latin typeface="+mj-lt"/>
              </a:rPr>
              <a:t>18 </a:t>
            </a:r>
            <a:r>
              <a:rPr lang="en-US" sz="2800" u="none" strike="noStrike" dirty="0">
                <a:effectLst/>
                <a:latin typeface="+mj-lt"/>
              </a:rPr>
              <a:t>and</a:t>
            </a:r>
            <a:r>
              <a:rPr lang="en-US" sz="2800" dirty="0">
                <a:latin typeface="+mj-lt"/>
              </a:rPr>
              <a:t>,</a:t>
            </a:r>
            <a:r>
              <a:rPr lang="en-US" sz="2800" u="none" strike="noStrike" dirty="0">
                <a:effectLst/>
                <a:latin typeface="+mj-lt"/>
              </a:rPr>
              <a:t> having been set free from sin, have become slaves of righteousness. </a:t>
            </a:r>
          </a:p>
        </p:txBody>
      </p:sp>
    </p:spTree>
    <p:extLst>
      <p:ext uri="{BB962C8B-B14F-4D97-AF65-F5344CB8AC3E}">
        <p14:creationId xmlns:p14="http://schemas.microsoft.com/office/powerpoint/2010/main" val="34660695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Slaves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Of righteousness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988564" y="527750"/>
            <a:ext cx="10214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6:19-23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19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I am speaking in human terms, because of your natural limitations. For just as you once presented your members  as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slaves to impurity and to lawlessness </a:t>
            </a:r>
            <a:r>
              <a:rPr lang="en-US" sz="2400" dirty="0">
                <a:effectLst/>
                <a:latin typeface="+mj-lt"/>
              </a:rPr>
              <a:t>leading to more lawlessness, so now present your members as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slaves to righteousness </a:t>
            </a:r>
            <a:r>
              <a:rPr lang="en-US" sz="2400" dirty="0">
                <a:effectLst/>
                <a:latin typeface="+mj-lt"/>
              </a:rPr>
              <a:t>leading to sanctification. </a:t>
            </a:r>
            <a:r>
              <a:rPr lang="en-US" sz="2400" baseline="30000" dirty="0">
                <a:latin typeface="+mj-lt"/>
              </a:rPr>
              <a:t>20</a:t>
            </a:r>
            <a:r>
              <a:rPr lang="en-US" sz="2400" u="none" strike="noStrike" baseline="30000" dirty="0">
                <a:effectLst/>
                <a:latin typeface="+mj-lt"/>
              </a:rPr>
              <a:t> </a:t>
            </a:r>
            <a:r>
              <a:rPr lang="en-US" sz="2400" u="none" strike="noStrike" dirty="0">
                <a:effectLst/>
                <a:latin typeface="+mj-lt"/>
              </a:rPr>
              <a:t>For when you were slaves of sin, you were free in regard to righteousness. </a:t>
            </a:r>
            <a:r>
              <a:rPr lang="en-US" sz="2400" u="none" strike="noStrike" baseline="30000" dirty="0">
                <a:effectLst/>
                <a:latin typeface="+mj-lt"/>
              </a:rPr>
              <a:t>21 </a:t>
            </a:r>
            <a:r>
              <a:rPr lang="en-US" sz="2400" u="none" strike="noStrike" dirty="0">
                <a:effectLst/>
                <a:latin typeface="+mj-lt"/>
              </a:rPr>
              <a:t>But what fruit were you getting at that time from the things of which you are now ashamed? For the end of those things is </a:t>
            </a:r>
            <a:r>
              <a:rPr lang="en-US" sz="2400" u="none" strike="noStrike" dirty="0">
                <a:solidFill>
                  <a:srgbClr val="FF0000"/>
                </a:solidFill>
                <a:effectLst/>
                <a:latin typeface="+mj-lt"/>
              </a:rPr>
              <a:t>death</a:t>
            </a:r>
            <a:r>
              <a:rPr lang="en-US" sz="2400" u="none" strike="noStrike" dirty="0">
                <a:effectLst/>
                <a:latin typeface="+mj-lt"/>
              </a:rPr>
              <a:t> </a:t>
            </a:r>
            <a:r>
              <a:rPr lang="en-US" sz="2400" u="none" strike="noStrike" baseline="30000" dirty="0">
                <a:effectLst/>
                <a:latin typeface="+mj-lt"/>
              </a:rPr>
              <a:t>22 </a:t>
            </a:r>
            <a:r>
              <a:rPr lang="en-US" sz="2400" u="none" strike="noStrike" dirty="0">
                <a:effectLst/>
                <a:latin typeface="+mj-lt"/>
              </a:rPr>
              <a:t>But now that you have been set free from sin and have become slaves of God, the fruit you get leads to </a:t>
            </a:r>
            <a:r>
              <a:rPr lang="en-US" sz="2400" u="none" strike="noStrike" dirty="0">
                <a:solidFill>
                  <a:srgbClr val="00B0F0"/>
                </a:solidFill>
                <a:effectLst/>
                <a:latin typeface="+mj-lt"/>
              </a:rPr>
              <a:t>sanctification and its end, eternal life</a:t>
            </a:r>
            <a:r>
              <a:rPr lang="en-US" sz="2400" u="none" strike="noStrike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23 </a:t>
            </a:r>
            <a:r>
              <a:rPr lang="en-US" sz="2400" u="none" strike="noStrike" dirty="0">
                <a:effectLst/>
                <a:latin typeface="+mj-lt"/>
              </a:rPr>
              <a:t>For the </a:t>
            </a:r>
            <a:r>
              <a:rPr lang="en-US" sz="2400" u="none" strike="noStrike" dirty="0">
                <a:solidFill>
                  <a:srgbClr val="FF0000"/>
                </a:solidFill>
                <a:effectLst/>
                <a:latin typeface="+mj-lt"/>
              </a:rPr>
              <a:t>wages of sin is death</a:t>
            </a:r>
            <a:r>
              <a:rPr lang="en-US" sz="2400" u="none" strike="noStrike" dirty="0">
                <a:effectLst/>
                <a:latin typeface="+mj-lt"/>
              </a:rPr>
              <a:t>, but the </a:t>
            </a:r>
            <a:r>
              <a:rPr lang="en-US" sz="2400" u="none" strike="noStrike" dirty="0">
                <a:solidFill>
                  <a:srgbClr val="00B0F0"/>
                </a:solidFill>
                <a:effectLst/>
                <a:latin typeface="+mj-lt"/>
              </a:rPr>
              <a:t>free gift of God is eternal life </a:t>
            </a:r>
            <a:r>
              <a:rPr lang="en-US" sz="2400" u="none" strike="noStrike" dirty="0">
                <a:effectLst/>
                <a:latin typeface="+mj-lt"/>
              </a:rPr>
              <a:t>in Christ Jesus our Lord. </a:t>
            </a:r>
          </a:p>
        </p:txBody>
      </p:sp>
    </p:spTree>
    <p:extLst>
      <p:ext uri="{BB962C8B-B14F-4D97-AF65-F5344CB8AC3E}">
        <p14:creationId xmlns:p14="http://schemas.microsoft.com/office/powerpoint/2010/main" val="119364540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Slaves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Of righteousness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988564" y="527750"/>
            <a:ext cx="10214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7:1-3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1</a:t>
            </a:r>
            <a:r>
              <a:rPr lang="en-US" sz="2800" baseline="30000" dirty="0">
                <a:latin typeface="+mj-lt"/>
              </a:rPr>
              <a:t> </a:t>
            </a:r>
            <a:r>
              <a:rPr lang="en-US" sz="2800" dirty="0">
                <a:effectLst/>
                <a:latin typeface="+mj-lt"/>
              </a:rPr>
              <a:t>Or do you not know, brothers, - for I am speaking to those who know the law – that the law is binding on a person only as long as he lives?</a:t>
            </a:r>
            <a:r>
              <a:rPr lang="en-US" sz="2800" u="none" strike="noStrike" baseline="30000" dirty="0">
                <a:effectLst/>
                <a:latin typeface="+mj-lt"/>
              </a:rPr>
              <a:t>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2 </a:t>
            </a:r>
            <a:r>
              <a:rPr lang="en-US" sz="2800" u="none" strike="noStrike" dirty="0">
                <a:effectLst/>
                <a:latin typeface="+mj-lt"/>
              </a:rPr>
              <a:t>For a married woman is bound by law to her husband while he lives, but if her husband dies she is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released from the law of marriage</a:t>
            </a:r>
            <a:r>
              <a:rPr lang="en-US" sz="2800" u="none" strike="noStrike" dirty="0">
                <a:effectLst/>
                <a:latin typeface="+mj-lt"/>
              </a:rPr>
              <a:t>.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3 </a:t>
            </a:r>
            <a:r>
              <a:rPr lang="en-US" sz="2800" u="none" strike="noStrike" dirty="0">
                <a:effectLst/>
                <a:latin typeface="+mj-lt"/>
              </a:rPr>
              <a:t>Accordingly, she will be called an adulteress if she lives with another man while her husband is alive. But if her husband dies,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she is free from that law</a:t>
            </a:r>
            <a:r>
              <a:rPr lang="en-US" sz="2800" u="none" strike="noStrike" dirty="0">
                <a:effectLst/>
                <a:latin typeface="+mj-lt"/>
              </a:rPr>
              <a:t>, and if she marries another man she is not an adulteress. </a:t>
            </a:r>
          </a:p>
        </p:txBody>
      </p:sp>
    </p:spTree>
    <p:extLst>
      <p:ext uri="{BB962C8B-B14F-4D97-AF65-F5344CB8AC3E}">
        <p14:creationId xmlns:p14="http://schemas.microsoft.com/office/powerpoint/2010/main" val="424410595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Slaves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Of righteousness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988564" y="527750"/>
            <a:ext cx="10214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7:4-6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4</a:t>
            </a:r>
            <a:r>
              <a:rPr lang="en-US" sz="2800" baseline="30000" dirty="0">
                <a:latin typeface="+mj-lt"/>
              </a:rPr>
              <a:t> </a:t>
            </a:r>
            <a:r>
              <a:rPr lang="en-US" sz="2800" dirty="0">
                <a:effectLst/>
                <a:latin typeface="+mj-lt"/>
              </a:rPr>
              <a:t>Likewise, my brothers, you als</a:t>
            </a:r>
            <a:r>
              <a:rPr lang="en-US" sz="2800" dirty="0">
                <a:latin typeface="+mj-lt"/>
              </a:rPr>
              <a:t>o have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died to the law </a:t>
            </a:r>
            <a:r>
              <a:rPr lang="en-US" sz="2800" dirty="0">
                <a:latin typeface="+mj-lt"/>
              </a:rPr>
              <a:t>through the body of Christ, so that you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may belong to another</a:t>
            </a:r>
            <a:r>
              <a:rPr lang="en-US" sz="2800" dirty="0">
                <a:latin typeface="+mj-lt"/>
              </a:rPr>
              <a:t>, to Him who has been raised from the dead, in order that we may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bear fruit for God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5 </a:t>
            </a:r>
            <a:r>
              <a:rPr lang="en-US" sz="2800" u="none" strike="noStrike" dirty="0">
                <a:effectLst/>
                <a:latin typeface="+mj-lt"/>
              </a:rPr>
              <a:t>For while we were living in the flesh, our sinful passions. Aroused by the law, were at work in our members to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bear fruit for death</a:t>
            </a:r>
            <a:r>
              <a:rPr lang="en-US" sz="2800" u="none" strike="noStrike" dirty="0">
                <a:effectLst/>
                <a:latin typeface="+mj-lt"/>
              </a:rPr>
              <a:t>. </a:t>
            </a:r>
            <a:r>
              <a:rPr lang="en-US" sz="2800" u="none" strike="noStrike" baseline="30000" dirty="0">
                <a:effectLst/>
                <a:latin typeface="+mj-lt"/>
              </a:rPr>
              <a:t>6 </a:t>
            </a:r>
            <a:r>
              <a:rPr lang="en-US" sz="2800" u="none" strike="noStrike" dirty="0">
                <a:effectLst/>
                <a:latin typeface="+mj-lt"/>
              </a:rPr>
              <a:t>But now we are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released from the law</a:t>
            </a:r>
            <a:r>
              <a:rPr lang="en-US" sz="2800" u="none" strike="noStrike" dirty="0">
                <a:effectLst/>
                <a:latin typeface="+mj-lt"/>
              </a:rPr>
              <a:t>, having died to that which held us captive, so that we serve in the new way of the Spirit and not the old way of the written code. </a:t>
            </a:r>
          </a:p>
        </p:txBody>
      </p:sp>
    </p:spTree>
    <p:extLst>
      <p:ext uri="{BB962C8B-B14F-4D97-AF65-F5344CB8AC3E}">
        <p14:creationId xmlns:p14="http://schemas.microsoft.com/office/powerpoint/2010/main" val="1864029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27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</TotalTime>
  <Words>530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33</cp:revision>
  <dcterms:created xsi:type="dcterms:W3CDTF">2016-12-02T01:41:56Z</dcterms:created>
  <dcterms:modified xsi:type="dcterms:W3CDTF">2023-04-12T15:27:34Z</dcterms:modified>
</cp:coreProperties>
</file>