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6" r:id="rId2"/>
    <p:sldId id="330" r:id="rId3"/>
    <p:sldId id="346" r:id="rId4"/>
    <p:sldId id="348" r:id="rId5"/>
    <p:sldId id="349" r:id="rId6"/>
    <p:sldId id="350" r:id="rId7"/>
    <p:sldId id="347" r:id="rId8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27"/>
    <p:restoredTop sz="94754"/>
  </p:normalViewPr>
  <p:slideViewPr>
    <p:cSldViewPr snapToGrid="0" snapToObjects="1">
      <p:cViewPr varScale="1">
        <p:scale>
          <a:sx n="83" d="100"/>
          <a:sy n="83" d="100"/>
        </p:scale>
        <p:origin x="418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42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28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2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8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3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58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79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0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2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84108-6F97-544F-8EE9-43532464FCA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746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14775" y="2728912"/>
            <a:ext cx="5629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a typeface="Avenir Heavy" charset="0"/>
                <a:cs typeface="Avenir Heavy" charset="0"/>
              </a:rPr>
              <a:t>Paul’s letter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14775" y="3538537"/>
            <a:ext cx="5629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a typeface="Avenir Heavy" charset="0"/>
                <a:cs typeface="Avenir Heavy" charset="0"/>
              </a:rPr>
              <a:t>to the </a:t>
            </a:r>
            <a:r>
              <a:rPr lang="en-US" sz="5400" b="1" dirty="0">
                <a:solidFill>
                  <a:srgbClr val="FF0000"/>
                </a:solidFill>
                <a:ea typeface="Avenir Heavy" charset="0"/>
                <a:cs typeface="Avenir Heavy" charset="0"/>
              </a:rPr>
              <a:t>ROMANS</a:t>
            </a:r>
          </a:p>
        </p:txBody>
      </p:sp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993D9A6D-4298-7EBE-769C-D8A386F55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5069" y="4846320"/>
            <a:ext cx="18161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4887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a typeface="Avenir Heavy" charset="0"/>
                <a:cs typeface="Avenir Heavy" charset="0"/>
              </a:rPr>
              <a:t>Salvation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a typeface="Avenir Heavy" charset="0"/>
                <a:cs typeface="Avenir Heavy" charset="0"/>
              </a:rPr>
              <a:t>To the Gentiles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1E109A-F2E6-666F-A3CD-4B378283B3F0}"/>
              </a:ext>
            </a:extLst>
          </p:cNvPr>
          <p:cNvSpPr txBox="1"/>
          <p:nvPr/>
        </p:nvSpPr>
        <p:spPr>
          <a:xfrm>
            <a:off x="671510" y="531718"/>
            <a:ext cx="102148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Romans 11:11-16 (ESV) </a:t>
            </a:r>
          </a:p>
          <a:p>
            <a:r>
              <a:rPr lang="en-US" sz="2400" u="none" strike="noStrike" baseline="30000" dirty="0">
                <a:effectLst/>
                <a:latin typeface="+mj-lt"/>
              </a:rPr>
              <a:t>11</a:t>
            </a:r>
            <a:r>
              <a:rPr lang="en-US" sz="2400" baseline="30000" dirty="0">
                <a:latin typeface="+mj-lt"/>
              </a:rPr>
              <a:t> </a:t>
            </a:r>
            <a:r>
              <a:rPr lang="en-US" sz="2400" dirty="0">
                <a:effectLst/>
                <a:latin typeface="+mj-lt"/>
              </a:rPr>
              <a:t>So I ask, did they stumble in order that they might fall? By no means! Rather, 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</a:rPr>
              <a:t>through their trespass salvation has come to the Gentiles</a:t>
            </a:r>
            <a:r>
              <a:rPr lang="en-US" sz="2400" dirty="0">
                <a:effectLst/>
                <a:latin typeface="+mj-lt"/>
              </a:rPr>
              <a:t>, </a:t>
            </a:r>
            <a:r>
              <a:rPr lang="en-US" sz="2400" dirty="0">
                <a:solidFill>
                  <a:srgbClr val="FF0000"/>
                </a:solidFill>
                <a:effectLst/>
                <a:latin typeface="+mj-lt"/>
              </a:rPr>
              <a:t>so as to make Israel jealous</a:t>
            </a:r>
            <a:r>
              <a:rPr lang="en-US" sz="2400" dirty="0">
                <a:effectLst/>
                <a:latin typeface="+mj-lt"/>
              </a:rPr>
              <a:t>. </a:t>
            </a:r>
            <a:r>
              <a:rPr lang="en-US" sz="2400" u="none" strike="noStrike" baseline="30000" dirty="0">
                <a:effectLst/>
                <a:latin typeface="+mj-lt"/>
              </a:rPr>
              <a:t>12</a:t>
            </a:r>
            <a:r>
              <a:rPr lang="en-US" sz="2400" baseline="30000" dirty="0">
                <a:latin typeface="+mj-lt"/>
              </a:rPr>
              <a:t> </a:t>
            </a:r>
            <a:r>
              <a:rPr lang="en-US" sz="2400" dirty="0">
                <a:effectLst/>
                <a:latin typeface="+mj-lt"/>
              </a:rPr>
              <a:t>Now if their 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</a:rPr>
              <a:t>trespass means riches for the world</a:t>
            </a:r>
            <a:r>
              <a:rPr lang="en-US" sz="2400" dirty="0">
                <a:effectLst/>
                <a:latin typeface="+mj-lt"/>
              </a:rPr>
              <a:t>, and if their failure means 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</a:rPr>
              <a:t>riches for the Gentiles</a:t>
            </a:r>
            <a:r>
              <a:rPr lang="en-US" sz="2400" dirty="0">
                <a:effectLst/>
                <a:latin typeface="+mj-lt"/>
              </a:rPr>
              <a:t>, </a:t>
            </a:r>
            <a:r>
              <a:rPr lang="en-US" sz="2400" dirty="0">
                <a:solidFill>
                  <a:srgbClr val="FF0000"/>
                </a:solidFill>
                <a:effectLst/>
                <a:latin typeface="+mj-lt"/>
              </a:rPr>
              <a:t>how much more will their full inclusion mean</a:t>
            </a:r>
            <a:r>
              <a:rPr lang="en-US" sz="2400" dirty="0">
                <a:effectLst/>
                <a:latin typeface="+mj-lt"/>
              </a:rPr>
              <a:t>! </a:t>
            </a:r>
            <a:r>
              <a:rPr lang="en-US" sz="2400" u="none" strike="noStrike" baseline="30000" dirty="0">
                <a:effectLst/>
                <a:latin typeface="+mj-lt"/>
              </a:rPr>
              <a:t>13</a:t>
            </a:r>
            <a:r>
              <a:rPr lang="en-US" sz="2400" baseline="30000" dirty="0">
                <a:latin typeface="+mj-lt"/>
              </a:rPr>
              <a:t> </a:t>
            </a:r>
            <a:r>
              <a:rPr lang="en-US" sz="2400" dirty="0">
                <a:effectLst/>
                <a:latin typeface="+mj-lt"/>
              </a:rPr>
              <a:t>Now I am speaking to you Gentiles. Inasmuch then as I am an apostle to the Gentiles, I magnify my ministry </a:t>
            </a:r>
            <a:r>
              <a:rPr lang="en-US" sz="2400" u="none" strike="noStrike" baseline="30000" dirty="0">
                <a:effectLst/>
                <a:latin typeface="+mj-lt"/>
              </a:rPr>
              <a:t>14</a:t>
            </a:r>
            <a:r>
              <a:rPr lang="en-US" sz="2400" baseline="30000" dirty="0">
                <a:latin typeface="+mj-lt"/>
              </a:rPr>
              <a:t>  </a:t>
            </a:r>
            <a:r>
              <a:rPr lang="en-US" sz="2400" dirty="0">
                <a:effectLst/>
                <a:latin typeface="+mj-lt"/>
              </a:rPr>
              <a:t>in order somehow to make my fellow Jews jealous, and </a:t>
            </a:r>
            <a:r>
              <a:rPr lang="en-US" sz="2400" dirty="0">
                <a:solidFill>
                  <a:srgbClr val="FF0000"/>
                </a:solidFill>
                <a:effectLst/>
                <a:latin typeface="+mj-lt"/>
              </a:rPr>
              <a:t>thus save some of them</a:t>
            </a:r>
            <a:r>
              <a:rPr lang="en-US" sz="2400" dirty="0">
                <a:effectLst/>
                <a:latin typeface="+mj-lt"/>
              </a:rPr>
              <a:t>. </a:t>
            </a:r>
            <a:r>
              <a:rPr lang="en-US" sz="2400" u="none" strike="noStrike" baseline="30000" dirty="0">
                <a:effectLst/>
                <a:latin typeface="+mj-lt"/>
              </a:rPr>
              <a:t>15</a:t>
            </a:r>
            <a:r>
              <a:rPr lang="en-US" sz="2400" baseline="30000" dirty="0">
                <a:latin typeface="+mj-lt"/>
              </a:rPr>
              <a:t> </a:t>
            </a:r>
            <a:r>
              <a:rPr lang="en-US" sz="2400" dirty="0">
                <a:effectLst/>
                <a:latin typeface="+mj-lt"/>
              </a:rPr>
              <a:t> For if their rejection means the reconciliation of the world, what will their acceptance mean but life from the dead? </a:t>
            </a:r>
            <a:r>
              <a:rPr lang="en-US" sz="2400" u="none" strike="noStrike" baseline="30000" dirty="0">
                <a:effectLst/>
                <a:latin typeface="+mj-lt"/>
              </a:rPr>
              <a:t>16</a:t>
            </a:r>
            <a:r>
              <a:rPr lang="en-US" sz="2400" baseline="30000" dirty="0">
                <a:latin typeface="+mj-lt"/>
              </a:rPr>
              <a:t> </a:t>
            </a:r>
            <a:r>
              <a:rPr lang="en-US" sz="2400" dirty="0">
                <a:effectLst/>
                <a:latin typeface="+mj-lt"/>
              </a:rPr>
              <a:t> If the dough offered as first fruits is holy, so is the whole lump, and if the root is holy, so are the branches.</a:t>
            </a:r>
            <a:endParaRPr lang="en-US" sz="2400" u="none" strike="noStrike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606954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a typeface="Avenir Heavy" charset="0"/>
                <a:cs typeface="Avenir Heavy" charset="0"/>
              </a:rPr>
              <a:t>Wild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a typeface="Avenir Heavy" charset="0"/>
                <a:cs typeface="Avenir Heavy" charset="0"/>
              </a:rPr>
              <a:t>Olive Branches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1E109A-F2E6-666F-A3CD-4B378283B3F0}"/>
              </a:ext>
            </a:extLst>
          </p:cNvPr>
          <p:cNvSpPr txBox="1"/>
          <p:nvPr/>
        </p:nvSpPr>
        <p:spPr>
          <a:xfrm>
            <a:off x="671510" y="845999"/>
            <a:ext cx="10214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Romans 11:17-21 (ESV) </a:t>
            </a:r>
          </a:p>
          <a:p>
            <a:r>
              <a:rPr lang="en-US" sz="2400" u="none" strike="noStrike" baseline="30000" dirty="0">
                <a:effectLst/>
                <a:latin typeface="+mj-lt"/>
              </a:rPr>
              <a:t>17</a:t>
            </a:r>
            <a:r>
              <a:rPr lang="en-US" sz="2400" baseline="30000" dirty="0">
                <a:latin typeface="+mj-lt"/>
              </a:rPr>
              <a:t> </a:t>
            </a:r>
            <a:r>
              <a:rPr lang="en-US" sz="2400" dirty="0">
                <a:effectLst/>
                <a:latin typeface="+mj-lt"/>
              </a:rPr>
              <a:t>But if some of the branches were broken off, and you, although a </a:t>
            </a:r>
            <a:r>
              <a:rPr lang="en-US" sz="2400" dirty="0">
                <a:solidFill>
                  <a:srgbClr val="FF0000"/>
                </a:solidFill>
                <a:effectLst/>
                <a:latin typeface="+mj-lt"/>
              </a:rPr>
              <a:t>wild olive shoot</a:t>
            </a:r>
            <a:r>
              <a:rPr lang="en-US" sz="2400" dirty="0">
                <a:effectLst/>
                <a:latin typeface="+mj-lt"/>
              </a:rPr>
              <a:t>, were grafted in among the others and 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</a:rPr>
              <a:t>now share in the nourishing root </a:t>
            </a:r>
            <a:r>
              <a:rPr lang="en-US" sz="2400" dirty="0">
                <a:effectLst/>
                <a:latin typeface="+mj-lt"/>
              </a:rPr>
              <a:t>of the olive tree, </a:t>
            </a:r>
            <a:r>
              <a:rPr lang="en-US" sz="2400" u="none" strike="noStrike" baseline="30000" dirty="0">
                <a:effectLst/>
                <a:latin typeface="+mj-lt"/>
              </a:rPr>
              <a:t>18</a:t>
            </a:r>
            <a:r>
              <a:rPr lang="en-US" sz="2400" baseline="30000" dirty="0">
                <a:latin typeface="+mj-lt"/>
              </a:rPr>
              <a:t> </a:t>
            </a:r>
            <a:r>
              <a:rPr lang="en-US" sz="2400" dirty="0">
                <a:solidFill>
                  <a:srgbClr val="FF0000"/>
                </a:solidFill>
                <a:effectLst/>
                <a:latin typeface="+mj-lt"/>
              </a:rPr>
              <a:t>do not be arrogant toward the branches</a:t>
            </a:r>
            <a:r>
              <a:rPr lang="en-US" sz="2400" dirty="0">
                <a:effectLst/>
                <a:latin typeface="+mj-lt"/>
              </a:rPr>
              <a:t>. If you are, remember it is not you who support the root, but 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</a:rPr>
              <a:t>the root that supports you</a:t>
            </a:r>
            <a:r>
              <a:rPr lang="en-US" sz="2400" dirty="0">
                <a:effectLst/>
                <a:latin typeface="+mj-lt"/>
              </a:rPr>
              <a:t>. </a:t>
            </a:r>
            <a:r>
              <a:rPr lang="en-US" sz="2400" u="none" strike="noStrike" baseline="30000" dirty="0">
                <a:effectLst/>
                <a:latin typeface="+mj-lt"/>
              </a:rPr>
              <a:t>19</a:t>
            </a:r>
            <a:r>
              <a:rPr lang="en-US" sz="2400" baseline="30000" dirty="0">
                <a:latin typeface="+mj-lt"/>
              </a:rPr>
              <a:t> </a:t>
            </a:r>
            <a:r>
              <a:rPr lang="en-US" sz="2400" dirty="0">
                <a:effectLst/>
                <a:latin typeface="+mj-lt"/>
              </a:rPr>
              <a:t>Then you will say, “Branches were broken off so that I might be grafted in.” </a:t>
            </a:r>
            <a:r>
              <a:rPr lang="en-US" sz="2400" u="none" strike="noStrike" baseline="30000" dirty="0">
                <a:effectLst/>
                <a:latin typeface="+mj-lt"/>
              </a:rPr>
              <a:t>20</a:t>
            </a:r>
            <a:r>
              <a:rPr lang="en-US" sz="2400" baseline="30000" dirty="0">
                <a:latin typeface="+mj-lt"/>
              </a:rPr>
              <a:t> </a:t>
            </a:r>
            <a:r>
              <a:rPr lang="en-US" sz="2400" dirty="0">
                <a:effectLst/>
                <a:latin typeface="+mj-lt"/>
              </a:rPr>
              <a:t>That is true. They were broken </a:t>
            </a:r>
            <a:r>
              <a:rPr lang="en-US" sz="2400" dirty="0">
                <a:solidFill>
                  <a:srgbClr val="FF0000"/>
                </a:solidFill>
                <a:effectLst/>
                <a:latin typeface="+mj-lt"/>
              </a:rPr>
              <a:t>off because of their unbelief</a:t>
            </a:r>
            <a:r>
              <a:rPr lang="en-US" sz="2400" dirty="0">
                <a:effectLst/>
                <a:latin typeface="+mj-lt"/>
              </a:rPr>
              <a:t>, but you 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</a:rPr>
              <a:t>stand fast through faith</a:t>
            </a:r>
            <a:r>
              <a:rPr lang="en-US" sz="2400" dirty="0">
                <a:effectLst/>
                <a:latin typeface="+mj-lt"/>
              </a:rPr>
              <a:t>. So do not become proud, but fear. </a:t>
            </a:r>
            <a:r>
              <a:rPr lang="en-US" sz="2400" u="none" strike="noStrike" baseline="30000" dirty="0">
                <a:effectLst/>
                <a:latin typeface="+mj-lt"/>
              </a:rPr>
              <a:t>21</a:t>
            </a:r>
            <a:r>
              <a:rPr lang="en-US" sz="2400" baseline="30000" dirty="0">
                <a:latin typeface="+mj-lt"/>
              </a:rPr>
              <a:t> </a:t>
            </a:r>
            <a:r>
              <a:rPr lang="en-US" sz="2400" dirty="0">
                <a:effectLst/>
                <a:latin typeface="+mj-lt"/>
              </a:rPr>
              <a:t>For if God did not spare the natural branches, neither will He spare you.</a:t>
            </a:r>
            <a:endParaRPr lang="en-US" sz="2400" u="none" strike="noStrike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595373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a typeface="Avenir Heavy" charset="0"/>
                <a:cs typeface="Avenir Heavy" charset="0"/>
              </a:rPr>
              <a:t>Kindness and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a typeface="Avenir Heavy" charset="0"/>
                <a:cs typeface="Avenir Heavy" charset="0"/>
              </a:rPr>
              <a:t>Severity of God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1E109A-F2E6-666F-A3CD-4B378283B3F0}"/>
              </a:ext>
            </a:extLst>
          </p:cNvPr>
          <p:cNvSpPr txBox="1"/>
          <p:nvPr/>
        </p:nvSpPr>
        <p:spPr>
          <a:xfrm>
            <a:off x="639345" y="1151842"/>
            <a:ext cx="10214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Romans 11:22-24 (ESV) </a:t>
            </a:r>
          </a:p>
          <a:p>
            <a:r>
              <a:rPr lang="en-US" sz="2400" u="none" strike="noStrike" baseline="30000" dirty="0">
                <a:effectLst/>
                <a:latin typeface="+mj-lt"/>
              </a:rPr>
              <a:t>22</a:t>
            </a:r>
            <a:r>
              <a:rPr lang="en-US" sz="2400" baseline="30000" dirty="0">
                <a:latin typeface="+mj-lt"/>
              </a:rPr>
              <a:t> </a:t>
            </a:r>
            <a:r>
              <a:rPr lang="en-US" sz="2400" dirty="0">
                <a:effectLst/>
                <a:latin typeface="+mj-lt"/>
              </a:rPr>
              <a:t>Note then the </a:t>
            </a:r>
            <a:r>
              <a:rPr lang="en-US" sz="2400" dirty="0">
                <a:solidFill>
                  <a:srgbClr val="FF0000"/>
                </a:solidFill>
                <a:effectLst/>
                <a:latin typeface="+mj-lt"/>
              </a:rPr>
              <a:t>kindness</a:t>
            </a:r>
            <a:r>
              <a:rPr lang="en-US" sz="2400" dirty="0">
                <a:effectLst/>
                <a:latin typeface="+mj-lt"/>
              </a:rPr>
              <a:t> and the 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</a:rPr>
              <a:t>severity</a:t>
            </a:r>
            <a:r>
              <a:rPr lang="en-US" sz="2400" dirty="0">
                <a:effectLst/>
                <a:latin typeface="+mj-lt"/>
              </a:rPr>
              <a:t> of God: 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</a:rPr>
              <a:t>severity toward those who have fallen</a:t>
            </a:r>
            <a:r>
              <a:rPr lang="en-US" sz="2400" dirty="0">
                <a:effectLst/>
                <a:latin typeface="+mj-lt"/>
              </a:rPr>
              <a:t>, but </a:t>
            </a:r>
            <a:r>
              <a:rPr lang="en-US" sz="2400" dirty="0">
                <a:solidFill>
                  <a:srgbClr val="FF0000"/>
                </a:solidFill>
                <a:effectLst/>
                <a:latin typeface="+mj-lt"/>
              </a:rPr>
              <a:t>God’s kindness to you, provided you continue in His kindness</a:t>
            </a:r>
            <a:r>
              <a:rPr lang="en-US" sz="2400" dirty="0">
                <a:effectLst/>
                <a:latin typeface="+mj-lt"/>
              </a:rPr>
              <a:t>. Otherwise you too will be cut off. </a:t>
            </a:r>
            <a:r>
              <a:rPr lang="en-US" sz="2400" u="none" strike="noStrike" baseline="30000" dirty="0">
                <a:effectLst/>
                <a:latin typeface="+mj-lt"/>
              </a:rPr>
              <a:t>23</a:t>
            </a:r>
            <a:r>
              <a:rPr lang="en-US" sz="2400" baseline="30000" dirty="0">
                <a:latin typeface="+mj-lt"/>
              </a:rPr>
              <a:t> </a:t>
            </a:r>
            <a:r>
              <a:rPr lang="en-US" sz="2400" dirty="0">
                <a:effectLst/>
                <a:latin typeface="+mj-lt"/>
              </a:rPr>
              <a:t>And even they, if they do not continue in their unbelief, will be grafted in for 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</a:rPr>
              <a:t>God has the power to graft them in again</a:t>
            </a:r>
            <a:r>
              <a:rPr lang="en-US" sz="2400" dirty="0">
                <a:effectLst/>
                <a:latin typeface="+mj-lt"/>
              </a:rPr>
              <a:t>. </a:t>
            </a:r>
            <a:r>
              <a:rPr lang="en-US" sz="2400" u="none" strike="noStrike" baseline="30000" dirty="0">
                <a:effectLst/>
                <a:latin typeface="+mj-lt"/>
              </a:rPr>
              <a:t>24 </a:t>
            </a:r>
            <a:r>
              <a:rPr lang="en-US" sz="2400" dirty="0">
                <a:effectLst/>
                <a:latin typeface="+mj-lt"/>
              </a:rPr>
              <a:t>For if you were cut from what is by nature a wild olive tree, and grafted, contrary to nature, into a cultivated olive tree, how much more will these, the natural branches, be grafted back into their own olive tree.</a:t>
            </a:r>
            <a:endParaRPr lang="en-US" sz="2400" u="none" strike="noStrike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0554446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a typeface="Avenir Heavy" charset="0"/>
                <a:cs typeface="Avenir Heavy" charset="0"/>
              </a:rPr>
              <a:t>All Israel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a typeface="Avenir Heavy" charset="0"/>
                <a:cs typeface="Avenir Heavy" charset="0"/>
              </a:rPr>
              <a:t>Will Be Saved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1E109A-F2E6-666F-A3CD-4B378283B3F0}"/>
              </a:ext>
            </a:extLst>
          </p:cNvPr>
          <p:cNvSpPr txBox="1"/>
          <p:nvPr/>
        </p:nvSpPr>
        <p:spPr>
          <a:xfrm>
            <a:off x="604432" y="67428"/>
            <a:ext cx="102148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Romans 11:25-32 (ESV) </a:t>
            </a:r>
          </a:p>
          <a:p>
            <a:r>
              <a:rPr lang="en-US" sz="2400" u="none" strike="noStrike" baseline="30000" dirty="0">
                <a:effectLst/>
                <a:latin typeface="+mj-lt"/>
              </a:rPr>
              <a:t>25</a:t>
            </a:r>
            <a:r>
              <a:rPr lang="en-US" sz="2400" baseline="30000" dirty="0">
                <a:latin typeface="+mj-lt"/>
              </a:rPr>
              <a:t> </a:t>
            </a:r>
            <a:r>
              <a:rPr lang="en-US" sz="2400" dirty="0">
                <a:effectLst/>
                <a:latin typeface="+mj-lt"/>
              </a:rPr>
              <a:t>Lest you be wise in your own sight, I do not want you to be unaware of this mystery, brothers: a partial hardening has come upon Israel, until the fullness of the Gentiles has come in. </a:t>
            </a:r>
            <a:r>
              <a:rPr lang="en-US" sz="2400" u="none" strike="noStrike" baseline="30000" dirty="0">
                <a:effectLst/>
                <a:latin typeface="+mj-lt"/>
              </a:rPr>
              <a:t>26</a:t>
            </a:r>
            <a:r>
              <a:rPr lang="en-US" sz="2400" baseline="30000" dirty="0">
                <a:latin typeface="+mj-lt"/>
              </a:rPr>
              <a:t> </a:t>
            </a:r>
            <a:r>
              <a:rPr lang="en-US" sz="2400" dirty="0">
                <a:effectLst/>
                <a:latin typeface="+mj-lt"/>
              </a:rPr>
              <a:t>And in this way all Israel will be saved, as it is written, “</a:t>
            </a:r>
            <a:r>
              <a:rPr lang="en-US" sz="2400" i="1" dirty="0">
                <a:solidFill>
                  <a:srgbClr val="92D050"/>
                </a:solidFill>
                <a:effectLst/>
                <a:latin typeface="+mj-lt"/>
              </a:rPr>
              <a:t>The Deliverer will come from Zion, He will banish ungodliness from Jacob</a:t>
            </a:r>
            <a:r>
              <a:rPr lang="en-US" sz="2400" dirty="0">
                <a:solidFill>
                  <a:srgbClr val="92D050"/>
                </a:solidFill>
                <a:effectLst/>
                <a:latin typeface="+mj-lt"/>
              </a:rPr>
              <a:t>”; </a:t>
            </a:r>
            <a:r>
              <a:rPr lang="en-US" sz="2400" u="none" strike="noStrike" baseline="30000" dirty="0">
                <a:solidFill>
                  <a:srgbClr val="92D050"/>
                </a:solidFill>
                <a:effectLst/>
                <a:latin typeface="+mj-lt"/>
              </a:rPr>
              <a:t>27 </a:t>
            </a:r>
            <a:r>
              <a:rPr lang="en-US" sz="2400" dirty="0">
                <a:solidFill>
                  <a:srgbClr val="92D050"/>
                </a:solidFill>
                <a:effectLst/>
                <a:latin typeface="+mj-lt"/>
              </a:rPr>
              <a:t>”</a:t>
            </a:r>
            <a:r>
              <a:rPr lang="en-US" sz="2400" i="1" dirty="0">
                <a:solidFill>
                  <a:srgbClr val="92D050"/>
                </a:solidFill>
                <a:effectLst/>
                <a:latin typeface="+mj-lt"/>
              </a:rPr>
              <a:t>and this will be my covenant with them when I take away their sins</a:t>
            </a:r>
            <a:r>
              <a:rPr lang="en-US" sz="2400" dirty="0">
                <a:solidFill>
                  <a:srgbClr val="92D050"/>
                </a:solidFill>
                <a:effectLst/>
                <a:latin typeface="+mj-lt"/>
              </a:rPr>
              <a:t>.” </a:t>
            </a:r>
            <a:r>
              <a:rPr lang="en-US" sz="2400" u="none" strike="noStrike" baseline="30000" dirty="0">
                <a:effectLst/>
                <a:latin typeface="+mj-lt"/>
              </a:rPr>
              <a:t>28 </a:t>
            </a:r>
            <a:r>
              <a:rPr lang="en-US" sz="2400" dirty="0">
                <a:solidFill>
                  <a:srgbClr val="00B0F0"/>
                </a:solidFill>
                <a:effectLst/>
                <a:latin typeface="+mj-lt"/>
              </a:rPr>
              <a:t>As regards the gospel, they are enemies for your sake. But as regards election, they are beloved for the sake of their forefathers</a:t>
            </a:r>
            <a:r>
              <a:rPr lang="en-US" sz="2400" dirty="0">
                <a:effectLst/>
                <a:latin typeface="+mj-lt"/>
              </a:rPr>
              <a:t>. </a:t>
            </a:r>
            <a:r>
              <a:rPr lang="en-US" sz="2400" u="none" strike="noStrike" baseline="30000" dirty="0">
                <a:effectLst/>
                <a:latin typeface="+mj-lt"/>
              </a:rPr>
              <a:t>29 </a:t>
            </a:r>
            <a:r>
              <a:rPr lang="en-US" sz="2400" dirty="0">
                <a:effectLst/>
                <a:latin typeface="+mj-lt"/>
              </a:rPr>
              <a:t>For the gifts and the calling of God are irrevocable. </a:t>
            </a:r>
            <a:r>
              <a:rPr lang="en-US" sz="2400" u="none" strike="noStrike" baseline="30000" dirty="0">
                <a:effectLst/>
                <a:latin typeface="+mj-lt"/>
              </a:rPr>
              <a:t>30 </a:t>
            </a:r>
            <a:r>
              <a:rPr lang="en-US" sz="2400" dirty="0">
                <a:effectLst/>
                <a:latin typeface="+mj-lt"/>
              </a:rPr>
              <a:t>For just as you were at one time disobedient to God but now have received mercy because of their disobedience, </a:t>
            </a:r>
            <a:r>
              <a:rPr lang="en-US" sz="2400" u="none" strike="noStrike" baseline="30000" dirty="0">
                <a:effectLst/>
                <a:latin typeface="+mj-lt"/>
              </a:rPr>
              <a:t>31 </a:t>
            </a:r>
            <a:r>
              <a:rPr lang="en-US" sz="2400" dirty="0">
                <a:effectLst/>
                <a:latin typeface="+mj-lt"/>
              </a:rPr>
              <a:t>so they too have now been disobedient in order that by the mercy shown to you they also may now receive mercy. </a:t>
            </a:r>
            <a:r>
              <a:rPr lang="en-US" sz="2400" u="none" strike="noStrike" baseline="30000" dirty="0">
                <a:effectLst/>
                <a:latin typeface="+mj-lt"/>
              </a:rPr>
              <a:t>32 </a:t>
            </a:r>
            <a:r>
              <a:rPr lang="en-US" sz="2400" dirty="0">
                <a:solidFill>
                  <a:srgbClr val="FF0000"/>
                </a:solidFill>
                <a:effectLst/>
                <a:latin typeface="+mj-lt"/>
              </a:rPr>
              <a:t>For God has consigned all to disobedience, that He may have mercy on all.</a:t>
            </a:r>
            <a:endParaRPr lang="en-US" sz="2400" u="none" strike="noStrike" dirty="0">
              <a:solidFill>
                <a:srgbClr val="FF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141999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a typeface="Avenir Heavy" charset="0"/>
                <a:cs typeface="Avenir Heavy" charset="0"/>
              </a:rPr>
              <a:t>Glory to God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a typeface="Avenir Heavy" charset="0"/>
                <a:cs typeface="Avenir Heavy" charset="0"/>
              </a:rPr>
              <a:t>Forever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1E109A-F2E6-666F-A3CD-4B378283B3F0}"/>
              </a:ext>
            </a:extLst>
          </p:cNvPr>
          <p:cNvSpPr txBox="1"/>
          <p:nvPr/>
        </p:nvSpPr>
        <p:spPr>
          <a:xfrm>
            <a:off x="639345" y="1151842"/>
            <a:ext cx="10214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Romans 11:33-36 (ESV) </a:t>
            </a:r>
          </a:p>
          <a:p>
            <a:r>
              <a:rPr lang="en-US" sz="2400" u="none" strike="noStrike" baseline="30000" dirty="0">
                <a:effectLst/>
                <a:latin typeface="+mj-lt"/>
              </a:rPr>
              <a:t>33</a:t>
            </a:r>
            <a:r>
              <a:rPr lang="en-US" sz="2400" baseline="30000" dirty="0">
                <a:latin typeface="+mj-lt"/>
              </a:rPr>
              <a:t> </a:t>
            </a:r>
            <a:r>
              <a:rPr lang="en-US" sz="2400" dirty="0">
                <a:effectLst/>
                <a:latin typeface="+mj-lt"/>
              </a:rPr>
              <a:t>Oh, the depth of the riches and wisdom and knowledge of God! How unsearchable are His judgements and how inscrutable His ways! </a:t>
            </a:r>
            <a:r>
              <a:rPr lang="en-US" sz="2400" u="none" strike="noStrike" baseline="30000" dirty="0">
                <a:effectLst/>
                <a:latin typeface="+mj-lt"/>
              </a:rPr>
              <a:t>34 </a:t>
            </a:r>
            <a:r>
              <a:rPr lang="en-US" sz="2400" i="1" dirty="0">
                <a:solidFill>
                  <a:srgbClr val="92D050"/>
                </a:solidFill>
                <a:effectLst/>
                <a:latin typeface="+mj-lt"/>
              </a:rPr>
              <a:t>”For who has known the mind of the Lord, or who has been His counselor?”</a:t>
            </a:r>
            <a:r>
              <a:rPr lang="en-US" sz="2400" dirty="0">
                <a:effectLst/>
                <a:latin typeface="+mj-lt"/>
              </a:rPr>
              <a:t> </a:t>
            </a:r>
            <a:r>
              <a:rPr lang="en-US" sz="2400" u="none" strike="noStrike" baseline="30000" dirty="0">
                <a:effectLst/>
                <a:latin typeface="+mj-lt"/>
              </a:rPr>
              <a:t>35 </a:t>
            </a:r>
            <a:r>
              <a:rPr lang="en-US" sz="2400" i="1" dirty="0">
                <a:solidFill>
                  <a:srgbClr val="92D050"/>
                </a:solidFill>
                <a:effectLst/>
                <a:latin typeface="+mj-lt"/>
              </a:rPr>
              <a:t>”Or who has given a gift to Him that He might be repaid?”. </a:t>
            </a:r>
            <a:r>
              <a:rPr lang="en-US" sz="2400" u="none" strike="noStrike" baseline="30000" dirty="0">
                <a:effectLst/>
                <a:latin typeface="+mj-lt"/>
              </a:rPr>
              <a:t>36 </a:t>
            </a:r>
            <a:r>
              <a:rPr lang="en-US" sz="2400" dirty="0">
                <a:effectLst/>
                <a:latin typeface="+mj-lt"/>
              </a:rPr>
              <a:t>For from Him and through Him and to Him are all things. To Him be glory forever. Amen.</a:t>
            </a:r>
            <a:endParaRPr lang="en-US" sz="2400" u="none" strike="noStrike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50542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9093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2627</TotalTime>
  <Words>739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 Light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Jeremiah Hitt</cp:lastModifiedBy>
  <cp:revision>64</cp:revision>
  <dcterms:created xsi:type="dcterms:W3CDTF">2016-12-02T01:41:56Z</dcterms:created>
  <dcterms:modified xsi:type="dcterms:W3CDTF">2023-05-09T16:45:35Z</dcterms:modified>
</cp:coreProperties>
</file>