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77" r:id="rId3"/>
    <p:sldId id="278" r:id="rId4"/>
    <p:sldId id="281" r:id="rId5"/>
    <p:sldId id="282" r:id="rId6"/>
    <p:sldId id="283" r:id="rId7"/>
    <p:sldId id="284" r:id="rId8"/>
    <p:sldId id="259" r:id="rId9"/>
    <p:sldId id="285" r:id="rId10"/>
    <p:sldId id="286" r:id="rId11"/>
    <p:sldId id="287" r:id="rId12"/>
    <p:sldId id="288" r:id="rId13"/>
    <p:sldId id="262" r:id="rId14"/>
  </p:sldIdLst>
  <p:sldSz cx="12192000" cy="6858000"/>
  <p:notesSz cx="6858000" cy="9144000"/>
  <p:embeddedFontLst>
    <p:embeddedFont>
      <p:font typeface="Avenir Heavy" panose="02000503020000020003" pitchFamily="2" charset="0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F1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3"/>
    <p:restoredTop sz="94721"/>
  </p:normalViewPr>
  <p:slideViewPr>
    <p:cSldViewPr snapToGrid="0" snapToObjects="1">
      <p:cViewPr varScale="1">
        <p:scale>
          <a:sx n="112" d="100"/>
          <a:sy n="112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one another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9BAAF-25CE-A955-8BA2-D4EE673E914C}"/>
              </a:ext>
            </a:extLst>
          </p:cNvPr>
          <p:cNvSpPr txBox="1"/>
          <p:nvPr/>
        </p:nvSpPr>
        <p:spPr>
          <a:xfrm>
            <a:off x="1514475" y="1779107"/>
            <a:ext cx="1022659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/>
              </a:rPr>
              <a:t>The issues: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Eating of meats </a:t>
            </a:r>
            <a:r>
              <a:rPr lang="en-US" sz="3200" dirty="0">
                <a:solidFill>
                  <a:srgbClr val="FF0000"/>
                </a:solidFill>
              </a:rPr>
              <a:t>(vs. 2; Leviticus 11; Mark 7.19)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effectLst/>
              </a:rPr>
              <a:t>Observance of days </a:t>
            </a:r>
            <a:r>
              <a:rPr lang="en-US" sz="3200" dirty="0">
                <a:solidFill>
                  <a:srgbClr val="FF0000"/>
                </a:solidFill>
                <a:effectLst/>
              </a:rPr>
              <a:t>(vs. 5; Colossians 2.14-17)</a:t>
            </a:r>
          </a:p>
        </p:txBody>
      </p:sp>
    </p:spTree>
    <p:extLst>
      <p:ext uri="{BB962C8B-B14F-4D97-AF65-F5344CB8AC3E}">
        <p14:creationId xmlns:p14="http://schemas.microsoft.com/office/powerpoint/2010/main" val="103553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one another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9BAAF-25CE-A955-8BA2-D4EE673E914C}"/>
              </a:ext>
            </a:extLst>
          </p:cNvPr>
          <p:cNvSpPr txBox="1"/>
          <p:nvPr/>
        </p:nvSpPr>
        <p:spPr>
          <a:xfrm>
            <a:off x="1514475" y="1427634"/>
            <a:ext cx="102265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/>
              </a:rPr>
              <a:t>The goal: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Not agreement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effectLst/>
              </a:rPr>
              <a:t>Not uniformity of practice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Welcome / acceptance of each other </a:t>
            </a:r>
            <a:r>
              <a:rPr lang="en-US" sz="3200" dirty="0">
                <a:solidFill>
                  <a:srgbClr val="FF0000"/>
                </a:solidFill>
              </a:rPr>
              <a:t>(14.1; 15.7)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7888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one another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9BAAF-25CE-A955-8BA2-D4EE673E914C}"/>
              </a:ext>
            </a:extLst>
          </p:cNvPr>
          <p:cNvSpPr txBox="1"/>
          <p:nvPr/>
        </p:nvSpPr>
        <p:spPr>
          <a:xfrm>
            <a:off x="1514475" y="1427634"/>
            <a:ext cx="102265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/>
              </a:rPr>
              <a:t>How to welcome / accept one another: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Refrain from judging </a:t>
            </a:r>
            <a:r>
              <a:rPr lang="en-US" sz="3200" dirty="0">
                <a:solidFill>
                  <a:srgbClr val="FF0000"/>
                </a:solidFill>
              </a:rPr>
              <a:t>(Romans 14.1-12)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effectLst/>
              </a:rPr>
              <a:t>Be sensitive to conscience </a:t>
            </a:r>
            <a:r>
              <a:rPr lang="en-US" sz="3200" dirty="0">
                <a:solidFill>
                  <a:srgbClr val="FF0000"/>
                </a:solidFill>
                <a:effectLst/>
              </a:rPr>
              <a:t>(Romans 14.13-23)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Imitate Christ </a:t>
            </a:r>
            <a:r>
              <a:rPr lang="en-US" sz="3200" dirty="0">
                <a:solidFill>
                  <a:srgbClr val="FF0000"/>
                </a:solidFill>
              </a:rPr>
              <a:t>(Romans 15.1-13)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4166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327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navigating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the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5" y="267756"/>
            <a:ext cx="10677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Romans 13:8–10 (ESV)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8</a:t>
            </a:r>
            <a:r>
              <a:rPr lang="en-US" sz="3200" dirty="0">
                <a:latin typeface="Century Gothic" panose="020B0502020202020204" pitchFamily="34" charset="0"/>
              </a:rPr>
              <a:t> Owe no one anything, except to love each other, for 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the one who loves another has fulfilled the law</a:t>
            </a:r>
            <a:r>
              <a:rPr lang="en-US" sz="3200" dirty="0">
                <a:latin typeface="Century Gothic" panose="020B0502020202020204" pitchFamily="34" charset="0"/>
              </a:rPr>
              <a:t>. </a:t>
            </a:r>
            <a:r>
              <a:rPr lang="en-US" sz="3200" baseline="30000" dirty="0">
                <a:latin typeface="Century Gothic" panose="020B0502020202020204" pitchFamily="34" charset="0"/>
              </a:rPr>
              <a:t>9</a:t>
            </a:r>
            <a:r>
              <a:rPr lang="en-US" sz="3200" dirty="0">
                <a:latin typeface="Century Gothic" panose="020B0502020202020204" pitchFamily="34" charset="0"/>
              </a:rPr>
              <a:t> For the commandments, “You shall not commit adultery, You shall not murder, You shall not steal, You shall not covet,” and any other commandment, are summed up in this word: “You shall love your neighbor as yourself.” </a:t>
            </a:r>
            <a:r>
              <a:rPr lang="en-US" sz="3200" baseline="30000" dirty="0">
                <a:latin typeface="Century Gothic" panose="020B0502020202020204" pitchFamily="34" charset="0"/>
              </a:rPr>
              <a:t>10</a:t>
            </a:r>
            <a:r>
              <a:rPr lang="en-US" sz="3200" dirty="0">
                <a:latin typeface="Century Gothic" panose="020B0502020202020204" pitchFamily="34" charset="0"/>
              </a:rPr>
              <a:t> Love does no wrong to a neighbor; therefore love is the fulfilling of the law. </a:t>
            </a:r>
          </a:p>
        </p:txBody>
      </p:sp>
    </p:spTree>
    <p:extLst>
      <p:ext uri="{BB962C8B-B14F-4D97-AF65-F5344CB8AC3E}">
        <p14:creationId xmlns:p14="http://schemas.microsoft.com/office/powerpoint/2010/main" val="58029960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navigating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the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4" y="106129"/>
            <a:ext cx="106775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Romans 13:11–14 (ESV) </a:t>
            </a:r>
            <a:r>
              <a:rPr lang="en-US" sz="3000" baseline="30000" dirty="0">
                <a:latin typeface="Century Gothic" panose="020B0502020202020204" pitchFamily="34" charset="0"/>
              </a:rPr>
              <a:t>11</a:t>
            </a:r>
            <a:r>
              <a:rPr lang="en-US" sz="3000" dirty="0">
                <a:latin typeface="Century Gothic" panose="020B0502020202020204" pitchFamily="34" charset="0"/>
              </a:rPr>
              <a:t> Besides this you know the time, that the hour has come for you to wake from sleep. For </a:t>
            </a:r>
            <a:r>
              <a:rPr lang="en-US" sz="3000" dirty="0">
                <a:solidFill>
                  <a:srgbClr val="00B050"/>
                </a:solidFill>
                <a:latin typeface="Century Gothic" panose="020B0502020202020204" pitchFamily="34" charset="0"/>
              </a:rPr>
              <a:t>salvation is nearer to us now than when we first believed</a:t>
            </a:r>
            <a:r>
              <a:rPr lang="en-US" sz="3000" dirty="0">
                <a:latin typeface="Century Gothic" panose="020B0502020202020204" pitchFamily="34" charset="0"/>
              </a:rPr>
              <a:t>. </a:t>
            </a:r>
            <a:r>
              <a:rPr lang="en-US" sz="3000" baseline="30000" dirty="0">
                <a:latin typeface="Century Gothic" panose="020B0502020202020204" pitchFamily="34" charset="0"/>
              </a:rPr>
              <a:t>12</a:t>
            </a:r>
            <a:r>
              <a:rPr lang="en-US" sz="3000" dirty="0">
                <a:latin typeface="Century Gothic" panose="020B0502020202020204" pitchFamily="34" charset="0"/>
              </a:rPr>
              <a:t> The night is far gone; the day is at hand. So then let us cast off the works of darkness and put on the armor of light. </a:t>
            </a:r>
            <a:r>
              <a:rPr lang="en-US" sz="3000" baseline="30000" dirty="0">
                <a:latin typeface="Century Gothic" panose="020B0502020202020204" pitchFamily="34" charset="0"/>
              </a:rPr>
              <a:t>13</a:t>
            </a:r>
            <a:r>
              <a:rPr lang="en-US" sz="3000" dirty="0">
                <a:latin typeface="Century Gothic" panose="020B0502020202020204" pitchFamily="34" charset="0"/>
              </a:rPr>
              <a:t> Let us walk properly as in the daytime, not in orgies and drunkenness, not in sexual immorality and sensuality, not in quarreling and jealousy. </a:t>
            </a:r>
            <a:r>
              <a:rPr lang="en-US" sz="3000" baseline="30000" dirty="0">
                <a:latin typeface="Century Gothic" panose="020B0502020202020204" pitchFamily="34" charset="0"/>
              </a:rPr>
              <a:t>14</a:t>
            </a:r>
            <a:r>
              <a:rPr lang="en-US" sz="3000" dirty="0">
                <a:latin typeface="Century Gothic" panose="020B0502020202020204" pitchFamily="34" charset="0"/>
              </a:rPr>
              <a:t> But put on the Lord Jesus Christ, and make no provision for the flesh, to gratify its desires. </a:t>
            </a:r>
          </a:p>
        </p:txBody>
      </p:sp>
    </p:spTree>
    <p:extLst>
      <p:ext uri="{BB962C8B-B14F-4D97-AF65-F5344CB8AC3E}">
        <p14:creationId xmlns:p14="http://schemas.microsoft.com/office/powerpoint/2010/main" val="63077816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navigating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the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384947" y="1151842"/>
            <a:ext cx="105327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</a:rPr>
              <a:t>What the OT revealed abou</a:t>
            </a:r>
            <a:r>
              <a:rPr lang="en-US" sz="3600" dirty="0"/>
              <a:t>t the future:</a:t>
            </a:r>
            <a:endParaRPr lang="en-US" sz="36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Establishment of the Messianic Kingdom (Daniel 2.44-45)</a:t>
            </a: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Inclusion of the nations (Daniel 7.14)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Persecution by world powers (Daniel 9.24-27)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God’s judgment on world powers (Daniel 9.27)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end (Daniel 12.1-4)</a:t>
            </a:r>
          </a:p>
        </p:txBody>
      </p:sp>
    </p:spTree>
    <p:extLst>
      <p:ext uri="{BB962C8B-B14F-4D97-AF65-F5344CB8AC3E}">
        <p14:creationId xmlns:p14="http://schemas.microsoft.com/office/powerpoint/2010/main" val="33669258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navigating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the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384947" y="1151842"/>
            <a:ext cx="105327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</a:rPr>
              <a:t>What the OT revealed abou</a:t>
            </a:r>
            <a:r>
              <a:rPr lang="en-US" sz="3600" dirty="0"/>
              <a:t>t the future:</a:t>
            </a:r>
            <a:endParaRPr lang="en-US" sz="36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B050"/>
                </a:solidFill>
              </a:rPr>
              <a:t>Establishment of the Messianic Kingdom (Daniel 2.44-45)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B050"/>
                </a:solidFill>
              </a:rPr>
              <a:t>Inclusion of the nations (Daniel 7.14)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Persecution by world powers (Daniel 9.24-27)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God’s judgment on world powers (Daniel 9.27)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end (Daniel 12.1-4)</a:t>
            </a:r>
          </a:p>
        </p:txBody>
      </p:sp>
    </p:spTree>
    <p:extLst>
      <p:ext uri="{BB962C8B-B14F-4D97-AF65-F5344CB8AC3E}">
        <p14:creationId xmlns:p14="http://schemas.microsoft.com/office/powerpoint/2010/main" val="178102180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navigating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the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384947" y="1151842"/>
            <a:ext cx="105327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</a:rPr>
              <a:t>What the OT revealed abou</a:t>
            </a:r>
            <a:r>
              <a:rPr lang="en-US" sz="3600" dirty="0"/>
              <a:t>t the future:</a:t>
            </a:r>
            <a:endParaRPr lang="en-US" sz="36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B050"/>
                </a:solidFill>
              </a:rPr>
              <a:t>Establishment of the Messianic Kingdom (Daniel 2.44-45)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B050"/>
                </a:solidFill>
              </a:rPr>
              <a:t>Inclusion of the nations (Daniel 7.14)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B050"/>
                </a:solidFill>
              </a:rPr>
              <a:t>Persecution by world powers (Daniel 9.24-27)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God’s judgment on world powers (Daniel 9.27)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end (Daniel 12.1-4)</a:t>
            </a:r>
          </a:p>
        </p:txBody>
      </p:sp>
    </p:spTree>
    <p:extLst>
      <p:ext uri="{BB962C8B-B14F-4D97-AF65-F5344CB8AC3E}">
        <p14:creationId xmlns:p14="http://schemas.microsoft.com/office/powerpoint/2010/main" val="23341543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navigating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the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4" y="106129"/>
            <a:ext cx="106775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Romans 13:11–14 (ESV) </a:t>
            </a:r>
            <a:r>
              <a:rPr lang="en-US" sz="3000" baseline="30000" dirty="0">
                <a:latin typeface="Century Gothic" panose="020B0502020202020204" pitchFamily="34" charset="0"/>
              </a:rPr>
              <a:t>11</a:t>
            </a:r>
            <a:r>
              <a:rPr lang="en-US" sz="3000" dirty="0">
                <a:latin typeface="Century Gothic" panose="020B0502020202020204" pitchFamily="34" charset="0"/>
              </a:rPr>
              <a:t> Besides this you know the time, that the hour has come for you to wake from sleep. For </a:t>
            </a:r>
            <a:r>
              <a:rPr lang="en-US" sz="3000" dirty="0">
                <a:solidFill>
                  <a:srgbClr val="00B050"/>
                </a:solidFill>
                <a:latin typeface="Century Gothic" panose="020B0502020202020204" pitchFamily="34" charset="0"/>
              </a:rPr>
              <a:t>salvation is nearer to us now than when we first believed</a:t>
            </a:r>
            <a:r>
              <a:rPr lang="en-US" sz="3000" dirty="0">
                <a:latin typeface="Century Gothic" panose="020B0502020202020204" pitchFamily="34" charset="0"/>
              </a:rPr>
              <a:t>. </a:t>
            </a:r>
            <a:r>
              <a:rPr lang="en-US" sz="3000" baseline="30000" dirty="0">
                <a:latin typeface="Century Gothic" panose="020B0502020202020204" pitchFamily="34" charset="0"/>
              </a:rPr>
              <a:t>12</a:t>
            </a:r>
            <a:r>
              <a:rPr lang="en-US" sz="3000" dirty="0">
                <a:latin typeface="Century Gothic" panose="020B0502020202020204" pitchFamily="34" charset="0"/>
              </a:rPr>
              <a:t> The night is far gone; the day is at hand. So then let us cast off the works of darkness and put on the armor of light. </a:t>
            </a:r>
            <a:r>
              <a:rPr lang="en-US" sz="3000" baseline="30000" dirty="0">
                <a:latin typeface="Century Gothic" panose="020B0502020202020204" pitchFamily="34" charset="0"/>
              </a:rPr>
              <a:t>13</a:t>
            </a:r>
            <a:r>
              <a:rPr lang="en-US" sz="3000" dirty="0">
                <a:latin typeface="Century Gothic" panose="020B050202020202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Century Gothic" panose="020B0502020202020204" pitchFamily="34" charset="0"/>
              </a:rPr>
              <a:t>Let us walk properly as in the daytime</a:t>
            </a:r>
            <a:r>
              <a:rPr lang="en-US" sz="3000" dirty="0">
                <a:latin typeface="Century Gothic" panose="020B0502020202020204" pitchFamily="34" charset="0"/>
              </a:rPr>
              <a:t>, not in orgies and drunkenness, not in sexual immorality and sensuality, not in quarreling and jealousy. </a:t>
            </a:r>
            <a:r>
              <a:rPr lang="en-US" sz="3000" baseline="30000" dirty="0">
                <a:latin typeface="Century Gothic" panose="020B0502020202020204" pitchFamily="34" charset="0"/>
              </a:rPr>
              <a:t>14</a:t>
            </a:r>
            <a:r>
              <a:rPr lang="en-US" sz="3000" dirty="0">
                <a:latin typeface="Century Gothic" panose="020B0502020202020204" pitchFamily="34" charset="0"/>
              </a:rPr>
              <a:t> But </a:t>
            </a:r>
            <a:r>
              <a:rPr lang="en-US" sz="3000" dirty="0">
                <a:solidFill>
                  <a:srgbClr val="FF0000"/>
                </a:solidFill>
                <a:latin typeface="Century Gothic" panose="020B0502020202020204" pitchFamily="34" charset="0"/>
              </a:rPr>
              <a:t>put on the Lord Jesus Christ, and make no provision for the flesh</a:t>
            </a:r>
            <a:r>
              <a:rPr lang="en-US" sz="3000" dirty="0">
                <a:latin typeface="Century Gothic" panose="020B0502020202020204" pitchFamily="34" charset="0"/>
              </a:rPr>
              <a:t>, to gratify its desires. </a:t>
            </a:r>
          </a:p>
        </p:txBody>
      </p:sp>
    </p:spTree>
    <p:extLst>
      <p:ext uri="{BB962C8B-B14F-4D97-AF65-F5344CB8AC3E}">
        <p14:creationId xmlns:p14="http://schemas.microsoft.com/office/powerpoint/2010/main" val="14986716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one another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5" y="1912605"/>
            <a:ext cx="10226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Matthew 28:20 (ESV) </a:t>
            </a:r>
          </a:p>
          <a:p>
            <a:r>
              <a:rPr lang="en-US" sz="3600" u="none" strike="noStrike" baseline="30000" dirty="0">
                <a:effectLst/>
                <a:latin typeface="Century Gothic" panose="020B0502020202020204" pitchFamily="34" charset="0"/>
              </a:rPr>
              <a:t>20</a:t>
            </a:r>
            <a:r>
              <a:rPr lang="en-US" sz="3600" dirty="0">
                <a:latin typeface="Century Gothic" panose="020B0502020202020204" pitchFamily="34" charset="0"/>
              </a:rPr>
              <a:t>teaching them to observe all that I have commanded you. And behold, I am with you always, to the end of the age.” </a:t>
            </a:r>
          </a:p>
        </p:txBody>
      </p:sp>
    </p:spTree>
    <p:extLst>
      <p:ext uri="{BB962C8B-B14F-4D97-AF65-F5344CB8AC3E}">
        <p14:creationId xmlns:p14="http://schemas.microsoft.com/office/powerpoint/2010/main" val="1294061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one another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5" y="405988"/>
            <a:ext cx="10226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Romans 15:7–9 (ESV)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7</a:t>
            </a:r>
            <a:r>
              <a:rPr lang="en-US" sz="3200" dirty="0">
                <a:latin typeface="Century Gothic" panose="020B0502020202020204" pitchFamily="34" charset="0"/>
              </a:rPr>
              <a:t> Therefore welcome one another as Christ has welcomed you, for the glory of God. </a:t>
            </a:r>
            <a:r>
              <a:rPr lang="en-US" sz="3200" baseline="30000" dirty="0">
                <a:latin typeface="Century Gothic" panose="020B0502020202020204" pitchFamily="34" charset="0"/>
              </a:rPr>
              <a:t>8</a:t>
            </a:r>
            <a:r>
              <a:rPr lang="en-US" sz="3200" dirty="0">
                <a:latin typeface="Century Gothic" panose="020B0502020202020204" pitchFamily="34" charset="0"/>
              </a:rPr>
              <a:t> For I tell you that Christ became a 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servant to the circumcised </a:t>
            </a:r>
            <a:r>
              <a:rPr lang="en-US" sz="3200" dirty="0">
                <a:latin typeface="Century Gothic" panose="020B0502020202020204" pitchFamily="34" charset="0"/>
              </a:rPr>
              <a:t>to show God’s truthfulness, in order to confirm the promises given to the patriarchs, </a:t>
            </a:r>
            <a:r>
              <a:rPr lang="en-US" sz="3200" baseline="30000" dirty="0">
                <a:latin typeface="Century Gothic" panose="020B0502020202020204" pitchFamily="34" charset="0"/>
              </a:rPr>
              <a:t>9</a:t>
            </a:r>
            <a:r>
              <a:rPr lang="en-US" sz="3200" dirty="0">
                <a:latin typeface="Century Gothic" panose="020B0502020202020204" pitchFamily="34" charset="0"/>
              </a:rPr>
              <a:t> and in order that the 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Gentiles might glorify God </a:t>
            </a:r>
            <a:r>
              <a:rPr lang="en-US" sz="3200" dirty="0">
                <a:latin typeface="Century Gothic" panose="020B0502020202020204" pitchFamily="34" charset="0"/>
              </a:rPr>
              <a:t>for his mercy. As it is written, “Therefore I will praise you among the Gentiles, and sing to your name.” </a:t>
            </a:r>
          </a:p>
        </p:txBody>
      </p:sp>
    </p:spTree>
    <p:extLst>
      <p:ext uri="{BB962C8B-B14F-4D97-AF65-F5344CB8AC3E}">
        <p14:creationId xmlns:p14="http://schemas.microsoft.com/office/powerpoint/2010/main" val="163454313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1798</TotalTime>
  <Words>711</Words>
  <Application>Microsoft Macintosh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Century Gothic</vt:lpstr>
      <vt:lpstr>Calibri</vt:lpstr>
      <vt:lpstr>Calibri Light</vt:lpstr>
      <vt:lpstr>Arial</vt:lpstr>
      <vt:lpstr>Avenir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27</cp:revision>
  <dcterms:created xsi:type="dcterms:W3CDTF">2016-12-02T01:41:56Z</dcterms:created>
  <dcterms:modified xsi:type="dcterms:W3CDTF">2023-05-19T14:51:14Z</dcterms:modified>
</cp:coreProperties>
</file>