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51" r:id="rId3"/>
    <p:sldId id="352" r:id="rId4"/>
    <p:sldId id="354" r:id="rId5"/>
    <p:sldId id="353" r:id="rId6"/>
    <p:sldId id="348" r:id="rId7"/>
    <p:sldId id="355" r:id="rId8"/>
    <p:sldId id="349" r:id="rId9"/>
    <p:sldId id="350" r:id="rId10"/>
    <p:sldId id="356" r:id="rId11"/>
    <p:sldId id="347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4754"/>
  </p:normalViewPr>
  <p:slideViewPr>
    <p:cSldViewPr snapToGrid="0" snapToObjects="1">
      <p:cViewPr varScale="1">
        <p:scale>
          <a:sx n="83" d="100"/>
          <a:sy n="83" d="100"/>
        </p:scale>
        <p:origin x="41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Blessing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712865" y="1726411"/>
            <a:ext cx="10214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Romans 15:13 (ESV) </a:t>
            </a:r>
          </a:p>
          <a:p>
            <a:r>
              <a:rPr lang="en-US" sz="3200" u="none" strike="noStrike" baseline="30000" dirty="0">
                <a:effectLst/>
                <a:latin typeface="+mj-lt"/>
              </a:rPr>
              <a:t>13</a:t>
            </a:r>
            <a:r>
              <a:rPr lang="en-US" sz="3200" baseline="30000" dirty="0">
                <a:latin typeface="+mj-lt"/>
              </a:rPr>
              <a:t> </a:t>
            </a:r>
            <a:r>
              <a:rPr lang="en-US" sz="3200" dirty="0">
                <a:effectLst/>
                <a:latin typeface="+mj-lt"/>
              </a:rPr>
              <a:t>May the God of hope fill you with all joy and peace in believing, so that by the power of the Holy Spirit you may abound in hope.</a:t>
            </a:r>
            <a:endParaRPr lang="en-US" sz="32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88808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09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Galatian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Differences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735840" y="1624325"/>
            <a:ext cx="102148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Matters of salvation and faith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Galatians 1:6-8 (ESV)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Galatians 2:5 (ESV)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Galatians 5:4-6 (ESV)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Galatians 4:9-11 (ESV)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2951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Rome’s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Differences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71510" y="1335838"/>
            <a:ext cx="10214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effectLst/>
                <a:latin typeface="+mj-lt"/>
              </a:rPr>
              <a:t>Eating of meats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effectLst/>
                <a:latin typeface="+mj-lt"/>
              </a:rPr>
              <a:t>Leviticus 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1 Corinthians 8:1-8</a:t>
            </a:r>
            <a:endParaRPr lang="en-US" sz="2800" u="none" strike="noStrike" dirty="0">
              <a:effectLst/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Observance of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Colossians 2:14-17</a:t>
            </a:r>
          </a:p>
        </p:txBody>
      </p:sp>
    </p:spTree>
    <p:extLst>
      <p:ext uri="{BB962C8B-B14F-4D97-AF65-F5344CB8AC3E}">
        <p14:creationId xmlns:p14="http://schemas.microsoft.com/office/powerpoint/2010/main" val="41557670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Romans 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Takeaways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71510" y="1335838"/>
            <a:ext cx="10214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effectLst/>
                <a:latin typeface="+mj-lt"/>
              </a:rPr>
              <a:t>Do not judge a person God has accepted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Whatever you practice (in matters of liberty) do so with a clear conscience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Both the weak and strong were trying to please God</a:t>
            </a:r>
          </a:p>
        </p:txBody>
      </p:sp>
    </p:spTree>
    <p:extLst>
      <p:ext uri="{BB962C8B-B14F-4D97-AF65-F5344CB8AC3E}">
        <p14:creationId xmlns:p14="http://schemas.microsoft.com/office/powerpoint/2010/main" val="179019383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Do Not Cause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Others to Stumble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71510" y="531718"/>
            <a:ext cx="10214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Romans 14:13-19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13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Therefore let us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not pass judgment on one another any longer</a:t>
            </a:r>
            <a:r>
              <a:rPr lang="en-US" sz="2400" dirty="0">
                <a:effectLst/>
                <a:latin typeface="+mj-lt"/>
              </a:rPr>
              <a:t>, but rather decide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never to put a stumbling block or hindrance in the way of a brother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14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I know and am persuaded in the Lord Jesus that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nothing is unclean in itself</a:t>
            </a:r>
            <a:r>
              <a:rPr lang="en-US" sz="2400" dirty="0">
                <a:effectLst/>
                <a:latin typeface="+mj-lt"/>
              </a:rPr>
              <a:t>, but it is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unclean for anyone who thinks it is unclean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15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solidFill>
                  <a:srgbClr val="92D050"/>
                </a:solidFill>
                <a:effectLst/>
                <a:latin typeface="+mj-lt"/>
              </a:rPr>
              <a:t>For if your brother is grieved by what you eat, you are no longer walking in love. By wha</a:t>
            </a:r>
            <a:r>
              <a:rPr lang="en-US" sz="2400" dirty="0">
                <a:solidFill>
                  <a:srgbClr val="92D050"/>
                </a:solidFill>
                <a:latin typeface="+mj-lt"/>
              </a:rPr>
              <a:t>t you eat, do not destroy the one for whom Christ died</a:t>
            </a:r>
            <a:r>
              <a:rPr lang="en-US" sz="2400" dirty="0">
                <a:latin typeface="+mj-lt"/>
              </a:rPr>
              <a:t>.</a:t>
            </a:r>
            <a:r>
              <a:rPr lang="en-US" sz="2400" u="none" strike="noStrike" baseline="30000" dirty="0">
                <a:effectLst/>
                <a:latin typeface="+mj-lt"/>
              </a:rPr>
              <a:t>16</a:t>
            </a:r>
            <a:r>
              <a:rPr lang="en-US" sz="2400" baseline="30000" dirty="0">
                <a:latin typeface="+mj-lt"/>
              </a:rPr>
              <a:t>  </a:t>
            </a:r>
            <a:r>
              <a:rPr lang="en-US" sz="2400" dirty="0">
                <a:effectLst/>
                <a:latin typeface="+mj-lt"/>
              </a:rPr>
              <a:t>So do not let what you regard as good be spoken of as evil. </a:t>
            </a:r>
            <a:r>
              <a:rPr lang="en-US" sz="2400" u="none" strike="noStrike" baseline="30000" dirty="0">
                <a:effectLst/>
                <a:latin typeface="+mj-lt"/>
              </a:rPr>
              <a:t>17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 For the kingdom of God is not a matter of eating and drinking but of righteousness and peace and joy in the Holy Spirit. </a:t>
            </a:r>
            <a:r>
              <a:rPr lang="en-US" sz="2400" u="none" strike="noStrike" baseline="30000" dirty="0">
                <a:effectLst/>
                <a:latin typeface="+mj-lt"/>
              </a:rPr>
              <a:t>18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Whoever thus serves Christ is acceptable to God and approved by men. </a:t>
            </a:r>
            <a:r>
              <a:rPr lang="en-US" sz="2400" u="none" strike="noStrike" baseline="30000" dirty="0">
                <a:effectLst/>
                <a:latin typeface="+mj-lt"/>
              </a:rPr>
              <a:t>19 </a:t>
            </a:r>
            <a:r>
              <a:rPr lang="en-US" sz="2400" dirty="0">
                <a:effectLst/>
                <a:latin typeface="+mj-lt"/>
              </a:rPr>
              <a:t>So then let us pursue what makes for peace and for mutual upbuilding.</a:t>
            </a:r>
            <a:endParaRPr lang="en-US" sz="24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72927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Do Not Cause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Others to Stumble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71510" y="531718"/>
            <a:ext cx="10214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Romans 14:20-23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20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Do not, for sake of food, destroy the work of God.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Everything is indeed clean</a:t>
            </a:r>
            <a:r>
              <a:rPr lang="en-US" sz="2400" dirty="0">
                <a:effectLst/>
                <a:latin typeface="+mj-lt"/>
              </a:rPr>
              <a:t>, but it is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wrong for anyone to make another stumble by what he eats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21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solidFill>
                  <a:srgbClr val="92D050"/>
                </a:solidFill>
                <a:effectLst/>
                <a:latin typeface="+mj-lt"/>
              </a:rPr>
              <a:t>It is not good to eat meat or drink wine or do anything that causes your brother to stumble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22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The faith that you have, keep between yourself and God</a:t>
            </a:r>
            <a:r>
              <a:rPr lang="en-US" sz="2400" dirty="0">
                <a:latin typeface="+mj-lt"/>
              </a:rPr>
              <a:t>. Blessed is the one who has no reason to pass judgement on himself for what he approves. </a:t>
            </a:r>
            <a:r>
              <a:rPr lang="en-US" sz="2400" u="none" strike="noStrike" baseline="30000" dirty="0">
                <a:effectLst/>
                <a:latin typeface="+mj-lt"/>
              </a:rPr>
              <a:t>23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But whoever has doubts is condemned if he eats, because the eating is not from faith.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For whatever does not proceed from faith is sin</a:t>
            </a:r>
            <a:r>
              <a:rPr lang="en-US" sz="2400" dirty="0">
                <a:effectLst/>
                <a:latin typeface="+mj-lt"/>
              </a:rPr>
              <a:t>.</a:t>
            </a:r>
            <a:endParaRPr lang="en-US" sz="24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90956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Romans 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Applications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71510" y="1335838"/>
            <a:ext cx="10214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effectLst/>
                <a:latin typeface="+mj-lt"/>
              </a:rPr>
              <a:t>I can be mistaken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My conscience is not the basis for everyone else’s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effectLst/>
                <a:latin typeface="+mj-lt"/>
              </a:rPr>
              <a:t>Scriptures allow for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Before liberty may be claimed for practice, it must first be authorized</a:t>
            </a:r>
            <a:endParaRPr lang="en-US" sz="28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13808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Examples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Of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71510" y="531718"/>
            <a:ext cx="10214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Romans 15:1-7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1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We who are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strong have an obligation to bear with the failings of the weak, and not please ourselves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2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Let each of us please his neighbor for his good, to build him up. </a:t>
            </a:r>
            <a:r>
              <a:rPr lang="en-US" sz="2400" u="none" strike="noStrike" baseline="30000" dirty="0">
                <a:effectLst/>
                <a:latin typeface="+mj-lt"/>
              </a:rPr>
              <a:t>3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For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Christ did not please himself</a:t>
            </a:r>
            <a:r>
              <a:rPr lang="en-US" sz="2400" dirty="0">
                <a:effectLst/>
                <a:latin typeface="+mj-lt"/>
              </a:rPr>
              <a:t>, but as it is written, “</a:t>
            </a:r>
            <a:r>
              <a:rPr lang="en-US" sz="2400" i="1" dirty="0">
                <a:solidFill>
                  <a:srgbClr val="92D050"/>
                </a:solidFill>
                <a:effectLst/>
                <a:latin typeface="+mj-lt"/>
              </a:rPr>
              <a:t>The reproaches of those who reproached you fell on me</a:t>
            </a:r>
            <a:r>
              <a:rPr lang="en-US" sz="2400" dirty="0">
                <a:effectLst/>
                <a:latin typeface="+mj-lt"/>
              </a:rPr>
              <a:t>.”</a:t>
            </a:r>
            <a:r>
              <a:rPr lang="en-US" sz="2400" dirty="0">
                <a:latin typeface="+mj-lt"/>
              </a:rPr>
              <a:t> </a:t>
            </a:r>
            <a:r>
              <a:rPr lang="en-US" sz="2400" u="none" strike="noStrike" baseline="30000" dirty="0">
                <a:effectLst/>
                <a:latin typeface="+mj-lt"/>
              </a:rPr>
              <a:t>4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For whatever was written in former days was written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for our instruction</a:t>
            </a:r>
            <a:r>
              <a:rPr lang="en-US" sz="2400" dirty="0">
                <a:effectLst/>
                <a:latin typeface="+mj-lt"/>
              </a:rPr>
              <a:t>, that through endurance and through the encouragement of the Scriptures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we might have hope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5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May the God of endurance and encouragement grant you to live in such harmony with one another, in accord with Christ Jesus, </a:t>
            </a:r>
            <a:r>
              <a:rPr lang="en-US" sz="2400" u="none" strike="noStrike" baseline="30000" dirty="0">
                <a:effectLst/>
                <a:latin typeface="+mj-lt"/>
              </a:rPr>
              <a:t>6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that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together you may with one voice glorify the God and Father of our Lord Jesus Christ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7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Therefore welcome one another as Christ has welcomed you, for the glory of God.</a:t>
            </a:r>
            <a:endParaRPr lang="en-US" sz="24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25497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Hope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71510" y="531718"/>
            <a:ext cx="10214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Romans 15:8-13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8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For I tell you that Christ became a servant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to the circumcised </a:t>
            </a:r>
            <a:r>
              <a:rPr lang="en-US" sz="2400" dirty="0">
                <a:effectLst/>
                <a:latin typeface="+mj-lt"/>
              </a:rPr>
              <a:t>to show God’s truthfulness, in order to confirm the promises given to the patriarchs, </a:t>
            </a:r>
            <a:r>
              <a:rPr lang="en-US" sz="2400" u="none" strike="noStrike" baseline="30000" dirty="0">
                <a:effectLst/>
                <a:latin typeface="+mj-lt"/>
              </a:rPr>
              <a:t>9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and in order that the Gentiles might glorify God for His mercy. As it is written, “</a:t>
            </a:r>
            <a:r>
              <a:rPr lang="en-US" sz="2400" i="1" dirty="0">
                <a:solidFill>
                  <a:srgbClr val="92D050"/>
                </a:solidFill>
                <a:effectLst/>
                <a:latin typeface="+mj-lt"/>
              </a:rPr>
              <a:t>Therefore I will praise you among the Gentiles, and sing to your name</a:t>
            </a:r>
            <a:r>
              <a:rPr lang="en-US" sz="2400" dirty="0">
                <a:solidFill>
                  <a:srgbClr val="92D050"/>
                </a:solidFill>
                <a:effectLst/>
                <a:latin typeface="+mj-lt"/>
              </a:rPr>
              <a:t>.</a:t>
            </a:r>
            <a:r>
              <a:rPr lang="en-US" sz="2400" dirty="0">
                <a:effectLst/>
                <a:latin typeface="+mj-lt"/>
              </a:rPr>
              <a:t>”</a:t>
            </a:r>
            <a:r>
              <a:rPr lang="en-US" sz="2400" dirty="0">
                <a:solidFill>
                  <a:srgbClr val="92D050"/>
                </a:solidFill>
                <a:effectLst/>
                <a:latin typeface="+mj-lt"/>
              </a:rPr>
              <a:t> </a:t>
            </a:r>
            <a:r>
              <a:rPr lang="en-US" sz="2400" u="none" strike="noStrike" baseline="30000" dirty="0">
                <a:effectLst/>
                <a:latin typeface="+mj-lt"/>
              </a:rPr>
              <a:t>10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And again it is said. “</a:t>
            </a:r>
            <a:r>
              <a:rPr lang="en-US" sz="2400" i="1" dirty="0">
                <a:solidFill>
                  <a:srgbClr val="92D050"/>
                </a:solidFill>
                <a:effectLst/>
                <a:latin typeface="+mj-lt"/>
              </a:rPr>
              <a:t>Rejoice, O Gentiles, with his people</a:t>
            </a:r>
            <a:r>
              <a:rPr lang="en-US" sz="2400" dirty="0">
                <a:effectLst/>
                <a:latin typeface="+mj-lt"/>
              </a:rPr>
              <a:t>.” </a:t>
            </a:r>
            <a:r>
              <a:rPr lang="en-US" sz="2400" u="none" strike="noStrike" baseline="30000" dirty="0">
                <a:effectLst/>
                <a:latin typeface="+mj-lt"/>
              </a:rPr>
              <a:t>11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And again, “</a:t>
            </a:r>
            <a:r>
              <a:rPr lang="en-US" sz="2400" i="1" dirty="0">
                <a:solidFill>
                  <a:srgbClr val="92D050"/>
                </a:solidFill>
                <a:effectLst/>
                <a:latin typeface="+mj-lt"/>
              </a:rPr>
              <a:t>Praise the Lord, all you Gentiles, and let all the peoples extol Him</a:t>
            </a:r>
            <a:r>
              <a:rPr lang="en-US" sz="2400" dirty="0">
                <a:effectLst/>
                <a:latin typeface="+mj-lt"/>
              </a:rPr>
              <a:t>.” </a:t>
            </a:r>
            <a:r>
              <a:rPr lang="en-US" sz="2400" u="none" strike="noStrike" baseline="30000" dirty="0">
                <a:effectLst/>
                <a:latin typeface="+mj-lt"/>
              </a:rPr>
              <a:t>12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And again Isaiah says, “</a:t>
            </a:r>
            <a:r>
              <a:rPr lang="en-US" sz="2400" i="1" dirty="0">
                <a:solidFill>
                  <a:srgbClr val="92D050"/>
                </a:solidFill>
                <a:effectLst/>
                <a:latin typeface="+mj-lt"/>
              </a:rPr>
              <a:t>The root of Jesse will come, even he who arises to rule the Gentiles; in Him will the Gentiles hope</a:t>
            </a:r>
            <a:r>
              <a:rPr lang="en-US" sz="2400" dirty="0">
                <a:effectLst/>
                <a:latin typeface="+mj-lt"/>
              </a:rPr>
              <a:t>.” </a:t>
            </a:r>
            <a:r>
              <a:rPr lang="en-US" sz="2400" u="none" strike="noStrike" baseline="30000" dirty="0">
                <a:effectLst/>
                <a:latin typeface="+mj-lt"/>
              </a:rPr>
              <a:t>13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May the God of hope fill you with all joy and peace in believing, so that by the power of the Holy Spirit you may abound in hope.</a:t>
            </a:r>
            <a:endParaRPr lang="en-US" sz="24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447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2743</TotalTime>
  <Words>794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Jeremiah Hitt</cp:lastModifiedBy>
  <cp:revision>80</cp:revision>
  <dcterms:created xsi:type="dcterms:W3CDTF">2016-12-02T01:41:56Z</dcterms:created>
  <dcterms:modified xsi:type="dcterms:W3CDTF">2023-05-24T16:06:59Z</dcterms:modified>
</cp:coreProperties>
</file>