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sldIdLst>
    <p:sldId id="256" r:id="rId2"/>
    <p:sldId id="259" r:id="rId3"/>
    <p:sldId id="355" r:id="rId4"/>
    <p:sldId id="356" r:id="rId5"/>
    <p:sldId id="357" r:id="rId6"/>
    <p:sldId id="359" r:id="rId7"/>
    <p:sldId id="360" r:id="rId8"/>
    <p:sldId id="358" r:id="rId9"/>
    <p:sldId id="291" r:id="rId10"/>
    <p:sldId id="292" r:id="rId11"/>
    <p:sldId id="262" r:id="rId12"/>
  </p:sldIdLst>
  <p:sldSz cx="12192000" cy="6858000"/>
  <p:notesSz cx="6858000" cy="9144000"/>
  <p:embeddedFontLst>
    <p:embeddedFont>
      <p:font typeface="Avenir Heavy" panose="02000503020000020003" pitchFamily="2" charset="0"/>
      <p:bold r:id="rId13"/>
      <p:italic r:id="rId14"/>
      <p:boldItalic r:id="rId15"/>
    </p:embeddedFon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Century Gothic" panose="020B050202020202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1F1C"/>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533"/>
    <p:restoredTop sz="94721"/>
  </p:normalViewPr>
  <p:slideViewPr>
    <p:cSldViewPr snapToGrid="0" snapToObjects="1">
      <p:cViewPr varScale="1">
        <p:scale>
          <a:sx n="112" d="100"/>
          <a:sy n="112" d="100"/>
        </p:scale>
        <p:origin x="48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084108-6F97-544F-8EE9-43532464FCAC}" type="datetimeFigureOut">
              <a:rPr lang="en-US" smtClean="0"/>
              <a:t>5/3/23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116906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084108-6F97-544F-8EE9-43532464FCAC}" type="datetimeFigureOut">
              <a:rPr lang="en-US" smtClean="0"/>
              <a:t>5/3/23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1158742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084108-6F97-544F-8EE9-43532464FCAC}" type="datetimeFigureOut">
              <a:rPr lang="en-US" smtClean="0"/>
              <a:t>5/3/23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1600528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084108-6F97-544F-8EE9-43532464FCAC}" type="datetimeFigureOut">
              <a:rPr lang="en-US" smtClean="0"/>
              <a:t>5/3/23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2049626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084108-6F97-544F-8EE9-43532464FCAC}" type="datetimeFigureOut">
              <a:rPr lang="en-US" smtClean="0"/>
              <a:t>5/3/23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289605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084108-6F97-544F-8EE9-43532464FCAC}" type="datetimeFigureOut">
              <a:rPr lang="en-US" smtClean="0"/>
              <a:t>5/3/23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1204887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084108-6F97-544F-8EE9-43532464FCAC}" type="datetimeFigureOut">
              <a:rPr lang="en-US" smtClean="0"/>
              <a:t>5/3/23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1924736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084108-6F97-544F-8EE9-43532464FCAC}" type="datetimeFigureOut">
              <a:rPr lang="en-US" smtClean="0"/>
              <a:t>5/3/23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1507458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084108-6F97-544F-8EE9-43532464FCAC}" type="datetimeFigureOut">
              <a:rPr lang="en-US" smtClean="0"/>
              <a:t>5/3/23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1984879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084108-6F97-544F-8EE9-43532464FCAC}" type="datetimeFigureOut">
              <a:rPr lang="en-US" smtClean="0"/>
              <a:t>5/3/23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859305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084108-6F97-544F-8EE9-43532464FCAC}" type="datetimeFigureOut">
              <a:rPr lang="en-US" smtClean="0"/>
              <a:t>5/3/23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511928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084108-6F97-544F-8EE9-43532464FCAC}" type="datetimeFigureOut">
              <a:rPr lang="en-US" smtClean="0"/>
              <a:t>5/3/23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B22E3B-BE42-C346-913D-8CB2776E83A8}" type="slidenum">
              <a:rPr lang="en-US" smtClean="0"/>
              <a:t>‹#›</a:t>
            </a:fld>
            <a:endParaRPr lang="en-US"/>
          </a:p>
        </p:txBody>
      </p:sp>
    </p:spTree>
    <p:extLst>
      <p:ext uri="{BB962C8B-B14F-4D97-AF65-F5344CB8AC3E}">
        <p14:creationId xmlns:p14="http://schemas.microsoft.com/office/powerpoint/2010/main" val="212717466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914775" y="2728912"/>
            <a:ext cx="5629275" cy="923330"/>
          </a:xfrm>
          <a:prstGeom prst="rect">
            <a:avLst/>
          </a:prstGeom>
          <a:noFill/>
        </p:spPr>
        <p:txBody>
          <a:bodyPr wrap="square" rtlCol="0">
            <a:spAutoFit/>
          </a:bodyPr>
          <a:lstStyle/>
          <a:p>
            <a:r>
              <a:rPr lang="en-US" sz="5400" b="1" dirty="0">
                <a:latin typeface="Avenir Heavy" charset="0"/>
                <a:ea typeface="Avenir Heavy" charset="0"/>
                <a:cs typeface="Avenir Heavy" charset="0"/>
              </a:rPr>
              <a:t>Paul’s letter</a:t>
            </a:r>
          </a:p>
        </p:txBody>
      </p:sp>
      <p:sp>
        <p:nvSpPr>
          <p:cNvPr id="6" name="TextBox 5"/>
          <p:cNvSpPr txBox="1"/>
          <p:nvPr/>
        </p:nvSpPr>
        <p:spPr>
          <a:xfrm>
            <a:off x="3914775" y="3538537"/>
            <a:ext cx="5629275" cy="923330"/>
          </a:xfrm>
          <a:prstGeom prst="rect">
            <a:avLst/>
          </a:prstGeom>
          <a:noFill/>
        </p:spPr>
        <p:txBody>
          <a:bodyPr wrap="square" rtlCol="0">
            <a:spAutoFit/>
          </a:bodyPr>
          <a:lstStyle/>
          <a:p>
            <a:r>
              <a:rPr lang="en-US" sz="5400" b="1" dirty="0">
                <a:latin typeface="Avenir Heavy" charset="0"/>
                <a:ea typeface="Avenir Heavy" charset="0"/>
                <a:cs typeface="Avenir Heavy" charset="0"/>
              </a:rPr>
              <a:t>to the </a:t>
            </a:r>
            <a:r>
              <a:rPr lang="en-US" sz="5400" b="1" dirty="0">
                <a:solidFill>
                  <a:srgbClr val="FF0000"/>
                </a:solidFill>
                <a:latin typeface="Avenir Heavy" charset="0"/>
                <a:ea typeface="Avenir Heavy" charset="0"/>
                <a:cs typeface="Avenir Heavy" charset="0"/>
              </a:rPr>
              <a:t>ROMANS</a:t>
            </a:r>
          </a:p>
        </p:txBody>
      </p:sp>
      <p:pic>
        <p:nvPicPr>
          <p:cNvPr id="8" name="Picture 7" descr="Qr code&#10;&#10;Description automatically generated">
            <a:extLst>
              <a:ext uri="{FF2B5EF4-FFF2-40B4-BE49-F238E27FC236}">
                <a16:creationId xmlns:a16="http://schemas.microsoft.com/office/drawing/2014/main" id="{993D9A6D-4298-7EBE-769C-D8A386F55B42}"/>
              </a:ext>
            </a:extLst>
          </p:cNvPr>
          <p:cNvPicPr>
            <a:picLocks noChangeAspect="1"/>
          </p:cNvPicPr>
          <p:nvPr/>
        </p:nvPicPr>
        <p:blipFill>
          <a:blip r:embed="rId3"/>
          <a:stretch>
            <a:fillRect/>
          </a:stretch>
        </p:blipFill>
        <p:spPr>
          <a:xfrm>
            <a:off x="10085069" y="4846320"/>
            <a:ext cx="1816100" cy="1816100"/>
          </a:xfrm>
          <a:prstGeom prst="rect">
            <a:avLst/>
          </a:prstGeom>
        </p:spPr>
      </p:pic>
    </p:spTree>
    <p:extLst>
      <p:ext uri="{BB962C8B-B14F-4D97-AF65-F5344CB8AC3E}">
        <p14:creationId xmlns:p14="http://schemas.microsoft.com/office/powerpoint/2010/main" val="617148879"/>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7535" y="3035817"/>
            <a:ext cx="2334000" cy="830997"/>
          </a:xfrm>
          <a:prstGeom prst="rect">
            <a:avLst/>
          </a:prstGeom>
          <a:noFill/>
        </p:spPr>
        <p:txBody>
          <a:bodyPr wrap="square" rtlCol="0">
            <a:spAutoFit/>
          </a:bodyPr>
          <a:lstStyle/>
          <a:p>
            <a:pPr algn="ctr"/>
            <a:r>
              <a:rPr lang="en-US" sz="4800" b="1" dirty="0">
                <a:latin typeface="Century Gothic"/>
                <a:cs typeface="Century Gothic"/>
              </a:rPr>
              <a:t>Hear</a:t>
            </a:r>
          </a:p>
        </p:txBody>
      </p:sp>
      <p:sp>
        <p:nvSpPr>
          <p:cNvPr id="4" name="TextBox 3"/>
          <p:cNvSpPr txBox="1"/>
          <p:nvPr/>
        </p:nvSpPr>
        <p:spPr>
          <a:xfrm>
            <a:off x="3762000" y="3035817"/>
            <a:ext cx="2334000" cy="830997"/>
          </a:xfrm>
          <a:prstGeom prst="rect">
            <a:avLst/>
          </a:prstGeom>
          <a:noFill/>
        </p:spPr>
        <p:txBody>
          <a:bodyPr wrap="square" rtlCol="0">
            <a:spAutoFit/>
          </a:bodyPr>
          <a:lstStyle/>
          <a:p>
            <a:pPr algn="ctr"/>
            <a:r>
              <a:rPr lang="en-US" sz="4800" b="1" dirty="0">
                <a:solidFill>
                  <a:srgbClr val="FF0000"/>
                </a:solidFill>
                <a:latin typeface="Century Gothic"/>
                <a:cs typeface="Century Gothic"/>
              </a:rPr>
              <a:t>Faith</a:t>
            </a:r>
          </a:p>
        </p:txBody>
      </p:sp>
      <p:sp>
        <p:nvSpPr>
          <p:cNvPr id="5" name="TextBox 4"/>
          <p:cNvSpPr txBox="1"/>
          <p:nvPr/>
        </p:nvSpPr>
        <p:spPr>
          <a:xfrm>
            <a:off x="7841924" y="1784874"/>
            <a:ext cx="2347780" cy="830997"/>
          </a:xfrm>
          <a:prstGeom prst="rect">
            <a:avLst/>
          </a:prstGeom>
          <a:noFill/>
        </p:spPr>
        <p:txBody>
          <a:bodyPr wrap="square" rtlCol="0">
            <a:spAutoFit/>
          </a:bodyPr>
          <a:lstStyle/>
          <a:p>
            <a:pPr algn="ctr"/>
            <a:r>
              <a:rPr lang="en-US" sz="4800" b="1" dirty="0">
                <a:latin typeface="Century Gothic"/>
                <a:cs typeface="Century Gothic"/>
              </a:rPr>
              <a:t>Repent</a:t>
            </a:r>
          </a:p>
        </p:txBody>
      </p:sp>
      <p:sp>
        <p:nvSpPr>
          <p:cNvPr id="6" name="TextBox 5"/>
          <p:cNvSpPr txBox="1"/>
          <p:nvPr/>
        </p:nvSpPr>
        <p:spPr>
          <a:xfrm>
            <a:off x="7717680" y="692508"/>
            <a:ext cx="2827909" cy="830997"/>
          </a:xfrm>
          <a:prstGeom prst="rect">
            <a:avLst/>
          </a:prstGeom>
          <a:noFill/>
        </p:spPr>
        <p:txBody>
          <a:bodyPr wrap="square" rtlCol="0">
            <a:spAutoFit/>
          </a:bodyPr>
          <a:lstStyle/>
          <a:p>
            <a:pPr algn="ctr"/>
            <a:r>
              <a:rPr lang="en-US" sz="4800" b="1" dirty="0">
                <a:latin typeface="Century Gothic"/>
                <a:cs typeface="Century Gothic"/>
              </a:rPr>
              <a:t>Confess</a:t>
            </a:r>
          </a:p>
        </p:txBody>
      </p:sp>
      <p:sp>
        <p:nvSpPr>
          <p:cNvPr id="7" name="TextBox 6"/>
          <p:cNvSpPr txBox="1"/>
          <p:nvPr/>
        </p:nvSpPr>
        <p:spPr>
          <a:xfrm>
            <a:off x="7841921" y="2862592"/>
            <a:ext cx="2587845" cy="830997"/>
          </a:xfrm>
          <a:prstGeom prst="rect">
            <a:avLst/>
          </a:prstGeom>
          <a:noFill/>
        </p:spPr>
        <p:txBody>
          <a:bodyPr wrap="square" rtlCol="0">
            <a:spAutoFit/>
          </a:bodyPr>
          <a:lstStyle/>
          <a:p>
            <a:pPr algn="ctr"/>
            <a:r>
              <a:rPr lang="en-US" sz="4800" b="1" dirty="0">
                <a:latin typeface="Century Gothic"/>
                <a:cs typeface="Century Gothic"/>
              </a:rPr>
              <a:t>Baptism</a:t>
            </a:r>
          </a:p>
        </p:txBody>
      </p:sp>
      <p:sp>
        <p:nvSpPr>
          <p:cNvPr id="8" name="TextBox 7"/>
          <p:cNvSpPr txBox="1"/>
          <p:nvPr/>
        </p:nvSpPr>
        <p:spPr>
          <a:xfrm>
            <a:off x="7364612" y="3940311"/>
            <a:ext cx="3457654" cy="1569660"/>
          </a:xfrm>
          <a:prstGeom prst="rect">
            <a:avLst/>
          </a:prstGeom>
          <a:noFill/>
        </p:spPr>
        <p:txBody>
          <a:bodyPr wrap="square" rtlCol="0">
            <a:spAutoFit/>
          </a:bodyPr>
          <a:lstStyle/>
          <a:p>
            <a:pPr algn="ctr"/>
            <a:r>
              <a:rPr lang="en-US" sz="4800" b="1" dirty="0">
                <a:latin typeface="Century Gothic"/>
                <a:cs typeface="Century Gothic"/>
              </a:rPr>
              <a:t>Any Command</a:t>
            </a:r>
          </a:p>
        </p:txBody>
      </p:sp>
      <p:sp>
        <p:nvSpPr>
          <p:cNvPr id="9" name="Right Arrow 8"/>
          <p:cNvSpPr/>
          <p:nvPr/>
        </p:nvSpPr>
        <p:spPr>
          <a:xfrm>
            <a:off x="2320952" y="3344366"/>
            <a:ext cx="1784823" cy="217396"/>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cxnSp>
        <p:nvCxnSpPr>
          <p:cNvPr id="14" name="Straight Arrow Connector 13"/>
          <p:cNvCxnSpPr>
            <a:cxnSpLocks/>
          </p:cNvCxnSpPr>
          <p:nvPr/>
        </p:nvCxnSpPr>
        <p:spPr>
          <a:xfrm flipV="1">
            <a:off x="5656657" y="1348029"/>
            <a:ext cx="2185264" cy="1996337"/>
          </a:xfrm>
          <a:prstGeom prst="straightConnector1">
            <a:avLst/>
          </a:prstGeom>
          <a:ln w="28575" cmpd="sng">
            <a:solidFill>
              <a:schemeClr val="tx1"/>
            </a:solidFill>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a:cxnSpLocks/>
          </p:cNvCxnSpPr>
          <p:nvPr/>
        </p:nvCxnSpPr>
        <p:spPr>
          <a:xfrm flipV="1">
            <a:off x="5656658" y="2417569"/>
            <a:ext cx="2085509" cy="1018331"/>
          </a:xfrm>
          <a:prstGeom prst="straightConnector1">
            <a:avLst/>
          </a:prstGeom>
          <a:ln w="28575">
            <a:solidFill>
              <a:schemeClr val="tx1"/>
            </a:solidFill>
            <a:tailEnd type="arrow"/>
          </a:ln>
        </p:spPr>
        <p:style>
          <a:lnRef idx="2">
            <a:schemeClr val="dk1"/>
          </a:lnRef>
          <a:fillRef idx="0">
            <a:schemeClr val="dk1"/>
          </a:fillRef>
          <a:effectRef idx="1">
            <a:schemeClr val="dk1"/>
          </a:effectRef>
          <a:fontRef idx="minor">
            <a:schemeClr val="tx1"/>
          </a:fontRef>
        </p:style>
      </p:cxnSp>
      <p:cxnSp>
        <p:nvCxnSpPr>
          <p:cNvPr id="18" name="Straight Arrow Connector 17"/>
          <p:cNvCxnSpPr>
            <a:cxnSpLocks/>
          </p:cNvCxnSpPr>
          <p:nvPr/>
        </p:nvCxnSpPr>
        <p:spPr>
          <a:xfrm flipV="1">
            <a:off x="5656657" y="3429000"/>
            <a:ext cx="2185264" cy="132761"/>
          </a:xfrm>
          <a:prstGeom prst="straightConnector1">
            <a:avLst/>
          </a:prstGeom>
          <a:ln w="28575">
            <a:solidFill>
              <a:schemeClr val="tx1"/>
            </a:solidFill>
            <a:tailEnd type="arrow"/>
          </a:ln>
        </p:spPr>
        <p:style>
          <a:lnRef idx="2">
            <a:schemeClr val="dk1"/>
          </a:lnRef>
          <a:fillRef idx="0">
            <a:schemeClr val="dk1"/>
          </a:fillRef>
          <a:effectRef idx="1">
            <a:schemeClr val="dk1"/>
          </a:effectRef>
          <a:fontRef idx="minor">
            <a:schemeClr val="tx1"/>
          </a:fontRef>
        </p:style>
      </p:cxnSp>
      <p:cxnSp>
        <p:nvCxnSpPr>
          <p:cNvPr id="20" name="Straight Arrow Connector 19"/>
          <p:cNvCxnSpPr>
            <a:cxnSpLocks/>
          </p:cNvCxnSpPr>
          <p:nvPr/>
        </p:nvCxnSpPr>
        <p:spPr>
          <a:xfrm>
            <a:off x="5656658" y="3653298"/>
            <a:ext cx="2085509" cy="949679"/>
          </a:xfrm>
          <a:prstGeom prst="straightConnector1">
            <a:avLst/>
          </a:prstGeom>
          <a:ln w="28575">
            <a:solidFill>
              <a:schemeClr val="tx1"/>
            </a:solidFill>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0622371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1000"/>
                                        <p:tgtEl>
                                          <p:spTgt spid="14"/>
                                        </p:tgtEl>
                                      </p:cBhvr>
                                    </p:animEffect>
                                  </p:childTnLst>
                                </p:cTn>
                              </p:par>
                              <p:par>
                                <p:cTn id="17" presetID="22" presetClass="entr" presetSubtype="8"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1000"/>
                                        <p:tgtEl>
                                          <p:spTgt spid="16"/>
                                        </p:tgtEl>
                                      </p:cBhvr>
                                    </p:animEffect>
                                  </p:childTnLst>
                                </p:cTn>
                              </p:par>
                              <p:par>
                                <p:cTn id="20" presetID="22" presetClass="entr" presetSubtype="8"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1000"/>
                                        <p:tgtEl>
                                          <p:spTgt spid="18"/>
                                        </p:tgtEl>
                                      </p:cBhvr>
                                    </p:animEffect>
                                  </p:childTnLst>
                                </p:cTn>
                              </p:par>
                              <p:par>
                                <p:cTn id="23" presetID="22" presetClass="entr" presetSubtype="8"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1000"/>
                                        <p:tgtEl>
                                          <p:spTgt spid="20"/>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9932713"/>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14475" y="5059827"/>
            <a:ext cx="5136845" cy="646331"/>
          </a:xfrm>
          <a:prstGeom prst="rect">
            <a:avLst/>
          </a:prstGeom>
          <a:noFill/>
        </p:spPr>
        <p:txBody>
          <a:bodyPr wrap="square" rtlCol="0">
            <a:spAutoFit/>
          </a:bodyPr>
          <a:lstStyle/>
          <a:p>
            <a:r>
              <a:rPr lang="en-US" sz="3600" b="1" dirty="0">
                <a:latin typeface="Avenir Heavy" charset="0"/>
                <a:ea typeface="Avenir Heavy" charset="0"/>
                <a:cs typeface="Avenir Heavy" charset="0"/>
              </a:rPr>
              <a:t>how Israel</a:t>
            </a:r>
          </a:p>
        </p:txBody>
      </p:sp>
      <p:sp>
        <p:nvSpPr>
          <p:cNvPr id="6" name="TextBox 5"/>
          <p:cNvSpPr txBox="1"/>
          <p:nvPr/>
        </p:nvSpPr>
        <p:spPr>
          <a:xfrm>
            <a:off x="1514476" y="5683028"/>
            <a:ext cx="4197392" cy="646331"/>
          </a:xfrm>
          <a:prstGeom prst="rect">
            <a:avLst/>
          </a:prstGeom>
          <a:noFill/>
        </p:spPr>
        <p:txBody>
          <a:bodyPr wrap="square" rtlCol="0">
            <a:spAutoFit/>
          </a:bodyPr>
          <a:lstStyle/>
          <a:p>
            <a:r>
              <a:rPr lang="en-US" sz="3600" b="1" dirty="0">
                <a:solidFill>
                  <a:srgbClr val="FF0000"/>
                </a:solidFill>
                <a:latin typeface="Avenir Heavy" charset="0"/>
                <a:ea typeface="Avenir Heavy" charset="0"/>
                <a:cs typeface="Avenir Heavy" charset="0"/>
              </a:rPr>
              <a:t>went wrong</a:t>
            </a:r>
          </a:p>
        </p:txBody>
      </p:sp>
      <p:sp>
        <p:nvSpPr>
          <p:cNvPr id="4" name="TextBox 3">
            <a:extLst>
              <a:ext uri="{FF2B5EF4-FFF2-40B4-BE49-F238E27FC236}">
                <a16:creationId xmlns:a16="http://schemas.microsoft.com/office/drawing/2014/main" id="{470868B7-A4D5-DB15-5586-A3D2414CCFF2}"/>
              </a:ext>
            </a:extLst>
          </p:cNvPr>
          <p:cNvSpPr txBox="1"/>
          <p:nvPr/>
        </p:nvSpPr>
        <p:spPr>
          <a:xfrm>
            <a:off x="1514475" y="223911"/>
            <a:ext cx="10628243" cy="4524315"/>
          </a:xfrm>
          <a:prstGeom prst="rect">
            <a:avLst/>
          </a:prstGeom>
          <a:noFill/>
        </p:spPr>
        <p:txBody>
          <a:bodyPr wrap="square" rtlCol="0">
            <a:spAutoFit/>
          </a:bodyPr>
          <a:lstStyle/>
          <a:p>
            <a:r>
              <a:rPr lang="en-US" sz="3200" dirty="0">
                <a:latin typeface="Century Gothic" panose="020B0502020202020204" pitchFamily="34" charset="0"/>
              </a:rPr>
              <a:t>Romans 10:1–4 (ESV) </a:t>
            </a:r>
          </a:p>
          <a:p>
            <a:r>
              <a:rPr lang="en-US" sz="3200" u="none" strike="noStrike" baseline="30000" dirty="0">
                <a:effectLst/>
                <a:latin typeface="Century Gothic" panose="020B0502020202020204" pitchFamily="34" charset="0"/>
              </a:rPr>
              <a:t>1</a:t>
            </a:r>
            <a:r>
              <a:rPr lang="en-US" sz="3200" u="none" strike="noStrike" dirty="0">
                <a:effectLst/>
                <a:latin typeface="Century Gothic" panose="020B0502020202020204" pitchFamily="34" charset="0"/>
              </a:rPr>
              <a:t> </a:t>
            </a:r>
            <a:r>
              <a:rPr lang="en-US" sz="3200" dirty="0">
                <a:effectLst/>
                <a:latin typeface="Century Gothic" panose="020B0502020202020204" pitchFamily="34" charset="0"/>
              </a:rPr>
              <a:t>Brothers, my heart’s desire and prayer to God for them is that they may be saved. </a:t>
            </a:r>
            <a:r>
              <a:rPr lang="en-US" sz="3200" u="none" strike="noStrike" baseline="30000" dirty="0">
                <a:effectLst/>
                <a:latin typeface="Century Gothic" panose="020B0502020202020204" pitchFamily="34" charset="0"/>
              </a:rPr>
              <a:t>2</a:t>
            </a:r>
            <a:r>
              <a:rPr lang="en-US" sz="3200" u="none" strike="noStrike" dirty="0">
                <a:effectLst/>
                <a:latin typeface="Century Gothic" panose="020B0502020202020204" pitchFamily="34" charset="0"/>
              </a:rPr>
              <a:t> </a:t>
            </a:r>
            <a:r>
              <a:rPr lang="en-US" sz="3200" dirty="0">
                <a:effectLst/>
                <a:latin typeface="Century Gothic" panose="020B0502020202020204" pitchFamily="34" charset="0"/>
              </a:rPr>
              <a:t>For I bear them witness that they have a zeal for God, but not according to knowledge. </a:t>
            </a:r>
            <a:r>
              <a:rPr lang="en-US" sz="3200" u="none" strike="noStrike" baseline="30000" dirty="0">
                <a:effectLst/>
                <a:latin typeface="Century Gothic" panose="020B0502020202020204" pitchFamily="34" charset="0"/>
              </a:rPr>
              <a:t>3</a:t>
            </a:r>
            <a:r>
              <a:rPr lang="en-US" sz="3200" u="none" strike="noStrike" dirty="0">
                <a:effectLst/>
                <a:latin typeface="Century Gothic" panose="020B0502020202020204" pitchFamily="34" charset="0"/>
              </a:rPr>
              <a:t> </a:t>
            </a:r>
            <a:r>
              <a:rPr lang="en-US" sz="3200" dirty="0">
                <a:effectLst/>
                <a:latin typeface="Century Gothic" panose="020B0502020202020204" pitchFamily="34" charset="0"/>
              </a:rPr>
              <a:t>For, being ignorant of the righteousness of God, and seeking to establish their own, they did not submit to God’s righteousness. </a:t>
            </a:r>
            <a:r>
              <a:rPr lang="en-US" sz="3200" u="none" strike="noStrike" baseline="30000" dirty="0">
                <a:effectLst/>
                <a:latin typeface="Century Gothic" panose="020B0502020202020204" pitchFamily="34" charset="0"/>
              </a:rPr>
              <a:t>4</a:t>
            </a:r>
            <a:r>
              <a:rPr lang="en-US" sz="3200" u="none" strike="noStrike" dirty="0">
                <a:effectLst/>
                <a:latin typeface="Century Gothic" panose="020B0502020202020204" pitchFamily="34" charset="0"/>
              </a:rPr>
              <a:t> </a:t>
            </a:r>
            <a:r>
              <a:rPr lang="en-US" sz="3200" dirty="0">
                <a:effectLst/>
                <a:latin typeface="Century Gothic" panose="020B0502020202020204" pitchFamily="34" charset="0"/>
              </a:rPr>
              <a:t>For Christ is the end of the law for righteousness to everyone who believes.</a:t>
            </a:r>
            <a:r>
              <a:rPr lang="en-US" sz="3200" dirty="0">
                <a:latin typeface="Century Gothic" panose="020B0502020202020204" pitchFamily="34" charset="0"/>
              </a:rPr>
              <a:t> </a:t>
            </a:r>
          </a:p>
        </p:txBody>
      </p:sp>
    </p:spTree>
    <p:extLst>
      <p:ext uri="{BB962C8B-B14F-4D97-AF65-F5344CB8AC3E}">
        <p14:creationId xmlns:p14="http://schemas.microsoft.com/office/powerpoint/2010/main" val="1294061669"/>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14475" y="5059827"/>
            <a:ext cx="5136845" cy="646331"/>
          </a:xfrm>
          <a:prstGeom prst="rect">
            <a:avLst/>
          </a:prstGeom>
          <a:noFill/>
        </p:spPr>
        <p:txBody>
          <a:bodyPr wrap="square" rtlCol="0">
            <a:spAutoFit/>
          </a:bodyPr>
          <a:lstStyle/>
          <a:p>
            <a:r>
              <a:rPr lang="en-US" sz="3600" b="1" dirty="0">
                <a:latin typeface="Avenir Heavy" charset="0"/>
                <a:ea typeface="Avenir Heavy" charset="0"/>
                <a:cs typeface="Avenir Heavy" charset="0"/>
              </a:rPr>
              <a:t>the righteousness</a:t>
            </a:r>
          </a:p>
        </p:txBody>
      </p:sp>
      <p:sp>
        <p:nvSpPr>
          <p:cNvPr id="6" name="TextBox 5"/>
          <p:cNvSpPr txBox="1"/>
          <p:nvPr/>
        </p:nvSpPr>
        <p:spPr>
          <a:xfrm>
            <a:off x="1514476" y="5683028"/>
            <a:ext cx="4197392" cy="646331"/>
          </a:xfrm>
          <a:prstGeom prst="rect">
            <a:avLst/>
          </a:prstGeom>
          <a:noFill/>
        </p:spPr>
        <p:txBody>
          <a:bodyPr wrap="square" rtlCol="0">
            <a:spAutoFit/>
          </a:bodyPr>
          <a:lstStyle/>
          <a:p>
            <a:r>
              <a:rPr lang="en-US" sz="3600" b="1" dirty="0">
                <a:solidFill>
                  <a:srgbClr val="FF0000"/>
                </a:solidFill>
                <a:latin typeface="Avenir Heavy" charset="0"/>
                <a:ea typeface="Avenir Heavy" charset="0"/>
                <a:cs typeface="Avenir Heavy" charset="0"/>
              </a:rPr>
              <a:t>of faith</a:t>
            </a:r>
          </a:p>
        </p:txBody>
      </p:sp>
      <p:sp>
        <p:nvSpPr>
          <p:cNvPr id="4" name="TextBox 3">
            <a:extLst>
              <a:ext uri="{FF2B5EF4-FFF2-40B4-BE49-F238E27FC236}">
                <a16:creationId xmlns:a16="http://schemas.microsoft.com/office/drawing/2014/main" id="{470868B7-A4D5-DB15-5586-A3D2414CCFF2}"/>
              </a:ext>
            </a:extLst>
          </p:cNvPr>
          <p:cNvSpPr txBox="1"/>
          <p:nvPr/>
        </p:nvSpPr>
        <p:spPr>
          <a:xfrm>
            <a:off x="1514475" y="223911"/>
            <a:ext cx="10628243" cy="4708981"/>
          </a:xfrm>
          <a:prstGeom prst="rect">
            <a:avLst/>
          </a:prstGeom>
          <a:noFill/>
        </p:spPr>
        <p:txBody>
          <a:bodyPr wrap="square" rtlCol="0">
            <a:spAutoFit/>
          </a:bodyPr>
          <a:lstStyle/>
          <a:p>
            <a:r>
              <a:rPr lang="en-US" sz="3000" dirty="0">
                <a:latin typeface="Century Gothic" panose="020B0502020202020204" pitchFamily="34" charset="0"/>
              </a:rPr>
              <a:t>Romans 10:5–8 (ESV) </a:t>
            </a:r>
          </a:p>
          <a:p>
            <a:r>
              <a:rPr lang="en-US" sz="3000" baseline="30000" dirty="0">
                <a:latin typeface="Century Gothic" panose="020B0502020202020204" pitchFamily="34" charset="0"/>
              </a:rPr>
              <a:t>5</a:t>
            </a:r>
            <a:r>
              <a:rPr lang="en-US" sz="3000" dirty="0">
                <a:latin typeface="Century Gothic" panose="020B0502020202020204" pitchFamily="34" charset="0"/>
              </a:rPr>
              <a:t> For Moses writes about the righteousness that is based on the law, that the person who does the commandments shall live by them. </a:t>
            </a:r>
            <a:r>
              <a:rPr lang="en-US" sz="3000" baseline="30000" dirty="0">
                <a:latin typeface="Century Gothic" panose="020B0502020202020204" pitchFamily="34" charset="0"/>
              </a:rPr>
              <a:t>6</a:t>
            </a:r>
            <a:r>
              <a:rPr lang="en-US" sz="3000" dirty="0">
                <a:latin typeface="Century Gothic" panose="020B0502020202020204" pitchFamily="34" charset="0"/>
              </a:rPr>
              <a:t> But the righteousness based on faith says, “Do not say in your heart, ‘Who will ascend into heaven?’ ” (that is, to bring Christ down) </a:t>
            </a:r>
            <a:r>
              <a:rPr lang="en-US" sz="3000" baseline="30000" dirty="0">
                <a:latin typeface="Century Gothic" panose="020B0502020202020204" pitchFamily="34" charset="0"/>
              </a:rPr>
              <a:t>7</a:t>
            </a:r>
            <a:r>
              <a:rPr lang="en-US" sz="3000" dirty="0">
                <a:latin typeface="Century Gothic" panose="020B0502020202020204" pitchFamily="34" charset="0"/>
              </a:rPr>
              <a:t> “or ‘Who will descend into the abyss?’ ” (that is, to bring Christ up from the dead). </a:t>
            </a:r>
            <a:r>
              <a:rPr lang="en-US" sz="3000" baseline="30000" dirty="0">
                <a:latin typeface="Century Gothic" panose="020B0502020202020204" pitchFamily="34" charset="0"/>
              </a:rPr>
              <a:t>8</a:t>
            </a:r>
            <a:r>
              <a:rPr lang="en-US" sz="3000" dirty="0">
                <a:latin typeface="Century Gothic" panose="020B0502020202020204" pitchFamily="34" charset="0"/>
              </a:rPr>
              <a:t> But what does it say? “The word is near you, in your mouth and in your heart” (that is, the word of faith that we proclaim); </a:t>
            </a:r>
          </a:p>
        </p:txBody>
      </p:sp>
    </p:spTree>
    <p:extLst>
      <p:ext uri="{BB962C8B-B14F-4D97-AF65-F5344CB8AC3E}">
        <p14:creationId xmlns:p14="http://schemas.microsoft.com/office/powerpoint/2010/main" val="986020224"/>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14475" y="5059827"/>
            <a:ext cx="5136845" cy="646331"/>
          </a:xfrm>
          <a:prstGeom prst="rect">
            <a:avLst/>
          </a:prstGeom>
          <a:noFill/>
        </p:spPr>
        <p:txBody>
          <a:bodyPr wrap="square" rtlCol="0">
            <a:spAutoFit/>
          </a:bodyPr>
          <a:lstStyle/>
          <a:p>
            <a:r>
              <a:rPr lang="en-US" sz="3600" b="1" dirty="0">
                <a:latin typeface="Avenir Heavy" charset="0"/>
                <a:ea typeface="Avenir Heavy" charset="0"/>
                <a:cs typeface="Avenir Heavy" charset="0"/>
              </a:rPr>
              <a:t>the righteousness</a:t>
            </a:r>
          </a:p>
        </p:txBody>
      </p:sp>
      <p:sp>
        <p:nvSpPr>
          <p:cNvPr id="6" name="TextBox 5"/>
          <p:cNvSpPr txBox="1"/>
          <p:nvPr/>
        </p:nvSpPr>
        <p:spPr>
          <a:xfrm>
            <a:off x="1514476" y="5683028"/>
            <a:ext cx="4197392" cy="646331"/>
          </a:xfrm>
          <a:prstGeom prst="rect">
            <a:avLst/>
          </a:prstGeom>
          <a:noFill/>
        </p:spPr>
        <p:txBody>
          <a:bodyPr wrap="square" rtlCol="0">
            <a:spAutoFit/>
          </a:bodyPr>
          <a:lstStyle/>
          <a:p>
            <a:r>
              <a:rPr lang="en-US" sz="3600" b="1" dirty="0">
                <a:solidFill>
                  <a:srgbClr val="FF0000"/>
                </a:solidFill>
                <a:latin typeface="Avenir Heavy" charset="0"/>
                <a:ea typeface="Avenir Heavy" charset="0"/>
                <a:cs typeface="Avenir Heavy" charset="0"/>
              </a:rPr>
              <a:t>of faith</a:t>
            </a:r>
          </a:p>
        </p:txBody>
      </p:sp>
      <p:sp>
        <p:nvSpPr>
          <p:cNvPr id="4" name="TextBox 3">
            <a:extLst>
              <a:ext uri="{FF2B5EF4-FFF2-40B4-BE49-F238E27FC236}">
                <a16:creationId xmlns:a16="http://schemas.microsoft.com/office/drawing/2014/main" id="{470868B7-A4D5-DB15-5586-A3D2414CCFF2}"/>
              </a:ext>
            </a:extLst>
          </p:cNvPr>
          <p:cNvSpPr txBox="1"/>
          <p:nvPr/>
        </p:nvSpPr>
        <p:spPr>
          <a:xfrm>
            <a:off x="1514475" y="223911"/>
            <a:ext cx="10628243" cy="4401205"/>
          </a:xfrm>
          <a:prstGeom prst="rect">
            <a:avLst/>
          </a:prstGeom>
          <a:noFill/>
        </p:spPr>
        <p:txBody>
          <a:bodyPr wrap="square" rtlCol="0">
            <a:spAutoFit/>
          </a:bodyPr>
          <a:lstStyle/>
          <a:p>
            <a:r>
              <a:rPr lang="en-US" sz="2800" dirty="0">
                <a:latin typeface="Century Gothic" panose="020B0502020202020204" pitchFamily="34" charset="0"/>
              </a:rPr>
              <a:t>Romans 10:9–13 (ESV) </a:t>
            </a:r>
          </a:p>
          <a:p>
            <a:r>
              <a:rPr lang="en-US" sz="2800" baseline="30000" dirty="0">
                <a:latin typeface="Century Gothic" panose="020B0502020202020204" pitchFamily="34" charset="0"/>
              </a:rPr>
              <a:t>9</a:t>
            </a:r>
            <a:r>
              <a:rPr lang="en-US" sz="2800" dirty="0">
                <a:latin typeface="Century Gothic" panose="020B0502020202020204" pitchFamily="34" charset="0"/>
              </a:rPr>
              <a:t> because, if you confess with your mouth that Jesus is Lord and believe in your heart that God raised him from the dead, you will be saved. </a:t>
            </a:r>
            <a:r>
              <a:rPr lang="en-US" sz="2800" baseline="30000" dirty="0">
                <a:latin typeface="Century Gothic" panose="020B0502020202020204" pitchFamily="34" charset="0"/>
              </a:rPr>
              <a:t>10</a:t>
            </a:r>
            <a:r>
              <a:rPr lang="en-US" sz="2800" dirty="0">
                <a:latin typeface="Century Gothic" panose="020B0502020202020204" pitchFamily="34" charset="0"/>
              </a:rPr>
              <a:t> For with the heart one believes and is justified, and with the mouth one confesses and is saved. </a:t>
            </a:r>
            <a:r>
              <a:rPr lang="en-US" sz="2800" baseline="30000" dirty="0">
                <a:latin typeface="Century Gothic" panose="020B0502020202020204" pitchFamily="34" charset="0"/>
              </a:rPr>
              <a:t>11 </a:t>
            </a:r>
            <a:r>
              <a:rPr lang="en-US" sz="2800" dirty="0">
                <a:latin typeface="Century Gothic" panose="020B0502020202020204" pitchFamily="34" charset="0"/>
              </a:rPr>
              <a:t>For the Scripture says, “Everyone who believes in him will not be put to shame.” </a:t>
            </a:r>
            <a:r>
              <a:rPr lang="en-US" sz="2800" baseline="30000" dirty="0">
                <a:latin typeface="Century Gothic" panose="020B0502020202020204" pitchFamily="34" charset="0"/>
              </a:rPr>
              <a:t>12</a:t>
            </a:r>
            <a:r>
              <a:rPr lang="en-US" sz="2800" dirty="0">
                <a:latin typeface="Century Gothic" panose="020B0502020202020204" pitchFamily="34" charset="0"/>
              </a:rPr>
              <a:t> For there is no distinction between Jew and Greek; for the same Lord is Lord of all, bestowing his riches on all who call on him. </a:t>
            </a:r>
            <a:r>
              <a:rPr lang="en-US" sz="2800" baseline="30000" dirty="0">
                <a:latin typeface="Century Gothic" panose="020B0502020202020204" pitchFamily="34" charset="0"/>
              </a:rPr>
              <a:t>13</a:t>
            </a:r>
            <a:r>
              <a:rPr lang="en-US" sz="2800" dirty="0">
                <a:latin typeface="Century Gothic" panose="020B0502020202020204" pitchFamily="34" charset="0"/>
              </a:rPr>
              <a:t> For “everyone who calls on the name of the Lord will be saved.” </a:t>
            </a:r>
          </a:p>
        </p:txBody>
      </p:sp>
    </p:spTree>
    <p:extLst>
      <p:ext uri="{BB962C8B-B14F-4D97-AF65-F5344CB8AC3E}">
        <p14:creationId xmlns:p14="http://schemas.microsoft.com/office/powerpoint/2010/main" val="568393329"/>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14475" y="5059827"/>
            <a:ext cx="5136845" cy="646331"/>
          </a:xfrm>
          <a:prstGeom prst="rect">
            <a:avLst/>
          </a:prstGeom>
          <a:noFill/>
        </p:spPr>
        <p:txBody>
          <a:bodyPr wrap="square" rtlCol="0">
            <a:spAutoFit/>
          </a:bodyPr>
          <a:lstStyle/>
          <a:p>
            <a:r>
              <a:rPr lang="en-US" sz="3600" b="1" dirty="0">
                <a:latin typeface="Avenir Heavy" charset="0"/>
                <a:ea typeface="Avenir Heavy" charset="0"/>
                <a:cs typeface="Avenir Heavy" charset="0"/>
              </a:rPr>
              <a:t>why Israel</a:t>
            </a:r>
          </a:p>
        </p:txBody>
      </p:sp>
      <p:sp>
        <p:nvSpPr>
          <p:cNvPr id="6" name="TextBox 5"/>
          <p:cNvSpPr txBox="1"/>
          <p:nvPr/>
        </p:nvSpPr>
        <p:spPr>
          <a:xfrm>
            <a:off x="1514476" y="5683028"/>
            <a:ext cx="4197392" cy="646331"/>
          </a:xfrm>
          <a:prstGeom prst="rect">
            <a:avLst/>
          </a:prstGeom>
          <a:noFill/>
        </p:spPr>
        <p:txBody>
          <a:bodyPr wrap="square" rtlCol="0">
            <a:spAutoFit/>
          </a:bodyPr>
          <a:lstStyle/>
          <a:p>
            <a:r>
              <a:rPr lang="en-US" sz="3600" b="1" dirty="0">
                <a:solidFill>
                  <a:srgbClr val="FF0000"/>
                </a:solidFill>
                <a:latin typeface="Avenir Heavy" charset="0"/>
                <a:ea typeface="Avenir Heavy" charset="0"/>
                <a:cs typeface="Avenir Heavy" charset="0"/>
              </a:rPr>
              <a:t>had not believed</a:t>
            </a:r>
          </a:p>
        </p:txBody>
      </p:sp>
      <p:sp>
        <p:nvSpPr>
          <p:cNvPr id="4" name="TextBox 3">
            <a:extLst>
              <a:ext uri="{FF2B5EF4-FFF2-40B4-BE49-F238E27FC236}">
                <a16:creationId xmlns:a16="http://schemas.microsoft.com/office/drawing/2014/main" id="{470868B7-A4D5-DB15-5586-A3D2414CCFF2}"/>
              </a:ext>
            </a:extLst>
          </p:cNvPr>
          <p:cNvSpPr txBox="1"/>
          <p:nvPr/>
        </p:nvSpPr>
        <p:spPr>
          <a:xfrm>
            <a:off x="1514475" y="223911"/>
            <a:ext cx="10628243" cy="4401205"/>
          </a:xfrm>
          <a:prstGeom prst="rect">
            <a:avLst/>
          </a:prstGeom>
          <a:noFill/>
        </p:spPr>
        <p:txBody>
          <a:bodyPr wrap="square" rtlCol="0">
            <a:spAutoFit/>
          </a:bodyPr>
          <a:lstStyle/>
          <a:p>
            <a:r>
              <a:rPr lang="en-US" sz="2800" dirty="0">
                <a:latin typeface="Century Gothic" panose="020B0502020202020204" pitchFamily="34" charset="0"/>
              </a:rPr>
              <a:t>Romans 10:14–17 (ESV) </a:t>
            </a:r>
          </a:p>
          <a:p>
            <a:r>
              <a:rPr lang="en-US" sz="2800" u="none" strike="noStrike" baseline="30000" dirty="0">
                <a:effectLst/>
                <a:latin typeface="Century Gothic" panose="020B0502020202020204" pitchFamily="34" charset="0"/>
              </a:rPr>
              <a:t>14</a:t>
            </a:r>
            <a:r>
              <a:rPr lang="en-US" sz="2800" u="none" strike="noStrike" dirty="0">
                <a:effectLst/>
                <a:latin typeface="Century Gothic" panose="020B0502020202020204" pitchFamily="34" charset="0"/>
              </a:rPr>
              <a:t> </a:t>
            </a:r>
            <a:r>
              <a:rPr lang="en-US" sz="2800" dirty="0">
                <a:effectLst/>
                <a:latin typeface="Century Gothic" panose="020B0502020202020204" pitchFamily="34" charset="0"/>
              </a:rPr>
              <a:t>How then will they call on him in whom they have not believed? And how are they to believe in him of whom they have never heard? And how are they to hear without someone preaching? </a:t>
            </a:r>
            <a:r>
              <a:rPr lang="en-US" sz="2800" u="none" strike="noStrike" baseline="30000" dirty="0">
                <a:effectLst/>
                <a:latin typeface="Century Gothic" panose="020B0502020202020204" pitchFamily="34" charset="0"/>
              </a:rPr>
              <a:t>15</a:t>
            </a:r>
            <a:r>
              <a:rPr lang="en-US" sz="2800" u="none" strike="noStrike" dirty="0">
                <a:effectLst/>
                <a:latin typeface="Century Gothic" panose="020B0502020202020204" pitchFamily="34" charset="0"/>
              </a:rPr>
              <a:t> </a:t>
            </a:r>
            <a:r>
              <a:rPr lang="en-US" sz="2800" dirty="0">
                <a:effectLst/>
                <a:latin typeface="Century Gothic" panose="020B0502020202020204" pitchFamily="34" charset="0"/>
              </a:rPr>
              <a:t>And how are they to preach unless they are sent? As it is written, “How beautiful are the feet of those who preach the good news!” </a:t>
            </a:r>
            <a:r>
              <a:rPr lang="en-US" sz="2800" u="none" strike="noStrike" baseline="30000" dirty="0">
                <a:effectLst/>
                <a:latin typeface="Century Gothic" panose="020B0502020202020204" pitchFamily="34" charset="0"/>
              </a:rPr>
              <a:t>16</a:t>
            </a:r>
            <a:r>
              <a:rPr lang="en-US" sz="2800" u="none" strike="noStrike" dirty="0">
                <a:effectLst/>
                <a:latin typeface="Century Gothic" panose="020B0502020202020204" pitchFamily="34" charset="0"/>
              </a:rPr>
              <a:t> </a:t>
            </a:r>
            <a:r>
              <a:rPr lang="en-US" sz="2800" dirty="0">
                <a:effectLst/>
                <a:latin typeface="Century Gothic" panose="020B0502020202020204" pitchFamily="34" charset="0"/>
              </a:rPr>
              <a:t>But they have not all obeyed the gospel. For Isaiah says, “Lord, who has believed what he has heard from us?” </a:t>
            </a:r>
            <a:r>
              <a:rPr lang="en-US" sz="2800" u="none" strike="noStrike" baseline="30000" dirty="0">
                <a:effectLst/>
                <a:latin typeface="Century Gothic" panose="020B0502020202020204" pitchFamily="34" charset="0"/>
              </a:rPr>
              <a:t>17</a:t>
            </a:r>
            <a:r>
              <a:rPr lang="en-US" sz="2800" u="none" strike="noStrike" dirty="0">
                <a:effectLst/>
                <a:latin typeface="Century Gothic" panose="020B0502020202020204" pitchFamily="34" charset="0"/>
              </a:rPr>
              <a:t> </a:t>
            </a:r>
            <a:r>
              <a:rPr lang="en-US" sz="2800" dirty="0">
                <a:effectLst/>
                <a:latin typeface="Century Gothic" panose="020B0502020202020204" pitchFamily="34" charset="0"/>
              </a:rPr>
              <a:t>So faith comes from hearing, and hearing through the word of Christ.</a:t>
            </a:r>
            <a:r>
              <a:rPr lang="en-US" sz="2800" dirty="0">
                <a:latin typeface="Century Gothic" panose="020B0502020202020204" pitchFamily="34" charset="0"/>
              </a:rPr>
              <a:t> </a:t>
            </a:r>
          </a:p>
        </p:txBody>
      </p:sp>
    </p:spTree>
    <p:extLst>
      <p:ext uri="{BB962C8B-B14F-4D97-AF65-F5344CB8AC3E}">
        <p14:creationId xmlns:p14="http://schemas.microsoft.com/office/powerpoint/2010/main" val="2898359105"/>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3CBF5B-C2E2-07B3-FEE1-B662A485B1A1}"/>
              </a:ext>
            </a:extLst>
          </p:cNvPr>
          <p:cNvPicPr>
            <a:picLocks noChangeAspect="1"/>
          </p:cNvPicPr>
          <p:nvPr/>
        </p:nvPicPr>
        <p:blipFill>
          <a:blip r:embed="rId2"/>
          <a:stretch>
            <a:fillRect/>
          </a:stretch>
        </p:blipFill>
        <p:spPr>
          <a:xfrm>
            <a:off x="0" y="-632277"/>
            <a:ext cx="12192000" cy="8122553"/>
          </a:xfrm>
          <a:prstGeom prst="rect">
            <a:avLst/>
          </a:prstGeom>
        </p:spPr>
      </p:pic>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ECAD8552-765D-864C-2ED6-5282F73E3DD5}"/>
              </a:ext>
            </a:extLst>
          </p:cNvPr>
          <p:cNvPicPr>
            <a:picLocks noChangeAspect="1"/>
          </p:cNvPicPr>
          <p:nvPr/>
        </p:nvPicPr>
        <p:blipFill rotWithShape="1">
          <a:blip r:embed="rId3">
            <a:extLst>
              <a:ext uri="{28A0092B-C50C-407E-A947-70E740481C1C}">
                <a14:useLocalDpi xmlns:a14="http://schemas.microsoft.com/office/drawing/2010/main" val="0"/>
              </a:ext>
            </a:extLst>
          </a:blip>
          <a:srcRect t="25014"/>
          <a:stretch/>
        </p:blipFill>
        <p:spPr>
          <a:xfrm>
            <a:off x="7053963" y="0"/>
            <a:ext cx="4838993" cy="2721429"/>
          </a:xfrm>
          <a:prstGeom prst="rect">
            <a:avLst/>
          </a:prstGeom>
        </p:spPr>
      </p:pic>
    </p:spTree>
    <p:extLst>
      <p:ext uri="{BB962C8B-B14F-4D97-AF65-F5344CB8AC3E}">
        <p14:creationId xmlns:p14="http://schemas.microsoft.com/office/powerpoint/2010/main" val="34259490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14475" y="5059827"/>
            <a:ext cx="5136845" cy="646331"/>
          </a:xfrm>
          <a:prstGeom prst="rect">
            <a:avLst/>
          </a:prstGeom>
          <a:noFill/>
        </p:spPr>
        <p:txBody>
          <a:bodyPr wrap="square" rtlCol="0">
            <a:spAutoFit/>
          </a:bodyPr>
          <a:lstStyle/>
          <a:p>
            <a:r>
              <a:rPr lang="en-US" sz="3600" b="1" dirty="0">
                <a:latin typeface="Avenir Heavy" charset="0"/>
                <a:ea typeface="Avenir Heavy" charset="0"/>
                <a:cs typeface="Avenir Heavy" charset="0"/>
              </a:rPr>
              <a:t>why Israel</a:t>
            </a:r>
          </a:p>
        </p:txBody>
      </p:sp>
      <p:sp>
        <p:nvSpPr>
          <p:cNvPr id="6" name="TextBox 5"/>
          <p:cNvSpPr txBox="1"/>
          <p:nvPr/>
        </p:nvSpPr>
        <p:spPr>
          <a:xfrm>
            <a:off x="1514476" y="5683028"/>
            <a:ext cx="4197392" cy="646331"/>
          </a:xfrm>
          <a:prstGeom prst="rect">
            <a:avLst/>
          </a:prstGeom>
          <a:noFill/>
        </p:spPr>
        <p:txBody>
          <a:bodyPr wrap="square" rtlCol="0">
            <a:spAutoFit/>
          </a:bodyPr>
          <a:lstStyle/>
          <a:p>
            <a:r>
              <a:rPr lang="en-US" sz="3600" b="1" dirty="0">
                <a:solidFill>
                  <a:srgbClr val="FF0000"/>
                </a:solidFill>
                <a:latin typeface="Avenir Heavy" charset="0"/>
                <a:ea typeface="Avenir Heavy" charset="0"/>
                <a:cs typeface="Avenir Heavy" charset="0"/>
              </a:rPr>
              <a:t>had not believed</a:t>
            </a:r>
          </a:p>
        </p:txBody>
      </p:sp>
      <p:sp>
        <p:nvSpPr>
          <p:cNvPr id="4" name="TextBox 3">
            <a:extLst>
              <a:ext uri="{FF2B5EF4-FFF2-40B4-BE49-F238E27FC236}">
                <a16:creationId xmlns:a16="http://schemas.microsoft.com/office/drawing/2014/main" id="{470868B7-A4D5-DB15-5586-A3D2414CCFF2}"/>
              </a:ext>
            </a:extLst>
          </p:cNvPr>
          <p:cNvSpPr txBox="1"/>
          <p:nvPr/>
        </p:nvSpPr>
        <p:spPr>
          <a:xfrm>
            <a:off x="1514475" y="223911"/>
            <a:ext cx="10628243" cy="4401205"/>
          </a:xfrm>
          <a:prstGeom prst="rect">
            <a:avLst/>
          </a:prstGeom>
          <a:noFill/>
        </p:spPr>
        <p:txBody>
          <a:bodyPr wrap="square" rtlCol="0">
            <a:spAutoFit/>
          </a:bodyPr>
          <a:lstStyle/>
          <a:p>
            <a:r>
              <a:rPr lang="en-US" sz="2800" dirty="0">
                <a:latin typeface="Century Gothic" panose="020B0502020202020204" pitchFamily="34" charset="0"/>
              </a:rPr>
              <a:t>Romans 10:14–17 (ESV) </a:t>
            </a:r>
          </a:p>
          <a:p>
            <a:r>
              <a:rPr lang="en-US" sz="2800" u="none" strike="noStrike" baseline="30000" dirty="0">
                <a:effectLst/>
                <a:latin typeface="Century Gothic" panose="020B0502020202020204" pitchFamily="34" charset="0"/>
              </a:rPr>
              <a:t>14</a:t>
            </a:r>
            <a:r>
              <a:rPr lang="en-US" sz="2800" u="none" strike="noStrike" dirty="0">
                <a:effectLst/>
                <a:latin typeface="Century Gothic" panose="020B0502020202020204" pitchFamily="34" charset="0"/>
              </a:rPr>
              <a:t> </a:t>
            </a:r>
            <a:r>
              <a:rPr lang="en-US" sz="2800" dirty="0">
                <a:effectLst/>
                <a:latin typeface="Century Gothic" panose="020B0502020202020204" pitchFamily="34" charset="0"/>
              </a:rPr>
              <a:t>How then will they call on him in whom they have not believed? And how are they to believe in him of whom they have never heard? And how are they to hear without someone preaching? </a:t>
            </a:r>
            <a:r>
              <a:rPr lang="en-US" sz="2800" u="none" strike="noStrike" baseline="30000" dirty="0">
                <a:effectLst/>
                <a:latin typeface="Century Gothic" panose="020B0502020202020204" pitchFamily="34" charset="0"/>
              </a:rPr>
              <a:t>15</a:t>
            </a:r>
            <a:r>
              <a:rPr lang="en-US" sz="2800" u="none" strike="noStrike" dirty="0">
                <a:effectLst/>
                <a:latin typeface="Century Gothic" panose="020B0502020202020204" pitchFamily="34" charset="0"/>
              </a:rPr>
              <a:t> </a:t>
            </a:r>
            <a:r>
              <a:rPr lang="en-US" sz="2800" dirty="0">
                <a:effectLst/>
                <a:latin typeface="Century Gothic" panose="020B0502020202020204" pitchFamily="34" charset="0"/>
              </a:rPr>
              <a:t>And how are they to preach unless they are sent? As it is written, “How beautiful are the feet of those who preach the good news!” </a:t>
            </a:r>
            <a:r>
              <a:rPr lang="en-US" sz="2800" u="none" strike="noStrike" baseline="30000" dirty="0">
                <a:effectLst/>
                <a:latin typeface="Century Gothic" panose="020B0502020202020204" pitchFamily="34" charset="0"/>
              </a:rPr>
              <a:t>16</a:t>
            </a:r>
            <a:r>
              <a:rPr lang="en-US" sz="2800" u="none" strike="noStrike" dirty="0">
                <a:effectLst/>
                <a:latin typeface="Century Gothic" panose="020B0502020202020204" pitchFamily="34" charset="0"/>
              </a:rPr>
              <a:t> </a:t>
            </a:r>
            <a:r>
              <a:rPr lang="en-US" sz="2800" dirty="0">
                <a:effectLst/>
                <a:latin typeface="Century Gothic" panose="020B0502020202020204" pitchFamily="34" charset="0"/>
              </a:rPr>
              <a:t>But they have not all obeyed the gospel. For Isaiah says, “Lord, who has believed what he has heard from us?” </a:t>
            </a:r>
            <a:r>
              <a:rPr lang="en-US" sz="2800" u="none" strike="noStrike" baseline="30000" dirty="0">
                <a:effectLst/>
                <a:latin typeface="Century Gothic" panose="020B0502020202020204" pitchFamily="34" charset="0"/>
              </a:rPr>
              <a:t>17</a:t>
            </a:r>
            <a:r>
              <a:rPr lang="en-US" sz="2800" u="none" strike="noStrike" dirty="0">
                <a:effectLst/>
                <a:latin typeface="Century Gothic" panose="020B0502020202020204" pitchFamily="34" charset="0"/>
              </a:rPr>
              <a:t> </a:t>
            </a:r>
            <a:r>
              <a:rPr lang="en-US" sz="2800" dirty="0">
                <a:effectLst/>
                <a:latin typeface="Century Gothic" panose="020B0502020202020204" pitchFamily="34" charset="0"/>
              </a:rPr>
              <a:t>So faith comes from hearing, and hearing through the word of Christ.</a:t>
            </a:r>
            <a:r>
              <a:rPr lang="en-US" sz="2800" dirty="0">
                <a:latin typeface="Century Gothic" panose="020B0502020202020204" pitchFamily="34" charset="0"/>
              </a:rPr>
              <a:t> </a:t>
            </a:r>
          </a:p>
        </p:txBody>
      </p:sp>
    </p:spTree>
    <p:extLst>
      <p:ext uri="{BB962C8B-B14F-4D97-AF65-F5344CB8AC3E}">
        <p14:creationId xmlns:p14="http://schemas.microsoft.com/office/powerpoint/2010/main" val="3204477779"/>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14475" y="5059827"/>
            <a:ext cx="5136845" cy="646331"/>
          </a:xfrm>
          <a:prstGeom prst="rect">
            <a:avLst/>
          </a:prstGeom>
          <a:noFill/>
        </p:spPr>
        <p:txBody>
          <a:bodyPr wrap="square" rtlCol="0">
            <a:spAutoFit/>
          </a:bodyPr>
          <a:lstStyle/>
          <a:p>
            <a:r>
              <a:rPr lang="en-US" sz="3600" b="1" dirty="0">
                <a:latin typeface="Avenir Heavy" charset="0"/>
                <a:ea typeface="Avenir Heavy" charset="0"/>
                <a:cs typeface="Avenir Heavy" charset="0"/>
              </a:rPr>
              <a:t>why Israel</a:t>
            </a:r>
          </a:p>
        </p:txBody>
      </p:sp>
      <p:sp>
        <p:nvSpPr>
          <p:cNvPr id="6" name="TextBox 5"/>
          <p:cNvSpPr txBox="1"/>
          <p:nvPr/>
        </p:nvSpPr>
        <p:spPr>
          <a:xfrm>
            <a:off x="1514476" y="5683028"/>
            <a:ext cx="4197392" cy="646331"/>
          </a:xfrm>
          <a:prstGeom prst="rect">
            <a:avLst/>
          </a:prstGeom>
          <a:noFill/>
        </p:spPr>
        <p:txBody>
          <a:bodyPr wrap="square" rtlCol="0">
            <a:spAutoFit/>
          </a:bodyPr>
          <a:lstStyle/>
          <a:p>
            <a:r>
              <a:rPr lang="en-US" sz="3600" b="1" dirty="0">
                <a:solidFill>
                  <a:srgbClr val="FF0000"/>
                </a:solidFill>
                <a:latin typeface="Avenir Heavy" charset="0"/>
                <a:ea typeface="Avenir Heavy" charset="0"/>
                <a:cs typeface="Avenir Heavy" charset="0"/>
              </a:rPr>
              <a:t>had not believed</a:t>
            </a:r>
          </a:p>
        </p:txBody>
      </p:sp>
      <p:sp>
        <p:nvSpPr>
          <p:cNvPr id="4" name="TextBox 3">
            <a:extLst>
              <a:ext uri="{FF2B5EF4-FFF2-40B4-BE49-F238E27FC236}">
                <a16:creationId xmlns:a16="http://schemas.microsoft.com/office/drawing/2014/main" id="{470868B7-A4D5-DB15-5586-A3D2414CCFF2}"/>
              </a:ext>
            </a:extLst>
          </p:cNvPr>
          <p:cNvSpPr txBox="1"/>
          <p:nvPr/>
        </p:nvSpPr>
        <p:spPr>
          <a:xfrm>
            <a:off x="1514475" y="329311"/>
            <a:ext cx="10628243" cy="4401205"/>
          </a:xfrm>
          <a:prstGeom prst="rect">
            <a:avLst/>
          </a:prstGeom>
          <a:noFill/>
        </p:spPr>
        <p:txBody>
          <a:bodyPr wrap="square" rtlCol="0">
            <a:spAutoFit/>
          </a:bodyPr>
          <a:lstStyle/>
          <a:p>
            <a:r>
              <a:rPr lang="en-US" sz="2800" dirty="0">
                <a:latin typeface="Century Gothic" panose="020B0502020202020204" pitchFamily="34" charset="0"/>
              </a:rPr>
              <a:t>Romans 10:18–21 (ESV) </a:t>
            </a:r>
          </a:p>
          <a:p>
            <a:r>
              <a:rPr lang="en-US" sz="2800" baseline="30000" dirty="0">
                <a:latin typeface="Century Gothic" panose="020B0502020202020204" pitchFamily="34" charset="0"/>
              </a:rPr>
              <a:t>18</a:t>
            </a:r>
            <a:r>
              <a:rPr lang="en-US" sz="2800" dirty="0">
                <a:latin typeface="Century Gothic" panose="020B0502020202020204" pitchFamily="34" charset="0"/>
              </a:rPr>
              <a:t> But I ask, have they not heard? Indeed they have, for “Their voice has gone out to all the earth, and their words to the ends of the world.” </a:t>
            </a:r>
            <a:r>
              <a:rPr lang="en-US" sz="2800" baseline="30000" dirty="0">
                <a:latin typeface="Century Gothic" panose="020B0502020202020204" pitchFamily="34" charset="0"/>
              </a:rPr>
              <a:t>19</a:t>
            </a:r>
            <a:r>
              <a:rPr lang="en-US" sz="2800" dirty="0">
                <a:latin typeface="Century Gothic" panose="020B0502020202020204" pitchFamily="34" charset="0"/>
              </a:rPr>
              <a:t> But I ask, did Israel not understand? First Moses says, “I will make you jealous of those who are not a nation; with a foolish nation I will make you angry.” </a:t>
            </a:r>
            <a:r>
              <a:rPr lang="en-US" sz="2800" baseline="30000" dirty="0">
                <a:latin typeface="Century Gothic" panose="020B0502020202020204" pitchFamily="34" charset="0"/>
              </a:rPr>
              <a:t>20</a:t>
            </a:r>
            <a:r>
              <a:rPr lang="en-US" sz="2800" dirty="0">
                <a:latin typeface="Century Gothic" panose="020B0502020202020204" pitchFamily="34" charset="0"/>
              </a:rPr>
              <a:t> Then Isaiah is so bold as to say, “I have been found by those who did not seek me; I have shown myself to those who did not ask for me.” </a:t>
            </a:r>
            <a:r>
              <a:rPr lang="en-US" sz="2800" baseline="30000" dirty="0">
                <a:latin typeface="Century Gothic" panose="020B0502020202020204" pitchFamily="34" charset="0"/>
              </a:rPr>
              <a:t>21</a:t>
            </a:r>
            <a:r>
              <a:rPr lang="en-US" sz="2800" dirty="0">
                <a:latin typeface="Century Gothic" panose="020B0502020202020204" pitchFamily="34" charset="0"/>
              </a:rPr>
              <a:t> But of Israel he says, “All day long I have held out my hands to a disobedient and contrary people.” </a:t>
            </a:r>
          </a:p>
        </p:txBody>
      </p:sp>
    </p:spTree>
    <p:extLst>
      <p:ext uri="{BB962C8B-B14F-4D97-AF65-F5344CB8AC3E}">
        <p14:creationId xmlns:p14="http://schemas.microsoft.com/office/powerpoint/2010/main" val="368018604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34882364"/>
      </p:ext>
    </p:extLst>
  </p:cSld>
  <p:clrMapOvr>
    <a:masterClrMapping/>
  </p:clrMapOvr>
  <p:transition spd="slow">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1625</TotalTime>
  <Words>745</Words>
  <Application>Microsoft Macintosh PowerPoint</Application>
  <PresentationFormat>Widescreen</PresentationFormat>
  <Paragraphs>32</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Avenir Heavy</vt:lpstr>
      <vt:lpstr>Century Gothic</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Creel</dc:creator>
  <cp:lastModifiedBy>Joshua Creel</cp:lastModifiedBy>
  <cp:revision>21</cp:revision>
  <dcterms:created xsi:type="dcterms:W3CDTF">2016-12-02T01:41:56Z</dcterms:created>
  <dcterms:modified xsi:type="dcterms:W3CDTF">2023-05-03T21:19:55Z</dcterms:modified>
</cp:coreProperties>
</file>