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72" r:id="rId2"/>
    <p:sldId id="273" r:id="rId3"/>
    <p:sldId id="256" r:id="rId4"/>
    <p:sldId id="258" r:id="rId5"/>
    <p:sldId id="259" r:id="rId6"/>
    <p:sldId id="260" r:id="rId7"/>
    <p:sldId id="266" r:id="rId8"/>
    <p:sldId id="257" r:id="rId9"/>
    <p:sldId id="261" r:id="rId10"/>
    <p:sldId id="262" r:id="rId11"/>
    <p:sldId id="267" r:id="rId12"/>
    <p:sldId id="275" r:id="rId13"/>
    <p:sldId id="274" r:id="rId14"/>
    <p:sldId id="264" r:id="rId15"/>
    <p:sldId id="263" r:id="rId16"/>
    <p:sldId id="268" r:id="rId17"/>
    <p:sldId id="269" r:id="rId18"/>
    <p:sldId id="265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FF"/>
    <a:srgbClr val="259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917B2-1088-DD4C-839B-3CC8253B0B70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BAE6C-53C6-0F49-B651-511BF695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7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BAE6C-53C6-0F49-B651-511BF6956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0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BAE6C-53C6-0F49-B651-511BF6956C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8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6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BD8A1-5526-F141-934E-AF03B9276F66}" type="datetimeFigureOut">
              <a:rPr lang="en-US" smtClean="0"/>
              <a:t>5/7/23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9993-F8C3-3A48-9A2E-6D4DB4FB2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6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10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and a child&#10;&#10;Description automatically generated with medium confidence">
            <a:extLst>
              <a:ext uri="{FF2B5EF4-FFF2-40B4-BE49-F238E27FC236}">
                <a16:creationId xmlns:a16="http://schemas.microsoft.com/office/drawing/2014/main" id="{0ADBF81B-7B1E-4D13-6BC0-1F316582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41" y="0"/>
            <a:ext cx="4831954" cy="684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CFCA9-35DD-482A-D0E0-5842AA54F534}"/>
              </a:ext>
            </a:extLst>
          </p:cNvPr>
          <p:cNvSpPr txBox="1"/>
          <p:nvPr/>
        </p:nvSpPr>
        <p:spPr>
          <a:xfrm>
            <a:off x="0" y="1456660"/>
            <a:ext cx="480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" panose="02040604050505020304" pitchFamily="18" charset="0"/>
              </a:rPr>
              <a:t>Mi pastor </a:t>
            </a:r>
            <a:r>
              <a:rPr lang="en-US" sz="2400" dirty="0" err="1">
                <a:latin typeface="Century" panose="02040604050505020304" pitchFamily="18" charset="0"/>
              </a:rPr>
              <a:t>dijo</a:t>
            </a:r>
            <a:r>
              <a:rPr lang="en-US" sz="2400" dirty="0">
                <a:latin typeface="Century" panose="02040604050505020304" pitchFamily="18" charset="0"/>
              </a:rPr>
              <a:t> que </a:t>
            </a:r>
            <a:r>
              <a:rPr lang="en-US" sz="2400" dirty="0" err="1">
                <a:latin typeface="Century" panose="02040604050505020304" pitchFamily="18" charset="0"/>
              </a:rPr>
              <a:t>dijera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una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oración</a:t>
            </a:r>
            <a:r>
              <a:rPr lang="en-US" sz="2400" dirty="0">
                <a:latin typeface="Century" panose="02040604050505020304" pitchFamily="18" charset="0"/>
              </a:rPr>
              <a:t> para ser salvo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486A5-5A1E-16C7-6A5F-F10B9FDFC6C7}"/>
              </a:ext>
            </a:extLst>
          </p:cNvPr>
          <p:cNvSpPr txBox="1"/>
          <p:nvPr/>
        </p:nvSpPr>
        <p:spPr>
          <a:xfrm>
            <a:off x="27125" y="4108679"/>
            <a:ext cx="480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entury" panose="02040604050505020304" pitchFamily="18" charset="0"/>
              </a:rPr>
              <a:t>Eso</a:t>
            </a:r>
            <a:r>
              <a:rPr lang="en-US" sz="2400" dirty="0">
                <a:latin typeface="Century" panose="02040604050505020304" pitchFamily="18" charset="0"/>
              </a:rPr>
              <a:t> no es lo que Dios dice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DBD8B-7561-E4C5-438B-2C708B383BC6}"/>
              </a:ext>
            </a:extLst>
          </p:cNvPr>
          <p:cNvSpPr txBox="1"/>
          <p:nvPr/>
        </p:nvSpPr>
        <p:spPr>
          <a:xfrm>
            <a:off x="27125" y="6160533"/>
            <a:ext cx="480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entury" panose="02040604050505020304" pitchFamily="18" charset="0"/>
              </a:rPr>
              <a:t>Leamos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el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libro</a:t>
            </a:r>
            <a:r>
              <a:rPr lang="en-US" sz="2400" dirty="0">
                <a:latin typeface="Century" panose="02040604050505020304" pitchFamily="18" charset="0"/>
              </a:rPr>
              <a:t> de </a:t>
            </a:r>
            <a:r>
              <a:rPr lang="en-US" sz="2400" dirty="0" err="1">
                <a:latin typeface="Century" panose="02040604050505020304" pitchFamily="18" charset="0"/>
              </a:rPr>
              <a:t>los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Hechos</a:t>
            </a:r>
            <a:endParaRPr 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7313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9355A3F9-CE64-2DA4-CC98-A4DBDA37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CC2E0-55D7-3805-23D4-A60C4C00A7C9}"/>
              </a:ext>
            </a:extLst>
          </p:cNvPr>
          <p:cNvSpPr txBox="1"/>
          <p:nvPr/>
        </p:nvSpPr>
        <p:spPr>
          <a:xfrm>
            <a:off x="2605414" y="6015038"/>
            <a:ext cx="68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venir Next" panose="020B0503020202020204" pitchFamily="34" charset="0"/>
              </a:rPr>
              <a:t>TRUTH: more than a meme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227F4-6B01-F9E7-D571-90924A2B0A13}"/>
              </a:ext>
            </a:extLst>
          </p:cNvPr>
          <p:cNvSpPr/>
          <p:nvPr/>
        </p:nvSpPr>
        <p:spPr>
          <a:xfrm>
            <a:off x="9770301" y="5611660"/>
            <a:ext cx="1766170" cy="1246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EDCC-6A17-B73D-EA31-0873C6ECFE4C}"/>
              </a:ext>
            </a:extLst>
          </p:cNvPr>
          <p:cNvSpPr txBox="1"/>
          <p:nvPr/>
        </p:nvSpPr>
        <p:spPr>
          <a:xfrm>
            <a:off x="-76894" y="1992497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Next" panose="020B0503020202020204" pitchFamily="34" charset="0"/>
              </a:rPr>
              <a:t>truth is too complex to be boiled down to a meme 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(Hebrews 2.1-4; 5.11-14)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40EBE-460C-B04F-87CE-DCBC271F6EFD}"/>
              </a:ext>
            </a:extLst>
          </p:cNvPr>
          <p:cNvSpPr txBox="1"/>
          <p:nvPr/>
        </p:nvSpPr>
        <p:spPr>
          <a:xfrm>
            <a:off x="-37685" y="3061781"/>
            <a:ext cx="1218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</a:rPr>
              <a:t>la </a:t>
            </a:r>
            <a:r>
              <a:rPr lang="en-US" sz="3200" dirty="0" err="1">
                <a:latin typeface="Avenir Next" panose="020B0503020202020204" pitchFamily="34" charset="0"/>
              </a:rPr>
              <a:t>verdad</a:t>
            </a:r>
            <a:r>
              <a:rPr lang="en-US" sz="3200" dirty="0">
                <a:latin typeface="Avenir Next" panose="020B0503020202020204" pitchFamily="34" charset="0"/>
              </a:rPr>
              <a:t> es </a:t>
            </a:r>
            <a:r>
              <a:rPr lang="en-US" sz="3200" dirty="0" err="1">
                <a:latin typeface="Avenir Next" panose="020B0503020202020204" pitchFamily="34" charset="0"/>
              </a:rPr>
              <a:t>demasiado</a:t>
            </a:r>
            <a:r>
              <a:rPr lang="en-US" sz="3200" dirty="0">
                <a:latin typeface="Avenir Next" panose="020B0503020202020204" pitchFamily="34" charset="0"/>
              </a:rPr>
              <a:t> </a:t>
            </a:r>
            <a:r>
              <a:rPr lang="en-US" sz="3200" dirty="0" err="1">
                <a:latin typeface="Avenir Next" panose="020B0503020202020204" pitchFamily="34" charset="0"/>
              </a:rPr>
              <a:t>compleja</a:t>
            </a:r>
            <a:r>
              <a:rPr lang="en-US" sz="3200" dirty="0">
                <a:latin typeface="Avenir Next" panose="020B0503020202020204" pitchFamily="34" charset="0"/>
              </a:rPr>
              <a:t> para </a:t>
            </a:r>
            <a:r>
              <a:rPr lang="en-US" sz="3200" dirty="0" err="1">
                <a:latin typeface="Avenir Next" panose="020B0503020202020204" pitchFamily="34" charset="0"/>
              </a:rPr>
              <a:t>reducirla</a:t>
            </a:r>
            <a:r>
              <a:rPr lang="en-US" sz="3200" dirty="0">
                <a:latin typeface="Avenir Next" panose="020B0503020202020204" pitchFamily="34" charset="0"/>
              </a:rPr>
              <a:t> a un meme 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</a:t>
            </a:r>
            <a:r>
              <a:rPr lang="en-US" sz="2800" dirty="0" err="1">
                <a:solidFill>
                  <a:srgbClr val="259EC1"/>
                </a:solidFill>
                <a:latin typeface="Avenir Next" panose="020B0503020202020204" pitchFamily="34" charset="0"/>
              </a:rPr>
              <a:t>Hebreos</a:t>
            </a: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 2.1-4; 5.11-14)</a:t>
            </a:r>
          </a:p>
        </p:txBody>
      </p:sp>
    </p:spTree>
    <p:extLst>
      <p:ext uri="{BB962C8B-B14F-4D97-AF65-F5344CB8AC3E}">
        <p14:creationId xmlns:p14="http://schemas.microsoft.com/office/powerpoint/2010/main" val="301083252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Quality woman yelling at cat Blank Meme Template">
            <a:extLst>
              <a:ext uri="{FF2B5EF4-FFF2-40B4-BE49-F238E27FC236}">
                <a16:creationId xmlns:a16="http://schemas.microsoft.com/office/drawing/2014/main" id="{6F967149-9517-2262-4619-52AFA58B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51" y="1416050"/>
            <a:ext cx="9498897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BB1704-C6D1-2741-D984-24AF03C6F096}"/>
              </a:ext>
            </a:extLst>
          </p:cNvPr>
          <p:cNvSpPr txBox="1"/>
          <p:nvPr/>
        </p:nvSpPr>
        <p:spPr>
          <a:xfrm>
            <a:off x="1314450" y="5543550"/>
            <a:ext cx="54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" panose="02040604050505020304" pitchFamily="18" charset="0"/>
              </a:rPr>
              <a:t>MOSES!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DD932-A822-CDDE-FF69-D01A90473910}"/>
              </a:ext>
            </a:extLst>
          </p:cNvPr>
          <p:cNvSpPr txBox="1"/>
          <p:nvPr/>
        </p:nvSpPr>
        <p:spPr>
          <a:xfrm>
            <a:off x="6095999" y="5441950"/>
            <a:ext cx="54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" panose="02040604050505020304" pitchFamily="18" charset="0"/>
              </a:rPr>
              <a:t>JESUS!</a:t>
            </a:r>
          </a:p>
        </p:txBody>
      </p:sp>
    </p:spTree>
    <p:extLst>
      <p:ext uri="{BB962C8B-B14F-4D97-AF65-F5344CB8AC3E}">
        <p14:creationId xmlns:p14="http://schemas.microsoft.com/office/powerpoint/2010/main" val="74455865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9355A3F9-CE64-2DA4-CC98-A4DBDA37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CC2E0-55D7-3805-23D4-A60C4C00A7C9}"/>
              </a:ext>
            </a:extLst>
          </p:cNvPr>
          <p:cNvSpPr txBox="1"/>
          <p:nvPr/>
        </p:nvSpPr>
        <p:spPr>
          <a:xfrm>
            <a:off x="2605414" y="6015038"/>
            <a:ext cx="68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venir Next" panose="020B0503020202020204" pitchFamily="34" charset="0"/>
              </a:rPr>
              <a:t>TRUTH: more than a meme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227F4-6B01-F9E7-D571-90924A2B0A13}"/>
              </a:ext>
            </a:extLst>
          </p:cNvPr>
          <p:cNvSpPr/>
          <p:nvPr/>
        </p:nvSpPr>
        <p:spPr>
          <a:xfrm>
            <a:off x="9770301" y="5611660"/>
            <a:ext cx="1766170" cy="1246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EDCC-6A17-B73D-EA31-0873C6ECFE4C}"/>
              </a:ext>
            </a:extLst>
          </p:cNvPr>
          <p:cNvSpPr txBox="1"/>
          <p:nvPr/>
        </p:nvSpPr>
        <p:spPr>
          <a:xfrm>
            <a:off x="-76894" y="1992497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Next" panose="020B0503020202020204" pitchFamily="34" charset="0"/>
              </a:rPr>
              <a:t>truth is too complex to be boiled down to a meme 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(Hebrews 2.1-4; 5.11-14)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40EBE-460C-B04F-87CE-DCBC271F6EFD}"/>
              </a:ext>
            </a:extLst>
          </p:cNvPr>
          <p:cNvSpPr txBox="1"/>
          <p:nvPr/>
        </p:nvSpPr>
        <p:spPr>
          <a:xfrm>
            <a:off x="-37685" y="3061781"/>
            <a:ext cx="1218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</a:rPr>
              <a:t>la </a:t>
            </a:r>
            <a:r>
              <a:rPr lang="en-US" sz="3200" dirty="0" err="1">
                <a:latin typeface="Avenir Next" panose="020B0503020202020204" pitchFamily="34" charset="0"/>
              </a:rPr>
              <a:t>verdad</a:t>
            </a:r>
            <a:r>
              <a:rPr lang="en-US" sz="3200" dirty="0">
                <a:latin typeface="Avenir Next" panose="020B0503020202020204" pitchFamily="34" charset="0"/>
              </a:rPr>
              <a:t> es </a:t>
            </a:r>
            <a:r>
              <a:rPr lang="en-US" sz="3200" dirty="0" err="1">
                <a:latin typeface="Avenir Next" panose="020B0503020202020204" pitchFamily="34" charset="0"/>
              </a:rPr>
              <a:t>demasiado</a:t>
            </a:r>
            <a:r>
              <a:rPr lang="en-US" sz="3200" dirty="0">
                <a:latin typeface="Avenir Next" panose="020B0503020202020204" pitchFamily="34" charset="0"/>
              </a:rPr>
              <a:t> </a:t>
            </a:r>
            <a:r>
              <a:rPr lang="en-US" sz="3200" dirty="0" err="1">
                <a:latin typeface="Avenir Next" panose="020B0503020202020204" pitchFamily="34" charset="0"/>
              </a:rPr>
              <a:t>compleja</a:t>
            </a:r>
            <a:r>
              <a:rPr lang="en-US" sz="3200" dirty="0">
                <a:latin typeface="Avenir Next" panose="020B0503020202020204" pitchFamily="34" charset="0"/>
              </a:rPr>
              <a:t> para </a:t>
            </a:r>
            <a:r>
              <a:rPr lang="en-US" sz="3200" dirty="0" err="1">
                <a:latin typeface="Avenir Next" panose="020B0503020202020204" pitchFamily="34" charset="0"/>
              </a:rPr>
              <a:t>reducirla</a:t>
            </a:r>
            <a:r>
              <a:rPr lang="en-US" sz="3200" dirty="0">
                <a:latin typeface="Avenir Next" panose="020B0503020202020204" pitchFamily="34" charset="0"/>
              </a:rPr>
              <a:t> a un meme 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</a:t>
            </a:r>
            <a:r>
              <a:rPr lang="en-US" sz="2800" dirty="0" err="1">
                <a:solidFill>
                  <a:srgbClr val="259EC1"/>
                </a:solidFill>
                <a:latin typeface="Avenir Next" panose="020B0503020202020204" pitchFamily="34" charset="0"/>
              </a:rPr>
              <a:t>Hebreos</a:t>
            </a: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 2.1-4; 5.11-14)</a:t>
            </a:r>
          </a:p>
        </p:txBody>
      </p:sp>
    </p:spTree>
    <p:extLst>
      <p:ext uri="{BB962C8B-B14F-4D97-AF65-F5344CB8AC3E}">
        <p14:creationId xmlns:p14="http://schemas.microsoft.com/office/powerpoint/2010/main" val="323792030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9355A3F9-CE64-2DA4-CC98-A4DBDA37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CC2E0-55D7-3805-23D4-A60C4C00A7C9}"/>
              </a:ext>
            </a:extLst>
          </p:cNvPr>
          <p:cNvSpPr txBox="1"/>
          <p:nvPr/>
        </p:nvSpPr>
        <p:spPr>
          <a:xfrm>
            <a:off x="2605414" y="6015038"/>
            <a:ext cx="68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venir Next" panose="020B0503020202020204" pitchFamily="34" charset="0"/>
              </a:rPr>
              <a:t>TRUTH: more than a meme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227F4-6B01-F9E7-D571-90924A2B0A13}"/>
              </a:ext>
            </a:extLst>
          </p:cNvPr>
          <p:cNvSpPr/>
          <p:nvPr/>
        </p:nvSpPr>
        <p:spPr>
          <a:xfrm>
            <a:off x="9770301" y="5611660"/>
            <a:ext cx="1766170" cy="1246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EDCC-6A17-B73D-EA31-0873C6ECFE4C}"/>
              </a:ext>
            </a:extLst>
          </p:cNvPr>
          <p:cNvSpPr txBox="1"/>
          <p:nvPr/>
        </p:nvSpPr>
        <p:spPr>
          <a:xfrm>
            <a:off x="0" y="1930942"/>
            <a:ext cx="121889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>
                <a:latin typeface="Avenir Next" panose="020B0503020202020204" pitchFamily="34" charset="0"/>
              </a:rPr>
              <a:t>truth is a serious matter; memes aren’t 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(Hebrews 4.11)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Avenir Next" panose="020B0503020202020204" pitchFamily="34" charset="0"/>
              </a:rPr>
              <a:t>la </a:t>
            </a:r>
            <a:r>
              <a:rPr lang="en-US" sz="3200" dirty="0" err="1">
                <a:latin typeface="Avenir Next" panose="020B0503020202020204" pitchFamily="34" charset="0"/>
              </a:rPr>
              <a:t>verdad</a:t>
            </a:r>
            <a:r>
              <a:rPr lang="en-US" sz="3200" dirty="0">
                <a:latin typeface="Avenir Next" panose="020B0503020202020204" pitchFamily="34" charset="0"/>
              </a:rPr>
              <a:t> es </a:t>
            </a:r>
            <a:r>
              <a:rPr lang="en-US" sz="3200" dirty="0" err="1">
                <a:latin typeface="Avenir Next" panose="020B0503020202020204" pitchFamily="34" charset="0"/>
              </a:rPr>
              <a:t>una</a:t>
            </a:r>
            <a:r>
              <a:rPr lang="en-US" sz="3200" dirty="0">
                <a:latin typeface="Avenir Next" panose="020B0503020202020204" pitchFamily="34" charset="0"/>
              </a:rPr>
              <a:t> </a:t>
            </a:r>
            <a:r>
              <a:rPr lang="en-US" sz="3200" dirty="0" err="1">
                <a:latin typeface="Avenir Next" panose="020B0503020202020204" pitchFamily="34" charset="0"/>
              </a:rPr>
              <a:t>cosa</a:t>
            </a:r>
            <a:r>
              <a:rPr lang="en-US" sz="3200" dirty="0">
                <a:latin typeface="Avenir Next" panose="020B0503020202020204" pitchFamily="34" charset="0"/>
              </a:rPr>
              <a:t> </a:t>
            </a:r>
            <a:r>
              <a:rPr lang="en-US" sz="3200" dirty="0" err="1">
                <a:latin typeface="Avenir Next" panose="020B0503020202020204" pitchFamily="34" charset="0"/>
              </a:rPr>
              <a:t>seria</a:t>
            </a:r>
            <a:r>
              <a:rPr lang="en-US" sz="3200" dirty="0">
                <a:latin typeface="Avenir Next" panose="020B0503020202020204" pitchFamily="34" charset="0"/>
              </a:rPr>
              <a:t>; </a:t>
            </a:r>
            <a:r>
              <a:rPr lang="en-US" sz="3200" dirty="0" err="1">
                <a:latin typeface="Avenir Next" panose="020B0503020202020204" pitchFamily="34" charset="0"/>
              </a:rPr>
              <a:t>los</a:t>
            </a:r>
            <a:r>
              <a:rPr lang="en-US" sz="3200" dirty="0">
                <a:latin typeface="Avenir Next" panose="020B0503020202020204" pitchFamily="34" charset="0"/>
              </a:rPr>
              <a:t> memes no son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</a:t>
            </a:r>
            <a:r>
              <a:rPr lang="en-US" sz="2800" dirty="0" err="1">
                <a:solidFill>
                  <a:srgbClr val="259EC1"/>
                </a:solidFill>
                <a:latin typeface="Avenir Next" panose="020B0503020202020204" pitchFamily="34" charset="0"/>
              </a:rPr>
              <a:t>Hebreos</a:t>
            </a: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 4.11)</a:t>
            </a:r>
            <a:endParaRPr lang="en-US" sz="28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201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bear&#10;&#10;Description automatically generated with low confidence">
            <a:extLst>
              <a:ext uri="{FF2B5EF4-FFF2-40B4-BE49-F238E27FC236}">
                <a16:creationId xmlns:a16="http://schemas.microsoft.com/office/drawing/2014/main" id="{F25055A1-2D8E-2961-45F4-00751D1C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47" y="1123527"/>
            <a:ext cx="3442088" cy="4604800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weapon, animation, LEGO&#10;&#10;Description automatically generated">
            <a:extLst>
              <a:ext uri="{FF2B5EF4-FFF2-40B4-BE49-F238E27FC236}">
                <a16:creationId xmlns:a16="http://schemas.microsoft.com/office/drawing/2014/main" id="{52C05AD5-764D-B25A-FE59-4C9CB742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672815"/>
            <a:ext cx="3537345" cy="350622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holding a package of meat&#10;&#10;Description automatically generated with low confidence">
            <a:extLst>
              <a:ext uri="{FF2B5EF4-FFF2-40B4-BE49-F238E27FC236}">
                <a16:creationId xmlns:a16="http://schemas.microsoft.com/office/drawing/2014/main" id="{1C0D6586-F762-C4B8-8FED-57E474BDD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667368"/>
            <a:ext cx="3517120" cy="3517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8905A-1438-5EC3-E3C9-82ED7A5A7240}"/>
              </a:ext>
            </a:extLst>
          </p:cNvPr>
          <p:cNvSpPr txBox="1"/>
          <p:nvPr/>
        </p:nvSpPr>
        <p:spPr>
          <a:xfrm>
            <a:off x="512544" y="5837274"/>
            <a:ext cx="347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" panose="02040604050505020304" pitchFamily="18" charset="0"/>
              </a:rPr>
              <a:t>No me </a:t>
            </a:r>
            <a:r>
              <a:rPr lang="en-US" sz="2400" dirty="0" err="1">
                <a:latin typeface="Century" panose="02040604050505020304" pitchFamily="18" charset="0"/>
              </a:rPr>
              <a:t>arrestarías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si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fuera</a:t>
            </a:r>
            <a:r>
              <a:rPr lang="en-US" sz="2400" dirty="0">
                <a:latin typeface="Century" panose="02040604050505020304" pitchFamily="18" charset="0"/>
              </a:rPr>
              <a:t> un </a:t>
            </a:r>
            <a:r>
              <a:rPr lang="en-US" sz="2400" dirty="0" err="1">
                <a:latin typeface="Century" panose="02040604050505020304" pitchFamily="18" charset="0"/>
              </a:rPr>
              <a:t>oso</a:t>
            </a:r>
            <a:r>
              <a:rPr lang="en-US" sz="2400" dirty="0">
                <a:latin typeface="Century" panose="02040604050505020304" pitchFamily="18" charset="0"/>
              </a:rPr>
              <a:t> polar.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73D7D-452D-D828-AF4F-EFF58FC22CA6}"/>
              </a:ext>
            </a:extLst>
          </p:cNvPr>
          <p:cNvSpPr txBox="1"/>
          <p:nvPr/>
        </p:nvSpPr>
        <p:spPr>
          <a:xfrm>
            <a:off x="8026401" y="1199248"/>
            <a:ext cx="347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" panose="02040604050505020304" pitchFamily="18" charset="0"/>
              </a:rPr>
              <a:t>¿</a:t>
            </a:r>
            <a:r>
              <a:rPr lang="en-US" sz="2400" dirty="0" err="1">
                <a:latin typeface="Century" panose="02040604050505020304" pitchFamily="18" charset="0"/>
              </a:rPr>
              <a:t>Qué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inflación</a:t>
            </a:r>
            <a:r>
              <a:rPr lang="en-US" sz="2400" dirty="0">
                <a:latin typeface="Century" panose="020406040505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8D89E-02C8-2974-731F-2DEFD222D293}"/>
              </a:ext>
            </a:extLst>
          </p:cNvPr>
          <p:cNvSpPr txBox="1"/>
          <p:nvPr/>
        </p:nvSpPr>
        <p:spPr>
          <a:xfrm>
            <a:off x="8162336" y="5421775"/>
            <a:ext cx="367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" panose="02040604050505020304" pitchFamily="18" charset="0"/>
              </a:rPr>
              <a:t>Un </a:t>
            </a:r>
            <a:r>
              <a:rPr lang="en-US" sz="2400" dirty="0" err="1">
                <a:latin typeface="Century" panose="02040604050505020304" pitchFamily="18" charset="0"/>
              </a:rPr>
              <a:t>paquete</a:t>
            </a:r>
            <a:r>
              <a:rPr lang="en-US" sz="2400" dirty="0">
                <a:latin typeface="Century" panose="02040604050505020304" pitchFamily="18" charset="0"/>
              </a:rPr>
              <a:t> de carne </a:t>
            </a:r>
            <a:r>
              <a:rPr lang="en-US" sz="2400" dirty="0" err="1">
                <a:latin typeface="Century" panose="02040604050505020304" pitchFamily="18" charset="0"/>
              </a:rPr>
              <a:t>molida</a:t>
            </a:r>
            <a:r>
              <a:rPr lang="en-US" sz="2400" dirty="0">
                <a:latin typeface="Century" panose="02040604050505020304" pitchFamily="18" charset="0"/>
              </a:rPr>
              <a:t> cuesta lo </a:t>
            </a:r>
            <a:r>
              <a:rPr lang="en-US" sz="2400" dirty="0" err="1">
                <a:latin typeface="Century" panose="02040604050505020304" pitchFamily="18" charset="0"/>
              </a:rPr>
              <a:t>mismo</a:t>
            </a:r>
            <a:r>
              <a:rPr lang="en-US" sz="2400" dirty="0">
                <a:latin typeface="Century" panose="02040604050505020304" pitchFamily="18" charset="0"/>
              </a:rPr>
              <a:t> que </a:t>
            </a:r>
            <a:r>
              <a:rPr lang="en-US" sz="2400" dirty="0" err="1">
                <a:latin typeface="Century" panose="02040604050505020304" pitchFamily="18" charset="0"/>
              </a:rPr>
              <a:t>el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mes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pasado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74364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9355A3F9-CE64-2DA4-CC98-A4DBDA37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CC2E0-55D7-3805-23D4-A60C4C00A7C9}"/>
              </a:ext>
            </a:extLst>
          </p:cNvPr>
          <p:cNvSpPr txBox="1"/>
          <p:nvPr/>
        </p:nvSpPr>
        <p:spPr>
          <a:xfrm>
            <a:off x="2605414" y="6015038"/>
            <a:ext cx="68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venir Next" panose="020B0503020202020204" pitchFamily="34" charset="0"/>
              </a:rPr>
              <a:t>TRUTH: more than a meme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227F4-6B01-F9E7-D571-90924A2B0A13}"/>
              </a:ext>
            </a:extLst>
          </p:cNvPr>
          <p:cNvSpPr/>
          <p:nvPr/>
        </p:nvSpPr>
        <p:spPr>
          <a:xfrm>
            <a:off x="9770301" y="5611660"/>
            <a:ext cx="1766170" cy="1246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EDCC-6A17-B73D-EA31-0873C6ECFE4C}"/>
              </a:ext>
            </a:extLst>
          </p:cNvPr>
          <p:cNvSpPr txBox="1"/>
          <p:nvPr/>
        </p:nvSpPr>
        <p:spPr>
          <a:xfrm>
            <a:off x="0" y="1930942"/>
            <a:ext cx="121889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>
                <a:latin typeface="Avenir Next" panose="020B0503020202020204" pitchFamily="34" charset="0"/>
              </a:rPr>
              <a:t>truth is a serious matter; memes aren’t 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(Hebrews 4.11)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Avenir Next" panose="020B0503020202020204" pitchFamily="34" charset="0"/>
              </a:rPr>
              <a:t>la </a:t>
            </a:r>
            <a:r>
              <a:rPr lang="en-US" sz="3200" dirty="0" err="1">
                <a:latin typeface="Avenir Next" panose="020B0503020202020204" pitchFamily="34" charset="0"/>
              </a:rPr>
              <a:t>verdad</a:t>
            </a:r>
            <a:r>
              <a:rPr lang="en-US" sz="3200" dirty="0">
                <a:latin typeface="Avenir Next" panose="020B0503020202020204" pitchFamily="34" charset="0"/>
              </a:rPr>
              <a:t> es </a:t>
            </a:r>
            <a:r>
              <a:rPr lang="en-US" sz="3200" dirty="0" err="1">
                <a:latin typeface="Avenir Next" panose="020B0503020202020204" pitchFamily="34" charset="0"/>
              </a:rPr>
              <a:t>una</a:t>
            </a:r>
            <a:r>
              <a:rPr lang="en-US" sz="3200" dirty="0">
                <a:latin typeface="Avenir Next" panose="020B0503020202020204" pitchFamily="34" charset="0"/>
              </a:rPr>
              <a:t> </a:t>
            </a:r>
            <a:r>
              <a:rPr lang="en-US" sz="3200" dirty="0" err="1">
                <a:latin typeface="Avenir Next" panose="020B0503020202020204" pitchFamily="34" charset="0"/>
              </a:rPr>
              <a:t>cosa</a:t>
            </a:r>
            <a:r>
              <a:rPr lang="en-US" sz="3200" dirty="0">
                <a:latin typeface="Avenir Next" panose="020B0503020202020204" pitchFamily="34" charset="0"/>
              </a:rPr>
              <a:t> </a:t>
            </a:r>
            <a:r>
              <a:rPr lang="en-US" sz="3200" dirty="0" err="1">
                <a:latin typeface="Avenir Next" panose="020B0503020202020204" pitchFamily="34" charset="0"/>
              </a:rPr>
              <a:t>seria</a:t>
            </a:r>
            <a:r>
              <a:rPr lang="en-US" sz="3200" dirty="0">
                <a:latin typeface="Avenir Next" panose="020B0503020202020204" pitchFamily="34" charset="0"/>
              </a:rPr>
              <a:t>; </a:t>
            </a:r>
            <a:r>
              <a:rPr lang="en-US" sz="3200" dirty="0" err="1">
                <a:latin typeface="Avenir Next" panose="020B0503020202020204" pitchFamily="34" charset="0"/>
              </a:rPr>
              <a:t>los</a:t>
            </a:r>
            <a:r>
              <a:rPr lang="en-US" sz="3200" dirty="0">
                <a:latin typeface="Avenir Next" panose="020B0503020202020204" pitchFamily="34" charset="0"/>
              </a:rPr>
              <a:t> memes no son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</a:t>
            </a:r>
            <a:r>
              <a:rPr lang="en-US" sz="2800" dirty="0" err="1">
                <a:solidFill>
                  <a:srgbClr val="259EC1"/>
                </a:solidFill>
                <a:latin typeface="Avenir Next" panose="020B0503020202020204" pitchFamily="34" charset="0"/>
              </a:rPr>
              <a:t>Hebreos</a:t>
            </a: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 4.11)</a:t>
            </a:r>
            <a:endParaRPr lang="en-US" sz="28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031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9355A3F9-CE64-2DA4-CC98-A4DBDA37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CC2E0-55D7-3805-23D4-A60C4C00A7C9}"/>
              </a:ext>
            </a:extLst>
          </p:cNvPr>
          <p:cNvSpPr txBox="1"/>
          <p:nvPr/>
        </p:nvSpPr>
        <p:spPr>
          <a:xfrm>
            <a:off x="2605414" y="6015038"/>
            <a:ext cx="68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venir Next" panose="020B0503020202020204" pitchFamily="34" charset="0"/>
              </a:rPr>
              <a:t>TRUTH: more than a meme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227F4-6B01-F9E7-D571-90924A2B0A13}"/>
              </a:ext>
            </a:extLst>
          </p:cNvPr>
          <p:cNvSpPr/>
          <p:nvPr/>
        </p:nvSpPr>
        <p:spPr>
          <a:xfrm>
            <a:off x="9770301" y="5611660"/>
            <a:ext cx="1766170" cy="1246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EDCC-6A17-B73D-EA31-0873C6ECFE4C}"/>
              </a:ext>
            </a:extLst>
          </p:cNvPr>
          <p:cNvSpPr txBox="1"/>
          <p:nvPr/>
        </p:nvSpPr>
        <p:spPr>
          <a:xfrm>
            <a:off x="3048" y="1658827"/>
            <a:ext cx="12188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>
                <a:latin typeface="Avenir Next" panose="020B0503020202020204" pitchFamily="34" charset="0"/>
              </a:rPr>
              <a:t>truth is a weapon used to save; </a:t>
            </a:r>
            <a:br>
              <a:rPr lang="en-US" sz="3200" dirty="0">
                <a:latin typeface="Avenir Next" panose="020B0503020202020204" pitchFamily="34" charset="0"/>
              </a:rPr>
            </a:br>
            <a:r>
              <a:rPr lang="en-US" sz="3200" dirty="0">
                <a:latin typeface="Avenir Next" panose="020B0503020202020204" pitchFamily="34" charset="0"/>
              </a:rPr>
              <a:t>memes are weapons used to hurt </a:t>
            </a:r>
            <a:br>
              <a:rPr lang="en-US" sz="3200" dirty="0">
                <a:latin typeface="Avenir Next" panose="020B0503020202020204" pitchFamily="34" charset="0"/>
              </a:rPr>
            </a:b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(Hebrews 4.12-13)</a:t>
            </a:r>
          </a:p>
          <a:p>
            <a:pPr algn="ctr">
              <a:spcBef>
                <a:spcPts val="1200"/>
              </a:spcBef>
            </a:pPr>
            <a:r>
              <a:rPr lang="en-US" sz="2800" dirty="0">
                <a:latin typeface="Avenir Next" panose="020B0503020202020204" pitchFamily="34" charset="0"/>
              </a:rPr>
              <a:t>la </a:t>
            </a:r>
            <a:r>
              <a:rPr lang="en-US" sz="2800" dirty="0" err="1">
                <a:latin typeface="Avenir Next" panose="020B0503020202020204" pitchFamily="34" charset="0"/>
              </a:rPr>
              <a:t>verdad</a:t>
            </a:r>
            <a:r>
              <a:rPr lang="en-US" sz="2800" dirty="0">
                <a:latin typeface="Avenir Next" panose="020B0503020202020204" pitchFamily="34" charset="0"/>
              </a:rPr>
              <a:t> es un </a:t>
            </a:r>
            <a:r>
              <a:rPr lang="en-US" sz="2800" dirty="0" err="1">
                <a:latin typeface="Avenir Next" panose="020B0503020202020204" pitchFamily="34" charset="0"/>
              </a:rPr>
              <a:t>arma</a:t>
            </a:r>
            <a:r>
              <a:rPr lang="en-US" sz="2800" dirty="0">
                <a:latin typeface="Avenir Next" panose="020B0503020202020204" pitchFamily="34" charset="0"/>
              </a:rPr>
              <a:t> para </a:t>
            </a:r>
            <a:r>
              <a:rPr lang="en-US" sz="2800" dirty="0" err="1">
                <a:latin typeface="Avenir Next" panose="020B0503020202020204" pitchFamily="34" charset="0"/>
              </a:rPr>
              <a:t>salvar</a:t>
            </a:r>
            <a:r>
              <a:rPr lang="en-US" sz="2800" dirty="0">
                <a:latin typeface="Avenir Next" panose="020B0503020202020204" pitchFamily="34" charset="0"/>
              </a:rPr>
              <a:t>; </a:t>
            </a:r>
            <a:br>
              <a:rPr lang="en-US" sz="2800" dirty="0">
                <a:latin typeface="Avenir Next" panose="020B0503020202020204" pitchFamily="34" charset="0"/>
              </a:rPr>
            </a:br>
            <a:r>
              <a:rPr lang="en-US" sz="2800" dirty="0">
                <a:latin typeface="Avenir Next" panose="020B0503020202020204" pitchFamily="34" charset="0"/>
              </a:rPr>
              <a:t>Los memes son </a:t>
            </a:r>
            <a:r>
              <a:rPr lang="en-US" sz="2800" dirty="0" err="1">
                <a:latin typeface="Avenir Next" panose="020B0503020202020204" pitchFamily="34" charset="0"/>
              </a:rPr>
              <a:t>armas</a:t>
            </a:r>
            <a:r>
              <a:rPr lang="en-US" sz="2800" dirty="0">
                <a:latin typeface="Avenir Next" panose="020B0503020202020204" pitchFamily="34" charset="0"/>
              </a:rPr>
              <a:t> que se </a:t>
            </a:r>
            <a:r>
              <a:rPr lang="en-US" sz="2800" dirty="0" err="1">
                <a:latin typeface="Avenir Next" panose="020B0503020202020204" pitchFamily="34" charset="0"/>
              </a:rPr>
              <a:t>usan</a:t>
            </a:r>
            <a:r>
              <a:rPr lang="en-US" sz="2800" dirty="0">
                <a:latin typeface="Avenir Next" panose="020B0503020202020204" pitchFamily="34" charset="0"/>
              </a:rPr>
              <a:t> para </a:t>
            </a:r>
            <a:r>
              <a:rPr lang="en-US" sz="2800" dirty="0" err="1">
                <a:latin typeface="Avenir Next" panose="020B0503020202020204" pitchFamily="34" charset="0"/>
              </a:rPr>
              <a:t>hacer</a:t>
            </a:r>
            <a:r>
              <a:rPr lang="en-US" sz="2800" dirty="0">
                <a:latin typeface="Avenir Next" panose="020B0503020202020204" pitchFamily="34" charset="0"/>
              </a:rPr>
              <a:t> </a:t>
            </a:r>
            <a:r>
              <a:rPr lang="en-US" sz="2800" dirty="0" err="1">
                <a:latin typeface="Avenir Next" panose="020B0503020202020204" pitchFamily="34" charset="0"/>
              </a:rPr>
              <a:t>daño</a:t>
            </a:r>
            <a:br>
              <a:rPr lang="en-US" sz="2800" dirty="0">
                <a:latin typeface="Avenir Next" panose="020B0503020202020204" pitchFamily="34" charset="0"/>
              </a:rPr>
            </a:b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</a:t>
            </a:r>
            <a:r>
              <a:rPr lang="en-US" sz="2800" dirty="0" err="1">
                <a:solidFill>
                  <a:srgbClr val="259EC1"/>
                </a:solidFill>
                <a:latin typeface="Avenir Next" panose="020B0503020202020204" pitchFamily="34" charset="0"/>
              </a:rPr>
              <a:t>Hebreos</a:t>
            </a: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 4.12-13)</a:t>
            </a:r>
          </a:p>
        </p:txBody>
      </p:sp>
    </p:spTree>
    <p:extLst>
      <p:ext uri="{BB962C8B-B14F-4D97-AF65-F5344CB8AC3E}">
        <p14:creationId xmlns:p14="http://schemas.microsoft.com/office/powerpoint/2010/main" val="117851314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9355A3F9-CE64-2DA4-CC98-A4DBDA37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CC2E0-55D7-3805-23D4-A60C4C00A7C9}"/>
              </a:ext>
            </a:extLst>
          </p:cNvPr>
          <p:cNvSpPr txBox="1"/>
          <p:nvPr/>
        </p:nvSpPr>
        <p:spPr>
          <a:xfrm>
            <a:off x="2605414" y="6015038"/>
            <a:ext cx="68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venir Next" panose="020B0503020202020204" pitchFamily="34" charset="0"/>
              </a:rPr>
              <a:t>TRUTH: more than a meme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227F4-6B01-F9E7-D571-90924A2B0A13}"/>
              </a:ext>
            </a:extLst>
          </p:cNvPr>
          <p:cNvSpPr/>
          <p:nvPr/>
        </p:nvSpPr>
        <p:spPr>
          <a:xfrm>
            <a:off x="9770301" y="5611660"/>
            <a:ext cx="1766170" cy="1246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EDCC-6A17-B73D-EA31-0873C6ECFE4C}"/>
              </a:ext>
            </a:extLst>
          </p:cNvPr>
          <p:cNvSpPr txBox="1"/>
          <p:nvPr/>
        </p:nvSpPr>
        <p:spPr>
          <a:xfrm>
            <a:off x="0" y="1833009"/>
            <a:ext cx="121889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>
                <a:latin typeface="Avenir Next" panose="020B0503020202020204" pitchFamily="34" charset="0"/>
              </a:rPr>
              <a:t>memes are a coping mechanism; </a:t>
            </a:r>
            <a:br>
              <a:rPr lang="en-US" sz="3200" dirty="0">
                <a:latin typeface="Avenir Next" panose="020B0503020202020204" pitchFamily="34" charset="0"/>
              </a:rPr>
            </a:br>
            <a:r>
              <a:rPr lang="en-US" sz="3200" dirty="0">
                <a:latin typeface="Avenir Next" panose="020B0503020202020204" pitchFamily="34" charset="0"/>
              </a:rPr>
              <a:t>truth says there’s a better way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(Hebrews 4.14-16)</a:t>
            </a:r>
          </a:p>
          <a:p>
            <a:pPr algn="ctr">
              <a:spcBef>
                <a:spcPts val="1200"/>
              </a:spcBef>
            </a:pPr>
            <a:r>
              <a:rPr lang="en-US" sz="2800" dirty="0" err="1">
                <a:latin typeface="Avenir Next" panose="020B0503020202020204" pitchFamily="34" charset="0"/>
              </a:rPr>
              <a:t>los</a:t>
            </a:r>
            <a:r>
              <a:rPr lang="en-US" sz="2800" dirty="0">
                <a:latin typeface="Avenir Next" panose="020B0503020202020204" pitchFamily="34" charset="0"/>
              </a:rPr>
              <a:t> memes son un </a:t>
            </a:r>
            <a:r>
              <a:rPr lang="en-US" sz="2800" dirty="0" err="1">
                <a:latin typeface="Avenir Next" panose="020B0503020202020204" pitchFamily="34" charset="0"/>
              </a:rPr>
              <a:t>mecanismo</a:t>
            </a:r>
            <a:r>
              <a:rPr lang="en-US" sz="2800" dirty="0">
                <a:latin typeface="Avenir Next" panose="020B0503020202020204" pitchFamily="34" charset="0"/>
              </a:rPr>
              <a:t> de </a:t>
            </a:r>
            <a:r>
              <a:rPr lang="en-US" sz="2800" dirty="0" err="1">
                <a:latin typeface="Avenir Next" panose="020B0503020202020204" pitchFamily="34" charset="0"/>
              </a:rPr>
              <a:t>supervivencia</a:t>
            </a:r>
            <a:r>
              <a:rPr lang="en-US" sz="2800" dirty="0">
                <a:latin typeface="Avenir Next" panose="020B0503020202020204" pitchFamily="34" charset="0"/>
              </a:rPr>
              <a:t>; </a:t>
            </a:r>
            <a:br>
              <a:rPr lang="en-US" sz="2800" dirty="0">
                <a:latin typeface="Avenir Next" panose="020B0503020202020204" pitchFamily="34" charset="0"/>
              </a:rPr>
            </a:br>
            <a:r>
              <a:rPr lang="en-US" sz="2800" dirty="0">
                <a:latin typeface="Avenir Next" panose="020B0503020202020204" pitchFamily="34" charset="0"/>
              </a:rPr>
              <a:t>la </a:t>
            </a:r>
            <a:r>
              <a:rPr lang="en-US" sz="2800" dirty="0" err="1">
                <a:latin typeface="Avenir Next" panose="020B0503020202020204" pitchFamily="34" charset="0"/>
              </a:rPr>
              <a:t>verdad</a:t>
            </a:r>
            <a:r>
              <a:rPr lang="en-US" sz="2800" dirty="0">
                <a:latin typeface="Avenir Next" panose="020B0503020202020204" pitchFamily="34" charset="0"/>
              </a:rPr>
              <a:t> dice que hay </a:t>
            </a:r>
            <a:r>
              <a:rPr lang="en-US" sz="2800" dirty="0" err="1">
                <a:latin typeface="Avenir Next" panose="020B0503020202020204" pitchFamily="34" charset="0"/>
              </a:rPr>
              <a:t>una</a:t>
            </a:r>
            <a:r>
              <a:rPr lang="en-US" sz="2800" dirty="0">
                <a:latin typeface="Avenir Next" panose="020B0503020202020204" pitchFamily="34" charset="0"/>
              </a:rPr>
              <a:t> </a:t>
            </a:r>
            <a:r>
              <a:rPr lang="en-US" sz="2800" dirty="0" err="1">
                <a:latin typeface="Avenir Next" panose="020B0503020202020204" pitchFamily="34" charset="0"/>
              </a:rPr>
              <a:t>mejor</a:t>
            </a:r>
            <a:r>
              <a:rPr lang="en-US" sz="2800" dirty="0">
                <a:latin typeface="Avenir Next" panose="020B0503020202020204" pitchFamily="34" charset="0"/>
              </a:rPr>
              <a:t> </a:t>
            </a:r>
            <a:r>
              <a:rPr lang="en-US" sz="2800" dirty="0" err="1">
                <a:latin typeface="Avenir Next" panose="020B0503020202020204" pitchFamily="34" charset="0"/>
              </a:rPr>
              <a:t>manera</a:t>
            </a:r>
            <a:br>
              <a:rPr lang="en-US" sz="2800" dirty="0">
                <a:latin typeface="Avenir Next" panose="020B0503020202020204" pitchFamily="34" charset="0"/>
              </a:rPr>
            </a:b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</a:t>
            </a:r>
            <a:r>
              <a:rPr lang="en-US" sz="2800" dirty="0" err="1">
                <a:solidFill>
                  <a:srgbClr val="259EC1"/>
                </a:solidFill>
                <a:latin typeface="Avenir Next" panose="020B0503020202020204" pitchFamily="34" charset="0"/>
              </a:rPr>
              <a:t>Hebreos</a:t>
            </a: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 4.14-16)</a:t>
            </a:r>
          </a:p>
        </p:txBody>
      </p:sp>
    </p:spTree>
    <p:extLst>
      <p:ext uri="{BB962C8B-B14F-4D97-AF65-F5344CB8AC3E}">
        <p14:creationId xmlns:p14="http://schemas.microsoft.com/office/powerpoint/2010/main" val="67022399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9355A3F9-CE64-2DA4-CC98-A4DBDA37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CC2E0-55D7-3805-23D4-A60C4C00A7C9}"/>
              </a:ext>
            </a:extLst>
          </p:cNvPr>
          <p:cNvSpPr txBox="1"/>
          <p:nvPr/>
        </p:nvSpPr>
        <p:spPr>
          <a:xfrm>
            <a:off x="2605414" y="6015038"/>
            <a:ext cx="68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venir Next" panose="020B0503020202020204" pitchFamily="34" charset="0"/>
              </a:rPr>
              <a:t>TRUTH: more than a meme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227F4-6B01-F9E7-D571-90924A2B0A13}"/>
              </a:ext>
            </a:extLst>
          </p:cNvPr>
          <p:cNvSpPr/>
          <p:nvPr/>
        </p:nvSpPr>
        <p:spPr>
          <a:xfrm>
            <a:off x="9770301" y="5611660"/>
            <a:ext cx="1766170" cy="1246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EDCC-6A17-B73D-EA31-0873C6ECFE4C}"/>
              </a:ext>
            </a:extLst>
          </p:cNvPr>
          <p:cNvSpPr txBox="1"/>
          <p:nvPr/>
        </p:nvSpPr>
        <p:spPr>
          <a:xfrm>
            <a:off x="467387" y="1484666"/>
            <a:ext cx="5550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Helvetica" pitchFamily="2" charset="0"/>
              </a:rPr>
              <a:t>Hebrews 4:16 (ESV)</a:t>
            </a:r>
          </a:p>
          <a:p>
            <a:r>
              <a:rPr lang="en-US" sz="3200" baseline="30000" dirty="0">
                <a:effectLst/>
                <a:latin typeface="Helvetica" pitchFamily="2" charset="0"/>
              </a:rPr>
              <a:t>16</a:t>
            </a:r>
            <a:r>
              <a:rPr lang="en-US" sz="3200" dirty="0">
                <a:effectLst/>
                <a:latin typeface="Helvetica" pitchFamily="2" charset="0"/>
              </a:rPr>
              <a:t> Let us then with confidence draw near to the throne of grace, that we may receive mercy and find grace to help in time of need.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E9B25-AE33-BAB0-03F7-E19550901471}"/>
              </a:ext>
            </a:extLst>
          </p:cNvPr>
          <p:cNvSpPr txBox="1"/>
          <p:nvPr/>
        </p:nvSpPr>
        <p:spPr>
          <a:xfrm>
            <a:off x="6328931" y="1287716"/>
            <a:ext cx="55501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Helvetica" pitchFamily="2" charset="0"/>
              </a:rPr>
              <a:t>Hebrews 4:16 (LBLA)</a:t>
            </a:r>
          </a:p>
          <a:p>
            <a:r>
              <a:rPr lang="en-US" sz="3200" baseline="30000" dirty="0">
                <a:effectLst/>
                <a:latin typeface="Helvetica" pitchFamily="2" charset="0"/>
              </a:rPr>
              <a:t>16</a:t>
            </a:r>
            <a:r>
              <a:rPr lang="en-US" sz="3200" dirty="0">
                <a:effectLst/>
                <a:latin typeface="Helvetica" pitchFamily="2" charset="0"/>
              </a:rPr>
              <a:t> Por tanto, </a:t>
            </a:r>
            <a:r>
              <a:rPr lang="en-US" sz="3200" dirty="0" err="1">
                <a:effectLst/>
                <a:latin typeface="Helvetica" pitchFamily="2" charset="0"/>
              </a:rPr>
              <a:t>acerquémonos</a:t>
            </a:r>
            <a:r>
              <a:rPr lang="en-US" sz="3200" dirty="0">
                <a:effectLst/>
                <a:latin typeface="Helvetica" pitchFamily="2" charset="0"/>
              </a:rPr>
              <a:t> con </a:t>
            </a:r>
            <a:r>
              <a:rPr lang="en-US" sz="3200" dirty="0" err="1">
                <a:effectLst/>
                <a:latin typeface="Helvetica" pitchFamily="2" charset="0"/>
              </a:rPr>
              <a:t>confianza</a:t>
            </a:r>
            <a:r>
              <a:rPr lang="en-US" sz="3200" dirty="0">
                <a:effectLst/>
                <a:latin typeface="Helvetica" pitchFamily="2" charset="0"/>
              </a:rPr>
              <a:t> al </a:t>
            </a:r>
            <a:r>
              <a:rPr lang="en-US" sz="3200" dirty="0" err="1">
                <a:effectLst/>
                <a:latin typeface="Helvetica" pitchFamily="2" charset="0"/>
              </a:rPr>
              <a:t>trono</a:t>
            </a:r>
            <a:r>
              <a:rPr lang="en-US" sz="3200" dirty="0">
                <a:effectLst/>
                <a:latin typeface="Helvetica" pitchFamily="2" charset="0"/>
              </a:rPr>
              <a:t> de la </a:t>
            </a:r>
            <a:r>
              <a:rPr lang="en-US" sz="3200" dirty="0" err="1">
                <a:effectLst/>
                <a:latin typeface="Helvetica" pitchFamily="2" charset="0"/>
              </a:rPr>
              <a:t>gracia</a:t>
            </a:r>
            <a:r>
              <a:rPr lang="en-US" sz="3200" dirty="0">
                <a:effectLst/>
                <a:latin typeface="Helvetica" pitchFamily="2" charset="0"/>
              </a:rPr>
              <a:t> para que </a:t>
            </a:r>
            <a:r>
              <a:rPr lang="en-US" sz="3200" dirty="0" err="1">
                <a:effectLst/>
                <a:latin typeface="Helvetica" pitchFamily="2" charset="0"/>
              </a:rPr>
              <a:t>recibamos</a:t>
            </a:r>
            <a:r>
              <a:rPr lang="en-US" sz="3200" dirty="0">
                <a:effectLst/>
                <a:latin typeface="Helvetica" pitchFamily="2" charset="0"/>
              </a:rPr>
              <a:t> misericordia, y </a:t>
            </a:r>
            <a:r>
              <a:rPr lang="en-US" sz="3200" dirty="0" err="1">
                <a:effectLst/>
                <a:latin typeface="Helvetica" pitchFamily="2" charset="0"/>
              </a:rPr>
              <a:t>hallemos</a:t>
            </a:r>
            <a:r>
              <a:rPr lang="en-US" sz="3200" dirty="0">
                <a:effectLst/>
                <a:latin typeface="Helvetica" pitchFamily="2" charset="0"/>
              </a:rPr>
              <a:t> </a:t>
            </a:r>
            <a:r>
              <a:rPr lang="en-US" sz="3200" dirty="0" err="1">
                <a:effectLst/>
                <a:latin typeface="Helvetica" pitchFamily="2" charset="0"/>
              </a:rPr>
              <a:t>gracia</a:t>
            </a:r>
            <a:r>
              <a:rPr lang="en-US" sz="3200" dirty="0">
                <a:effectLst/>
                <a:latin typeface="Helvetica" pitchFamily="2" charset="0"/>
              </a:rPr>
              <a:t> para la </a:t>
            </a:r>
            <a:r>
              <a:rPr lang="en-US" sz="3200" dirty="0" err="1">
                <a:effectLst/>
                <a:latin typeface="Helvetica" pitchFamily="2" charset="0"/>
              </a:rPr>
              <a:t>ayuda</a:t>
            </a:r>
            <a:r>
              <a:rPr lang="en-US" sz="3200" dirty="0">
                <a:effectLst/>
                <a:latin typeface="Helvetica" pitchFamily="2" charset="0"/>
              </a:rPr>
              <a:t> </a:t>
            </a:r>
            <a:r>
              <a:rPr lang="en-US" sz="3200" dirty="0" err="1">
                <a:effectLst/>
                <a:latin typeface="Helvetica" pitchFamily="2" charset="0"/>
              </a:rPr>
              <a:t>oportuna</a:t>
            </a:r>
            <a:r>
              <a:rPr lang="en-US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4514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06DDF-4E19-2694-5119-70F98EEC0949}"/>
              </a:ext>
            </a:extLst>
          </p:cNvPr>
          <p:cNvSpPr txBox="1"/>
          <p:nvPr/>
        </p:nvSpPr>
        <p:spPr>
          <a:xfrm>
            <a:off x="734860" y="1528175"/>
            <a:ext cx="10722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9EC1"/>
                </a:solidFill>
                <a:latin typeface="Century" panose="02040604050505020304" pitchFamily="18" charset="0"/>
              </a:rPr>
              <a:t>Meme: </a:t>
            </a:r>
            <a:r>
              <a:rPr lang="en-US" sz="3200" dirty="0">
                <a:latin typeface="Century" panose="02040604050505020304" pitchFamily="18" charset="0"/>
              </a:rPr>
              <a:t>an image, video, piece of text, etc., typically humorous in nature, that is copied and spread rapidly by internet users, often with slight variations.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5D89F-18F8-7F83-7CE4-D84DF049C867}"/>
              </a:ext>
            </a:extLst>
          </p:cNvPr>
          <p:cNvSpPr txBox="1"/>
          <p:nvPr/>
        </p:nvSpPr>
        <p:spPr>
          <a:xfrm>
            <a:off x="734859" y="3760166"/>
            <a:ext cx="10722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9EC1"/>
                </a:solidFill>
                <a:latin typeface="Century" panose="02040604050505020304" pitchFamily="18" charset="0"/>
              </a:rPr>
              <a:t>Meme: </a:t>
            </a:r>
            <a:r>
              <a:rPr lang="en-US" sz="3200" dirty="0" err="1">
                <a:latin typeface="Century" panose="02040604050505020304" pitchFamily="18" charset="0"/>
              </a:rPr>
              <a:t>una</a:t>
            </a:r>
            <a:r>
              <a:rPr lang="en-US" sz="3200" dirty="0">
                <a:latin typeface="Century" panose="02040604050505020304" pitchFamily="18" charset="0"/>
              </a:rPr>
              <a:t> imagen, video, </a:t>
            </a:r>
            <a:r>
              <a:rPr lang="en-US" sz="3200" dirty="0" err="1">
                <a:latin typeface="Century" panose="02040604050505020304" pitchFamily="18" charset="0"/>
              </a:rPr>
              <a:t>fragmento</a:t>
            </a:r>
            <a:r>
              <a:rPr lang="en-US" sz="3200" dirty="0">
                <a:latin typeface="Century" panose="02040604050505020304" pitchFamily="18" charset="0"/>
              </a:rPr>
              <a:t> de </a:t>
            </a:r>
            <a:r>
              <a:rPr lang="en-US" sz="3200" dirty="0" err="1">
                <a:latin typeface="Century" panose="02040604050505020304" pitchFamily="18" charset="0"/>
              </a:rPr>
              <a:t>texto</a:t>
            </a:r>
            <a:r>
              <a:rPr lang="en-US" sz="3200" dirty="0">
                <a:latin typeface="Century" panose="02040604050505020304" pitchFamily="18" charset="0"/>
              </a:rPr>
              <a:t>, etc., </a:t>
            </a:r>
            <a:r>
              <a:rPr lang="en-US" sz="3200" dirty="0" err="1">
                <a:latin typeface="Century" panose="02040604050505020304" pitchFamily="18" charset="0"/>
              </a:rPr>
              <a:t>generalmente</a:t>
            </a:r>
            <a:r>
              <a:rPr lang="en-US" sz="3200" dirty="0">
                <a:latin typeface="Century" panose="02040604050505020304" pitchFamily="18" charset="0"/>
              </a:rPr>
              <a:t> de </a:t>
            </a:r>
            <a:r>
              <a:rPr lang="en-US" sz="3200" dirty="0" err="1">
                <a:latin typeface="Century" panose="02040604050505020304" pitchFamily="18" charset="0"/>
              </a:rPr>
              <a:t>naturaleza</a:t>
            </a:r>
            <a:r>
              <a:rPr lang="en-US" sz="3200" dirty="0">
                <a:latin typeface="Century" panose="02040604050505020304" pitchFamily="18" charset="0"/>
              </a:rPr>
              <a:t> </a:t>
            </a:r>
            <a:r>
              <a:rPr lang="en-US" sz="3200" dirty="0" err="1">
                <a:latin typeface="Century" panose="02040604050505020304" pitchFamily="18" charset="0"/>
              </a:rPr>
              <a:t>humorística</a:t>
            </a:r>
            <a:r>
              <a:rPr lang="en-US" sz="3200" dirty="0">
                <a:latin typeface="Century" panose="02040604050505020304" pitchFamily="18" charset="0"/>
              </a:rPr>
              <a:t>, que </a:t>
            </a:r>
            <a:r>
              <a:rPr lang="en-US" sz="3200" dirty="0" err="1">
                <a:latin typeface="Century" panose="02040604050505020304" pitchFamily="18" charset="0"/>
              </a:rPr>
              <a:t>los</a:t>
            </a:r>
            <a:r>
              <a:rPr lang="en-US" sz="3200" dirty="0">
                <a:latin typeface="Century" panose="02040604050505020304" pitchFamily="18" charset="0"/>
              </a:rPr>
              <a:t> </a:t>
            </a:r>
            <a:r>
              <a:rPr lang="en-US" sz="3200" dirty="0" err="1">
                <a:latin typeface="Century" panose="02040604050505020304" pitchFamily="18" charset="0"/>
              </a:rPr>
              <a:t>usuarios</a:t>
            </a:r>
            <a:r>
              <a:rPr lang="en-US" sz="3200" dirty="0">
                <a:latin typeface="Century" panose="02040604050505020304" pitchFamily="18" charset="0"/>
              </a:rPr>
              <a:t> de Internet </a:t>
            </a:r>
            <a:r>
              <a:rPr lang="en-US" sz="3200" dirty="0" err="1">
                <a:latin typeface="Century" panose="02040604050505020304" pitchFamily="18" charset="0"/>
              </a:rPr>
              <a:t>copian</a:t>
            </a:r>
            <a:r>
              <a:rPr lang="en-US" sz="3200" dirty="0">
                <a:latin typeface="Century" panose="02040604050505020304" pitchFamily="18" charset="0"/>
              </a:rPr>
              <a:t> y </a:t>
            </a:r>
            <a:r>
              <a:rPr lang="en-US" sz="3200" dirty="0" err="1">
                <a:latin typeface="Century" panose="02040604050505020304" pitchFamily="18" charset="0"/>
              </a:rPr>
              <a:t>difunden</a:t>
            </a:r>
            <a:r>
              <a:rPr lang="en-US" sz="3200" dirty="0">
                <a:latin typeface="Century" panose="02040604050505020304" pitchFamily="18" charset="0"/>
              </a:rPr>
              <a:t> </a:t>
            </a:r>
            <a:r>
              <a:rPr lang="en-US" sz="3200" dirty="0" err="1">
                <a:latin typeface="Century" panose="02040604050505020304" pitchFamily="18" charset="0"/>
              </a:rPr>
              <a:t>rápidamente</a:t>
            </a:r>
            <a:r>
              <a:rPr lang="en-US" sz="3200" dirty="0">
                <a:latin typeface="Century" panose="02040604050505020304" pitchFamily="18" charset="0"/>
              </a:rPr>
              <a:t>, a menudo con </a:t>
            </a:r>
            <a:r>
              <a:rPr lang="en-US" sz="3200" dirty="0" err="1">
                <a:latin typeface="Century" panose="02040604050505020304" pitchFamily="18" charset="0"/>
              </a:rPr>
              <a:t>variaciones</a:t>
            </a:r>
            <a:r>
              <a:rPr lang="en-US" sz="3200" dirty="0">
                <a:latin typeface="Century" panose="02040604050505020304" pitchFamily="18" charset="0"/>
              </a:rPr>
              <a:t> </a:t>
            </a:r>
            <a:r>
              <a:rPr lang="en-US" sz="3200" dirty="0" err="1">
                <a:latin typeface="Century" panose="02040604050505020304" pitchFamily="18" charset="0"/>
              </a:rPr>
              <a:t>pequeñas</a:t>
            </a:r>
            <a:r>
              <a:rPr lang="en-US" sz="3200" dirty="0"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03384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01781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t sitting on a table&#10;&#10;Description automatically generated with medium confidence">
            <a:extLst>
              <a:ext uri="{FF2B5EF4-FFF2-40B4-BE49-F238E27FC236}">
                <a16:creationId xmlns:a16="http://schemas.microsoft.com/office/drawing/2014/main" id="{7E29C532-CFD1-576C-D508-54103D06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24" y="357186"/>
            <a:ext cx="3626827" cy="3857625"/>
          </a:xfrm>
          <a:prstGeom prst="rect">
            <a:avLst/>
          </a:prstGeom>
        </p:spPr>
      </p:pic>
      <p:pic>
        <p:nvPicPr>
          <p:cNvPr id="7" name="Picture 6" descr="A dog sitting in a car&#10;&#10;Description automatically generated with medium confidence">
            <a:extLst>
              <a:ext uri="{FF2B5EF4-FFF2-40B4-BE49-F238E27FC236}">
                <a16:creationId xmlns:a16="http://schemas.microsoft.com/office/drawing/2014/main" id="{BDD7A981-B33C-7F06-FEEA-48C2D7B76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011" y="2495548"/>
            <a:ext cx="3262313" cy="3825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FECEE-FF69-02F5-B9C1-D894F50E73E3}"/>
              </a:ext>
            </a:extLst>
          </p:cNvPr>
          <p:cNvSpPr txBox="1"/>
          <p:nvPr/>
        </p:nvSpPr>
        <p:spPr>
          <a:xfrm>
            <a:off x="6283324" y="4214811"/>
            <a:ext cx="362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" panose="02040604050505020304" pitchFamily="18" charset="0"/>
              </a:rPr>
              <a:t>“Buenos” no </a:t>
            </a:r>
            <a:r>
              <a:rPr lang="en-US" sz="2400" dirty="0" err="1">
                <a:latin typeface="Century" panose="02040604050505020304" pitchFamily="18" charset="0"/>
              </a:rPr>
              <a:t>pertenece</a:t>
            </a:r>
            <a:r>
              <a:rPr lang="en-US" sz="2400" dirty="0">
                <a:latin typeface="Century" panose="02040604050505020304" pitchFamily="18" charset="0"/>
              </a:rPr>
              <a:t> al </a:t>
            </a:r>
            <a:r>
              <a:rPr lang="en-US" sz="2400" dirty="0" err="1">
                <a:latin typeface="Century" panose="02040604050505020304" pitchFamily="18" charset="0"/>
              </a:rPr>
              <a:t>comienzo</a:t>
            </a:r>
            <a:r>
              <a:rPr lang="en-US" sz="2400" dirty="0">
                <a:latin typeface="Century" panose="02040604050505020304" pitchFamily="18" charset="0"/>
              </a:rPr>
              <a:t> de mis días.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0DDC3-4E5A-5F88-540B-CD5D69EC184D}"/>
              </a:ext>
            </a:extLst>
          </p:cNvPr>
          <p:cNvSpPr txBox="1"/>
          <p:nvPr/>
        </p:nvSpPr>
        <p:spPr>
          <a:xfrm>
            <a:off x="2838753" y="1589337"/>
            <a:ext cx="362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entury" panose="02040604050505020304" pitchFamily="18" charset="0"/>
              </a:rPr>
              <a:t>gente</a:t>
            </a:r>
            <a:r>
              <a:rPr lang="en-US" sz="2400" dirty="0">
                <a:latin typeface="Century" panose="02040604050505020304" pitchFamily="18" charset="0"/>
              </a:rPr>
              <a:t> de la </a:t>
            </a:r>
            <a:r>
              <a:rPr lang="en-US" sz="2400" dirty="0" err="1">
                <a:latin typeface="Century" panose="02040604050505020304" pitchFamily="18" charset="0"/>
              </a:rPr>
              <a:t>mañana</a:t>
            </a:r>
            <a:r>
              <a:rPr lang="en-US" sz="2400" dirty="0">
                <a:latin typeface="Century" panose="02040604050505020304" pitchFamily="18" charset="0"/>
              </a:rPr>
              <a:t> contra </a:t>
            </a:r>
            <a:r>
              <a:rPr lang="en-US" sz="2400" dirty="0" err="1">
                <a:latin typeface="Century" panose="02040604050505020304" pitchFamily="18" charset="0"/>
              </a:rPr>
              <a:t>mí</a:t>
            </a:r>
            <a:endParaRPr 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22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 Of The Best Lord Of The Rings Memes In 2021 - Positiv Media">
            <a:extLst>
              <a:ext uri="{FF2B5EF4-FFF2-40B4-BE49-F238E27FC236}">
                <a16:creationId xmlns:a16="http://schemas.microsoft.com/office/drawing/2014/main" id="{F5C32631-FD77-272A-2461-91E90E71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0"/>
            <a:ext cx="7402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475BAD-A09C-D3E9-F208-E7AE5E92A8B9}"/>
              </a:ext>
            </a:extLst>
          </p:cNvPr>
          <p:cNvSpPr txBox="1"/>
          <p:nvPr/>
        </p:nvSpPr>
        <p:spPr>
          <a:xfrm>
            <a:off x="0" y="0"/>
            <a:ext cx="4710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" panose="02040604050505020304" pitchFamily="18" charset="0"/>
              </a:rPr>
              <a:t>La </a:t>
            </a:r>
            <a:r>
              <a:rPr lang="en-US" sz="2800" dirty="0" err="1">
                <a:latin typeface="Century" panose="02040604050505020304" pitchFamily="18" charset="0"/>
              </a:rPr>
              <a:t>confraternidad</a:t>
            </a:r>
            <a:r>
              <a:rPr lang="en-US" sz="2800" dirty="0">
                <a:latin typeface="Century" panose="02040604050505020304" pitchFamily="18" charset="0"/>
              </a:rPr>
              <a:t> al 100% de </a:t>
            </a:r>
            <a:r>
              <a:rPr lang="en-US" sz="2800" dirty="0" err="1">
                <a:latin typeface="Century" panose="02040604050505020304" pitchFamily="18" charset="0"/>
              </a:rPr>
              <a:t>fuerza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39D11-C82D-A1A2-6967-5AB15C40DC7F}"/>
              </a:ext>
            </a:extLst>
          </p:cNvPr>
          <p:cNvSpPr txBox="1"/>
          <p:nvPr/>
        </p:nvSpPr>
        <p:spPr>
          <a:xfrm>
            <a:off x="79264" y="4288465"/>
            <a:ext cx="4710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" panose="02040604050505020304" pitchFamily="18" charset="0"/>
              </a:rPr>
              <a:t>La </a:t>
            </a:r>
            <a:r>
              <a:rPr lang="en-US" sz="2800" dirty="0" err="1">
                <a:latin typeface="Century" panose="02040604050505020304" pitchFamily="18" charset="0"/>
              </a:rPr>
              <a:t>confraternidad</a:t>
            </a:r>
            <a:r>
              <a:rPr lang="en-US" sz="2800" dirty="0">
                <a:latin typeface="Century" panose="02040604050505020304" pitchFamily="18" charset="0"/>
              </a:rPr>
              <a:t> al 99% de </a:t>
            </a:r>
            <a:r>
              <a:rPr lang="en-US" sz="2800" dirty="0" err="1">
                <a:latin typeface="Century" panose="02040604050505020304" pitchFamily="18" charset="0"/>
              </a:rPr>
              <a:t>fuerza</a:t>
            </a:r>
            <a:endParaRPr lang="en-US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9575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mammal, bear, text, person&#10;&#10;Description automatically generated">
            <a:extLst>
              <a:ext uri="{FF2B5EF4-FFF2-40B4-BE49-F238E27FC236}">
                <a16:creationId xmlns:a16="http://schemas.microsoft.com/office/drawing/2014/main" id="{8002BE1C-DEB5-A2BA-9826-18A7A3FDD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3" b="91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72171F-BE7E-76E7-879F-CFB6A93D994C}"/>
              </a:ext>
            </a:extLst>
          </p:cNvPr>
          <p:cNvSpPr/>
          <p:nvPr/>
        </p:nvSpPr>
        <p:spPr>
          <a:xfrm>
            <a:off x="357188" y="900113"/>
            <a:ext cx="685800" cy="500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2891D-FE8B-35F0-785B-0C148682FB68}"/>
              </a:ext>
            </a:extLst>
          </p:cNvPr>
          <p:cNvSpPr/>
          <p:nvPr/>
        </p:nvSpPr>
        <p:spPr>
          <a:xfrm>
            <a:off x="2087866" y="900113"/>
            <a:ext cx="1419421" cy="5000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B7230-68B9-D7A2-C90E-7E6A27790372}"/>
              </a:ext>
            </a:extLst>
          </p:cNvPr>
          <p:cNvSpPr txBox="1"/>
          <p:nvPr/>
        </p:nvSpPr>
        <p:spPr>
          <a:xfrm>
            <a:off x="180754" y="2126512"/>
            <a:ext cx="5816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" panose="02040604050505020304" pitchFamily="18" charset="0"/>
              </a:rPr>
              <a:t>... Y ... </a:t>
            </a:r>
            <a:r>
              <a:rPr lang="en-US" sz="2800" b="1" dirty="0" err="1">
                <a:latin typeface="Century" panose="02040604050505020304" pitchFamily="18" charset="0"/>
              </a:rPr>
              <a:t>discutiendo</a:t>
            </a: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err="1">
                <a:latin typeface="Century" panose="02040604050505020304" pitchFamily="18" charset="0"/>
              </a:rPr>
              <a:t>eventos</a:t>
            </a: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err="1">
                <a:latin typeface="Century" panose="02040604050505020304" pitchFamily="18" charset="0"/>
              </a:rPr>
              <a:t>actuales</a:t>
            </a:r>
            <a:endParaRPr lang="en-US" sz="28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7993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triped shirt&#10;&#10;Description automatically generated with low confidence">
            <a:extLst>
              <a:ext uri="{FF2B5EF4-FFF2-40B4-BE49-F238E27FC236}">
                <a16:creationId xmlns:a16="http://schemas.microsoft.com/office/drawing/2014/main" id="{1D5F8B45-CD20-706E-A492-75F3270C1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7" y="1216580"/>
            <a:ext cx="4657725" cy="44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617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ar and a cat&#10;&#10;Description automatically generated with low confidence">
            <a:extLst>
              <a:ext uri="{FF2B5EF4-FFF2-40B4-BE49-F238E27FC236}">
                <a16:creationId xmlns:a16="http://schemas.microsoft.com/office/drawing/2014/main" id="{57A33A3F-9D86-7070-E517-868DA0364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381000"/>
            <a:ext cx="5410200" cy="609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23D454-4FF9-4E9F-F023-A80C27C58E2A}"/>
              </a:ext>
            </a:extLst>
          </p:cNvPr>
          <p:cNvSpPr txBox="1"/>
          <p:nvPr/>
        </p:nvSpPr>
        <p:spPr>
          <a:xfrm>
            <a:off x="127591" y="2860158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" panose="02040604050505020304" pitchFamily="18" charset="0"/>
              </a:rPr>
              <a:t>Ha </a:t>
            </a:r>
            <a:r>
              <a:rPr lang="en-US" sz="2400" dirty="0" err="1">
                <a:latin typeface="Century" panose="02040604050505020304" pitchFamily="18" charset="0"/>
              </a:rPr>
              <a:t>estado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sentado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  <a:r>
              <a:rPr lang="en-US" sz="2400" dirty="0" err="1">
                <a:latin typeface="Century" panose="02040604050505020304" pitchFamily="18" charset="0"/>
              </a:rPr>
              <a:t>durante</a:t>
            </a:r>
            <a:r>
              <a:rPr lang="en-US" sz="2400" dirty="0">
                <a:latin typeface="Century" panose="02040604050505020304" pitchFamily="18" charset="0"/>
              </a:rPr>
              <a:t> 30 </a:t>
            </a:r>
            <a:r>
              <a:rPr lang="en-US" sz="2400" dirty="0" err="1">
                <a:latin typeface="Century" panose="02040604050505020304" pitchFamily="18" charset="0"/>
              </a:rPr>
              <a:t>años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DF4B4-D638-1B31-6E14-49D077FCDE86}"/>
              </a:ext>
            </a:extLst>
          </p:cNvPr>
          <p:cNvSpPr txBox="1"/>
          <p:nvPr/>
        </p:nvSpPr>
        <p:spPr>
          <a:xfrm>
            <a:off x="8991600" y="356545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" panose="02040604050505020304" pitchFamily="18" charset="0"/>
              </a:rPr>
              <a:t>No </a:t>
            </a:r>
            <a:r>
              <a:rPr lang="en-US" sz="2400" dirty="0" err="1">
                <a:latin typeface="Century" panose="02040604050505020304" pitchFamily="18" charset="0"/>
              </a:rPr>
              <a:t>está</a:t>
            </a:r>
            <a:r>
              <a:rPr lang="en-US" sz="2400" dirty="0">
                <a:latin typeface="Century" panose="02040604050505020304" pitchFamily="18" charset="0"/>
              </a:rPr>
              <a:t> a la </a:t>
            </a:r>
            <a:r>
              <a:rPr lang="en-US" sz="2400" dirty="0" err="1">
                <a:latin typeface="Century" panose="02040604050505020304" pitchFamily="18" charset="0"/>
              </a:rPr>
              <a:t>venta</a:t>
            </a:r>
            <a:r>
              <a:rPr lang="en-US" sz="2400" dirty="0">
                <a:latin typeface="Century" panose="02040604050505020304" pitchFamily="18" charset="0"/>
              </a:rPr>
              <a:t>. </a:t>
            </a:r>
            <a:r>
              <a:rPr lang="en-US" sz="2400" dirty="0" err="1">
                <a:latin typeface="Century" panose="02040604050505020304" pitchFamily="18" charset="0"/>
              </a:rPr>
              <a:t>Voy</a:t>
            </a:r>
            <a:r>
              <a:rPr lang="en-US" sz="2400" dirty="0">
                <a:latin typeface="Century" panose="02040604050505020304" pitchFamily="18" charset="0"/>
              </a:rPr>
              <a:t> a </a:t>
            </a:r>
            <a:r>
              <a:rPr lang="en-US" sz="2400" dirty="0" err="1">
                <a:latin typeface="Century" panose="02040604050505020304" pitchFamily="18" charset="0"/>
              </a:rPr>
              <a:t>arreglarlo</a:t>
            </a:r>
            <a:r>
              <a:rPr lang="en-US" sz="2400" dirty="0"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4804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A6C188B4-5CE3-C74E-0449-68C0A2059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149A8A-5A98-411B-CBE2-8416A30D7762}"/>
              </a:ext>
            </a:extLst>
          </p:cNvPr>
          <p:cNvSpPr/>
          <p:nvPr/>
        </p:nvSpPr>
        <p:spPr>
          <a:xfrm>
            <a:off x="4296428" y="4985359"/>
            <a:ext cx="3582444" cy="1871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3D10E-C5E9-A12F-F61B-9D5B8F1D8962}"/>
              </a:ext>
            </a:extLst>
          </p:cNvPr>
          <p:cNvSpPr txBox="1"/>
          <p:nvPr/>
        </p:nvSpPr>
        <p:spPr>
          <a:xfrm>
            <a:off x="1524" y="1452820"/>
            <a:ext cx="12190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259EC1"/>
                </a:solidFill>
                <a:latin typeface="Avenir Next Ultra Light" panose="020B0203020202020204" pitchFamily="34" charset="77"/>
              </a:rPr>
              <a:t>TRUTH: </a:t>
            </a:r>
            <a:r>
              <a:rPr lang="en-US" sz="4800" dirty="0">
                <a:latin typeface="Avenir Next" panose="020B0503020202020204" pitchFamily="34" charset="0"/>
              </a:rPr>
              <a:t>more than a meme</a:t>
            </a:r>
          </a:p>
          <a:p>
            <a:pPr algn="ctr"/>
            <a:r>
              <a:rPr lang="en-US" sz="4800" dirty="0">
                <a:solidFill>
                  <a:srgbClr val="259EC1"/>
                </a:solidFill>
                <a:latin typeface="Avenir Next Ultra Light" panose="020B0203020202020204" pitchFamily="34" charset="77"/>
              </a:rPr>
              <a:t>LA VERDAD</a:t>
            </a:r>
            <a:r>
              <a:rPr lang="en-US" sz="4800" dirty="0">
                <a:solidFill>
                  <a:srgbClr val="259EC1"/>
                </a:solidFill>
                <a:latin typeface="Avenir Next" panose="020B0503020202020204" pitchFamily="34" charset="0"/>
              </a:rPr>
              <a:t>:</a:t>
            </a:r>
            <a:r>
              <a:rPr lang="en-US" sz="4800" dirty="0">
                <a:latin typeface="Avenir Next" panose="020B0503020202020204" pitchFamily="34" charset="0"/>
              </a:rPr>
              <a:t> </a:t>
            </a:r>
            <a:r>
              <a:rPr lang="en-US" sz="4800" dirty="0" err="1">
                <a:latin typeface="Avenir Next" panose="020B0503020202020204" pitchFamily="34" charset="0"/>
              </a:rPr>
              <a:t>más</a:t>
            </a:r>
            <a:r>
              <a:rPr lang="en-US" sz="4800" dirty="0">
                <a:latin typeface="Avenir Next" panose="020B0503020202020204" pitchFamily="34" charset="0"/>
              </a:rPr>
              <a:t> que un meme</a:t>
            </a:r>
          </a:p>
        </p:txBody>
      </p:sp>
    </p:spTree>
    <p:extLst>
      <p:ext uri="{BB962C8B-B14F-4D97-AF65-F5344CB8AC3E}">
        <p14:creationId xmlns:p14="http://schemas.microsoft.com/office/powerpoint/2010/main" val="293302363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9355A3F9-CE64-2DA4-CC98-A4DBDA37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CC2E0-55D7-3805-23D4-A60C4C00A7C9}"/>
              </a:ext>
            </a:extLst>
          </p:cNvPr>
          <p:cNvSpPr txBox="1"/>
          <p:nvPr/>
        </p:nvSpPr>
        <p:spPr>
          <a:xfrm>
            <a:off x="2605414" y="6015038"/>
            <a:ext cx="68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Avenir Next" panose="020B0503020202020204" pitchFamily="34" charset="0"/>
              </a:rPr>
              <a:t>TRUTH: more than a meme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227F4-6B01-F9E7-D571-90924A2B0A13}"/>
              </a:ext>
            </a:extLst>
          </p:cNvPr>
          <p:cNvSpPr/>
          <p:nvPr/>
        </p:nvSpPr>
        <p:spPr>
          <a:xfrm>
            <a:off x="9770301" y="5611660"/>
            <a:ext cx="1766170" cy="1246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EDCC-6A17-B73D-EA31-0873C6ECFE4C}"/>
              </a:ext>
            </a:extLst>
          </p:cNvPr>
          <p:cNvSpPr txBox="1"/>
          <p:nvPr/>
        </p:nvSpPr>
        <p:spPr>
          <a:xfrm>
            <a:off x="-76894" y="1992497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Next" panose="020B0503020202020204" pitchFamily="34" charset="0"/>
              </a:rPr>
              <a:t>truth is too complex to be boiled down to a meme 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(Hebrews 2.1-4; 5.11-14)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40EBE-460C-B04F-87CE-DCBC271F6EFD}"/>
              </a:ext>
            </a:extLst>
          </p:cNvPr>
          <p:cNvSpPr txBox="1"/>
          <p:nvPr/>
        </p:nvSpPr>
        <p:spPr>
          <a:xfrm>
            <a:off x="-37685" y="3061781"/>
            <a:ext cx="1218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Next" panose="020B0503020202020204" pitchFamily="34" charset="0"/>
              </a:rPr>
              <a:t>la </a:t>
            </a:r>
            <a:r>
              <a:rPr lang="en-US" sz="3200" dirty="0" err="1">
                <a:latin typeface="Avenir Next" panose="020B0503020202020204" pitchFamily="34" charset="0"/>
              </a:rPr>
              <a:t>verdad</a:t>
            </a:r>
            <a:r>
              <a:rPr lang="en-US" sz="3200" dirty="0">
                <a:latin typeface="Avenir Next" panose="020B0503020202020204" pitchFamily="34" charset="0"/>
              </a:rPr>
              <a:t> es </a:t>
            </a:r>
            <a:r>
              <a:rPr lang="en-US" sz="3200" dirty="0" err="1">
                <a:latin typeface="Avenir Next" panose="020B0503020202020204" pitchFamily="34" charset="0"/>
              </a:rPr>
              <a:t>demasiado</a:t>
            </a:r>
            <a:r>
              <a:rPr lang="en-US" sz="3200" dirty="0">
                <a:latin typeface="Avenir Next" panose="020B0503020202020204" pitchFamily="34" charset="0"/>
              </a:rPr>
              <a:t> </a:t>
            </a:r>
            <a:r>
              <a:rPr lang="en-US" sz="3200" dirty="0" err="1">
                <a:latin typeface="Avenir Next" panose="020B0503020202020204" pitchFamily="34" charset="0"/>
              </a:rPr>
              <a:t>compleja</a:t>
            </a:r>
            <a:r>
              <a:rPr lang="en-US" sz="3200" dirty="0">
                <a:latin typeface="Avenir Next" panose="020B0503020202020204" pitchFamily="34" charset="0"/>
              </a:rPr>
              <a:t> para </a:t>
            </a:r>
            <a:r>
              <a:rPr lang="en-US" sz="3200" dirty="0" err="1">
                <a:latin typeface="Avenir Next" panose="020B0503020202020204" pitchFamily="34" charset="0"/>
              </a:rPr>
              <a:t>reducirla</a:t>
            </a:r>
            <a:r>
              <a:rPr lang="en-US" sz="3200" dirty="0">
                <a:latin typeface="Avenir Next" panose="020B0503020202020204" pitchFamily="34" charset="0"/>
              </a:rPr>
              <a:t> a un meme </a:t>
            </a:r>
          </a:p>
          <a:p>
            <a:pPr algn="ctr"/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(</a:t>
            </a:r>
            <a:r>
              <a:rPr lang="en-US" sz="2800" dirty="0" err="1">
                <a:solidFill>
                  <a:srgbClr val="259EC1"/>
                </a:solidFill>
                <a:latin typeface="Avenir Next" panose="020B0503020202020204" pitchFamily="34" charset="0"/>
              </a:rPr>
              <a:t>Hebreos</a:t>
            </a:r>
            <a:r>
              <a:rPr lang="en-US" sz="2800" dirty="0">
                <a:solidFill>
                  <a:srgbClr val="259EC1"/>
                </a:solidFill>
                <a:latin typeface="Avenir Next" panose="020B0503020202020204" pitchFamily="34" charset="0"/>
              </a:rPr>
              <a:t> 2.1-4; 5.11-14)</a:t>
            </a:r>
          </a:p>
        </p:txBody>
      </p:sp>
    </p:spTree>
    <p:extLst>
      <p:ext uri="{BB962C8B-B14F-4D97-AF65-F5344CB8AC3E}">
        <p14:creationId xmlns:p14="http://schemas.microsoft.com/office/powerpoint/2010/main" val="30478400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285</TotalTime>
  <Words>537</Words>
  <Application>Microsoft Macintosh PowerPoint</Application>
  <PresentationFormat>Widescreen</PresentationFormat>
  <Paragraphs>58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Next</vt:lpstr>
      <vt:lpstr>Avenir Next Ultra Light</vt:lpstr>
      <vt:lpstr>Calibri</vt:lpstr>
      <vt:lpstr>Calibri Light</vt:lpstr>
      <vt:lpstr>Century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</cp:revision>
  <dcterms:created xsi:type="dcterms:W3CDTF">2023-05-06T19:15:41Z</dcterms:created>
  <dcterms:modified xsi:type="dcterms:W3CDTF">2023-05-07T11:52:15Z</dcterms:modified>
</cp:coreProperties>
</file>