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59" r:id="rId3"/>
    <p:sldId id="274" r:id="rId4"/>
    <p:sldId id="275" r:id="rId5"/>
    <p:sldId id="280" r:id="rId6"/>
    <p:sldId id="276" r:id="rId7"/>
    <p:sldId id="279" r:id="rId8"/>
    <p:sldId id="277" r:id="rId9"/>
    <p:sldId id="278" r:id="rId10"/>
    <p:sldId id="281" r:id="rId11"/>
    <p:sldId id="282" r:id="rId12"/>
    <p:sldId id="283" r:id="rId13"/>
    <p:sldId id="284" r:id="rId14"/>
    <p:sldId id="262" r:id="rId15"/>
  </p:sldIdLst>
  <p:sldSz cx="12192000" cy="6858000"/>
  <p:notesSz cx="6858000" cy="9144000"/>
  <p:embeddedFontLst>
    <p:embeddedFont>
      <p:font typeface="Avenir Heavy" panose="02000503020000020003" pitchFamily="2" charset="0"/>
      <p:bold r:id="rId16"/>
      <p:italic r:id="rId17"/>
      <p:boldItalic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F1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11"/>
    <p:restoredTop sz="94721"/>
  </p:normalViewPr>
  <p:slideViewPr>
    <p:cSldViewPr snapToGrid="0" snapToObjects="1">
      <p:cViewPr varScale="1">
        <p:scale>
          <a:sx n="112" d="100"/>
          <a:sy n="112" d="100"/>
        </p:scale>
        <p:origin x="4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1690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15874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60052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204962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084108-6F97-544F-8EE9-43532464FCAC}" type="datetimeFigureOut">
              <a:rPr lang="en-US" smtClean="0"/>
              <a:t>5/17/23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28960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084108-6F97-544F-8EE9-43532464FCAC}" type="datetimeFigureOut">
              <a:rPr lang="en-US" smtClean="0"/>
              <a:t>5/17/23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20488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084108-6F97-544F-8EE9-43532464FCAC}" type="datetimeFigureOut">
              <a:rPr lang="en-US" smtClean="0"/>
              <a:t>5/17/23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92473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084108-6F97-544F-8EE9-43532464FCAC}" type="datetimeFigureOut">
              <a:rPr lang="en-US" smtClean="0"/>
              <a:t>5/17/23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50745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84108-6F97-544F-8EE9-43532464FCAC}" type="datetimeFigureOut">
              <a:rPr lang="en-US" smtClean="0"/>
              <a:t>5/17/23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98487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084108-6F97-544F-8EE9-43532464FCAC}" type="datetimeFigureOut">
              <a:rPr lang="en-US" smtClean="0"/>
              <a:t>5/17/23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85930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084108-6F97-544F-8EE9-43532464FCAC}" type="datetimeFigureOut">
              <a:rPr lang="en-US" smtClean="0"/>
              <a:t>5/17/23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51192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84108-6F97-544F-8EE9-43532464FCAC}" type="datetimeFigureOut">
              <a:rPr lang="en-US" smtClean="0"/>
              <a:t>5/17/23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22E3B-BE42-C346-913D-8CB2776E83A8}" type="slidenum">
              <a:rPr lang="en-US" smtClean="0"/>
              <a:t>‹#›</a:t>
            </a:fld>
            <a:endParaRPr lang="en-US"/>
          </a:p>
        </p:txBody>
      </p:sp>
    </p:spTree>
    <p:extLst>
      <p:ext uri="{BB962C8B-B14F-4D97-AF65-F5344CB8AC3E}">
        <p14:creationId xmlns:p14="http://schemas.microsoft.com/office/powerpoint/2010/main" val="21271746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914775" y="2728912"/>
            <a:ext cx="5629275" cy="923330"/>
          </a:xfrm>
          <a:prstGeom prst="rect">
            <a:avLst/>
          </a:prstGeom>
          <a:noFill/>
        </p:spPr>
        <p:txBody>
          <a:bodyPr wrap="square" rtlCol="0">
            <a:spAutoFit/>
          </a:bodyPr>
          <a:lstStyle/>
          <a:p>
            <a:r>
              <a:rPr lang="en-US" sz="5400" b="1" dirty="0">
                <a:latin typeface="Avenir Heavy" charset="0"/>
                <a:ea typeface="Avenir Heavy" charset="0"/>
                <a:cs typeface="Avenir Heavy" charset="0"/>
              </a:rPr>
              <a:t>Paul’s letter</a:t>
            </a:r>
          </a:p>
        </p:txBody>
      </p:sp>
      <p:sp>
        <p:nvSpPr>
          <p:cNvPr id="6" name="TextBox 5"/>
          <p:cNvSpPr txBox="1"/>
          <p:nvPr/>
        </p:nvSpPr>
        <p:spPr>
          <a:xfrm>
            <a:off x="3914775" y="3538537"/>
            <a:ext cx="5629275" cy="923330"/>
          </a:xfrm>
          <a:prstGeom prst="rect">
            <a:avLst/>
          </a:prstGeom>
          <a:noFill/>
        </p:spPr>
        <p:txBody>
          <a:bodyPr wrap="square" rtlCol="0">
            <a:spAutoFit/>
          </a:bodyPr>
          <a:lstStyle/>
          <a:p>
            <a:r>
              <a:rPr lang="en-US" sz="5400" b="1" dirty="0">
                <a:latin typeface="Avenir Heavy" charset="0"/>
                <a:ea typeface="Avenir Heavy" charset="0"/>
                <a:cs typeface="Avenir Heavy" charset="0"/>
              </a:rPr>
              <a:t>to the </a:t>
            </a:r>
            <a:r>
              <a:rPr lang="en-US" sz="5400" b="1" dirty="0">
                <a:solidFill>
                  <a:srgbClr val="FF0000"/>
                </a:solidFill>
                <a:latin typeface="Avenir Heavy" charset="0"/>
                <a:ea typeface="Avenir Heavy" charset="0"/>
                <a:cs typeface="Avenir Heavy" charset="0"/>
              </a:rPr>
              <a:t>ROMANS</a:t>
            </a:r>
          </a:p>
        </p:txBody>
      </p:sp>
      <p:pic>
        <p:nvPicPr>
          <p:cNvPr id="8" name="Picture 7" descr="Qr code&#10;&#10;Description automatically generated">
            <a:extLst>
              <a:ext uri="{FF2B5EF4-FFF2-40B4-BE49-F238E27FC236}">
                <a16:creationId xmlns:a16="http://schemas.microsoft.com/office/drawing/2014/main" id="{993D9A6D-4298-7EBE-769C-D8A386F55B42}"/>
              </a:ext>
            </a:extLst>
          </p:cNvPr>
          <p:cNvPicPr>
            <a:picLocks noChangeAspect="1"/>
          </p:cNvPicPr>
          <p:nvPr/>
        </p:nvPicPr>
        <p:blipFill>
          <a:blip r:embed="rId3"/>
          <a:stretch>
            <a:fillRect/>
          </a:stretch>
        </p:blipFill>
        <p:spPr>
          <a:xfrm>
            <a:off x="10085069" y="4846320"/>
            <a:ext cx="1816100" cy="1816100"/>
          </a:xfrm>
          <a:prstGeom prst="rect">
            <a:avLst/>
          </a:prstGeom>
        </p:spPr>
      </p:pic>
    </p:spTree>
    <p:extLst>
      <p:ext uri="{BB962C8B-B14F-4D97-AF65-F5344CB8AC3E}">
        <p14:creationId xmlns:p14="http://schemas.microsoft.com/office/powerpoint/2010/main" val="61714887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navigating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the world</a:t>
            </a:r>
          </a:p>
        </p:txBody>
      </p:sp>
      <p:sp>
        <p:nvSpPr>
          <p:cNvPr id="4" name="TextBox 3">
            <a:extLst>
              <a:ext uri="{FF2B5EF4-FFF2-40B4-BE49-F238E27FC236}">
                <a16:creationId xmlns:a16="http://schemas.microsoft.com/office/drawing/2014/main" id="{470868B7-A4D5-DB15-5586-A3D2414CCFF2}"/>
              </a:ext>
            </a:extLst>
          </p:cNvPr>
          <p:cNvSpPr txBox="1"/>
          <p:nvPr/>
        </p:nvSpPr>
        <p:spPr>
          <a:xfrm>
            <a:off x="1384947" y="1151842"/>
            <a:ext cx="10532745" cy="3108543"/>
          </a:xfrm>
          <a:prstGeom prst="rect">
            <a:avLst/>
          </a:prstGeom>
          <a:noFill/>
        </p:spPr>
        <p:txBody>
          <a:bodyPr wrap="square" rtlCol="0">
            <a:spAutoFit/>
          </a:bodyPr>
          <a:lstStyle/>
          <a:p>
            <a:r>
              <a:rPr lang="en-US" sz="3600" dirty="0">
                <a:effectLst/>
              </a:rPr>
              <a:t>What the OT revealed abou</a:t>
            </a:r>
            <a:r>
              <a:rPr lang="en-US" sz="3600" dirty="0"/>
              <a:t>t the future:</a:t>
            </a:r>
            <a:endParaRPr lang="en-US" sz="3600" dirty="0">
              <a:effectLst/>
            </a:endParaRPr>
          </a:p>
          <a:p>
            <a:pPr marL="514350" indent="-514350">
              <a:buFont typeface="+mj-lt"/>
              <a:buAutoNum type="arabicPeriod"/>
            </a:pPr>
            <a:r>
              <a:rPr lang="en-US" sz="3200" dirty="0"/>
              <a:t>Establishment of the Messianic Kingdom (Daniel 2.44-45)</a:t>
            </a:r>
            <a:endParaRPr lang="en-US" sz="3200" dirty="0">
              <a:solidFill>
                <a:srgbClr val="FF0000"/>
              </a:solidFill>
            </a:endParaRPr>
          </a:p>
          <a:p>
            <a:pPr marL="514350" indent="-514350">
              <a:buFont typeface="+mj-lt"/>
              <a:buAutoNum type="arabicPeriod"/>
            </a:pPr>
            <a:r>
              <a:rPr lang="en-US" sz="3200" dirty="0"/>
              <a:t>Inclusion of the nations (Daniel 7.14)</a:t>
            </a:r>
          </a:p>
          <a:p>
            <a:pPr marL="514350" indent="-514350">
              <a:buFont typeface="+mj-lt"/>
              <a:buAutoNum type="arabicPeriod"/>
            </a:pPr>
            <a:r>
              <a:rPr lang="en-US" sz="3200" dirty="0"/>
              <a:t>Persecution by world powers (Daniel 9.24-27)</a:t>
            </a:r>
          </a:p>
          <a:p>
            <a:pPr marL="514350" indent="-514350">
              <a:buFont typeface="+mj-lt"/>
              <a:buAutoNum type="arabicPeriod"/>
            </a:pPr>
            <a:r>
              <a:rPr lang="en-US" sz="3200" dirty="0"/>
              <a:t>God’s judgment on world powers (Daniel 9.27)</a:t>
            </a:r>
          </a:p>
          <a:p>
            <a:pPr marL="514350" indent="-514350">
              <a:buFont typeface="+mj-lt"/>
              <a:buAutoNum type="arabicPeriod"/>
            </a:pPr>
            <a:r>
              <a:rPr lang="en-US" sz="3200" dirty="0"/>
              <a:t>The end (Daniel 12.1-4)</a:t>
            </a:r>
          </a:p>
        </p:txBody>
      </p:sp>
    </p:spTree>
    <p:extLst>
      <p:ext uri="{BB962C8B-B14F-4D97-AF65-F5344CB8AC3E}">
        <p14:creationId xmlns:p14="http://schemas.microsoft.com/office/powerpoint/2010/main" val="336692588"/>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navigating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the world</a:t>
            </a:r>
          </a:p>
        </p:txBody>
      </p:sp>
      <p:sp>
        <p:nvSpPr>
          <p:cNvPr id="4" name="TextBox 3">
            <a:extLst>
              <a:ext uri="{FF2B5EF4-FFF2-40B4-BE49-F238E27FC236}">
                <a16:creationId xmlns:a16="http://schemas.microsoft.com/office/drawing/2014/main" id="{470868B7-A4D5-DB15-5586-A3D2414CCFF2}"/>
              </a:ext>
            </a:extLst>
          </p:cNvPr>
          <p:cNvSpPr txBox="1"/>
          <p:nvPr/>
        </p:nvSpPr>
        <p:spPr>
          <a:xfrm>
            <a:off x="1384947" y="1151842"/>
            <a:ext cx="10532745" cy="3108543"/>
          </a:xfrm>
          <a:prstGeom prst="rect">
            <a:avLst/>
          </a:prstGeom>
          <a:noFill/>
        </p:spPr>
        <p:txBody>
          <a:bodyPr wrap="square" rtlCol="0">
            <a:spAutoFit/>
          </a:bodyPr>
          <a:lstStyle/>
          <a:p>
            <a:r>
              <a:rPr lang="en-US" sz="3600" dirty="0">
                <a:effectLst/>
              </a:rPr>
              <a:t>What the OT revealed abou</a:t>
            </a:r>
            <a:r>
              <a:rPr lang="en-US" sz="3600" dirty="0"/>
              <a:t>t the future:</a:t>
            </a:r>
            <a:endParaRPr lang="en-US" sz="3600" dirty="0">
              <a:effectLst/>
            </a:endParaRPr>
          </a:p>
          <a:p>
            <a:pPr marL="514350" indent="-514350">
              <a:buFont typeface="+mj-lt"/>
              <a:buAutoNum type="arabicPeriod"/>
            </a:pPr>
            <a:r>
              <a:rPr lang="en-US" sz="3200" dirty="0">
                <a:solidFill>
                  <a:srgbClr val="00B050"/>
                </a:solidFill>
              </a:rPr>
              <a:t>Establishment of the Messianic Kingdom (Daniel 2.44-45)</a:t>
            </a:r>
          </a:p>
          <a:p>
            <a:pPr marL="514350" indent="-514350">
              <a:buFont typeface="+mj-lt"/>
              <a:buAutoNum type="arabicPeriod"/>
            </a:pPr>
            <a:r>
              <a:rPr lang="en-US" sz="3200" dirty="0">
                <a:solidFill>
                  <a:srgbClr val="00B050"/>
                </a:solidFill>
              </a:rPr>
              <a:t>Inclusion of the nations (Daniel 7.14)</a:t>
            </a:r>
          </a:p>
          <a:p>
            <a:pPr marL="514350" indent="-514350">
              <a:buFont typeface="+mj-lt"/>
              <a:buAutoNum type="arabicPeriod"/>
            </a:pPr>
            <a:r>
              <a:rPr lang="en-US" sz="3200" dirty="0"/>
              <a:t>Persecution by world powers (Daniel 9.24-27)</a:t>
            </a:r>
          </a:p>
          <a:p>
            <a:pPr marL="514350" indent="-514350">
              <a:buFont typeface="+mj-lt"/>
              <a:buAutoNum type="arabicPeriod"/>
            </a:pPr>
            <a:r>
              <a:rPr lang="en-US" sz="3200" dirty="0"/>
              <a:t>God’s judgment on world powers (Daniel 9.27)</a:t>
            </a:r>
          </a:p>
          <a:p>
            <a:pPr marL="514350" indent="-514350">
              <a:buFont typeface="+mj-lt"/>
              <a:buAutoNum type="arabicPeriod"/>
            </a:pPr>
            <a:r>
              <a:rPr lang="en-US" sz="3200" dirty="0"/>
              <a:t>The end (Daniel 12.1-4)</a:t>
            </a:r>
          </a:p>
        </p:txBody>
      </p:sp>
    </p:spTree>
    <p:extLst>
      <p:ext uri="{BB962C8B-B14F-4D97-AF65-F5344CB8AC3E}">
        <p14:creationId xmlns:p14="http://schemas.microsoft.com/office/powerpoint/2010/main" val="178102180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navigating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the world</a:t>
            </a:r>
          </a:p>
        </p:txBody>
      </p:sp>
      <p:sp>
        <p:nvSpPr>
          <p:cNvPr id="4" name="TextBox 3">
            <a:extLst>
              <a:ext uri="{FF2B5EF4-FFF2-40B4-BE49-F238E27FC236}">
                <a16:creationId xmlns:a16="http://schemas.microsoft.com/office/drawing/2014/main" id="{470868B7-A4D5-DB15-5586-A3D2414CCFF2}"/>
              </a:ext>
            </a:extLst>
          </p:cNvPr>
          <p:cNvSpPr txBox="1"/>
          <p:nvPr/>
        </p:nvSpPr>
        <p:spPr>
          <a:xfrm>
            <a:off x="1384947" y="1151842"/>
            <a:ext cx="10532745" cy="3108543"/>
          </a:xfrm>
          <a:prstGeom prst="rect">
            <a:avLst/>
          </a:prstGeom>
          <a:noFill/>
        </p:spPr>
        <p:txBody>
          <a:bodyPr wrap="square" rtlCol="0">
            <a:spAutoFit/>
          </a:bodyPr>
          <a:lstStyle/>
          <a:p>
            <a:r>
              <a:rPr lang="en-US" sz="3600" dirty="0">
                <a:effectLst/>
              </a:rPr>
              <a:t>What the OT revealed abou</a:t>
            </a:r>
            <a:r>
              <a:rPr lang="en-US" sz="3600" dirty="0"/>
              <a:t>t the future:</a:t>
            </a:r>
            <a:endParaRPr lang="en-US" sz="3600" dirty="0">
              <a:effectLst/>
            </a:endParaRPr>
          </a:p>
          <a:p>
            <a:pPr marL="514350" indent="-514350">
              <a:buFont typeface="+mj-lt"/>
              <a:buAutoNum type="arabicPeriod"/>
            </a:pPr>
            <a:r>
              <a:rPr lang="en-US" sz="3200" dirty="0">
                <a:solidFill>
                  <a:srgbClr val="00B050"/>
                </a:solidFill>
              </a:rPr>
              <a:t>Establishment of the Messianic Kingdom (Daniel 2.44-45)</a:t>
            </a:r>
          </a:p>
          <a:p>
            <a:pPr marL="514350" indent="-514350">
              <a:buFont typeface="+mj-lt"/>
              <a:buAutoNum type="arabicPeriod"/>
            </a:pPr>
            <a:r>
              <a:rPr lang="en-US" sz="3200" dirty="0">
                <a:solidFill>
                  <a:srgbClr val="00B050"/>
                </a:solidFill>
              </a:rPr>
              <a:t>Inclusion of the nations (Daniel 7.14)</a:t>
            </a:r>
          </a:p>
          <a:p>
            <a:pPr marL="514350" indent="-514350">
              <a:buFont typeface="+mj-lt"/>
              <a:buAutoNum type="arabicPeriod"/>
            </a:pPr>
            <a:r>
              <a:rPr lang="en-US" sz="3200" dirty="0">
                <a:solidFill>
                  <a:srgbClr val="00B050"/>
                </a:solidFill>
              </a:rPr>
              <a:t>Persecution by world powers (Daniel 9.24-27)</a:t>
            </a:r>
          </a:p>
          <a:p>
            <a:pPr marL="514350" indent="-514350">
              <a:buFont typeface="+mj-lt"/>
              <a:buAutoNum type="arabicPeriod"/>
            </a:pPr>
            <a:r>
              <a:rPr lang="en-US" sz="3200" dirty="0"/>
              <a:t>God’s judgment on world powers (Daniel 9.27)</a:t>
            </a:r>
          </a:p>
          <a:p>
            <a:pPr marL="514350" indent="-514350">
              <a:buFont typeface="+mj-lt"/>
              <a:buAutoNum type="arabicPeriod"/>
            </a:pPr>
            <a:r>
              <a:rPr lang="en-US" sz="3200" dirty="0"/>
              <a:t>The end (Daniel 12.1-4)</a:t>
            </a:r>
          </a:p>
        </p:txBody>
      </p:sp>
    </p:spTree>
    <p:extLst>
      <p:ext uri="{BB962C8B-B14F-4D97-AF65-F5344CB8AC3E}">
        <p14:creationId xmlns:p14="http://schemas.microsoft.com/office/powerpoint/2010/main" val="2334154329"/>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navigating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the world</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4" y="106129"/>
            <a:ext cx="10677526" cy="4708981"/>
          </a:xfrm>
          <a:prstGeom prst="rect">
            <a:avLst/>
          </a:prstGeom>
          <a:noFill/>
        </p:spPr>
        <p:txBody>
          <a:bodyPr wrap="square" rtlCol="0">
            <a:spAutoFit/>
          </a:bodyPr>
          <a:lstStyle/>
          <a:p>
            <a:r>
              <a:rPr lang="en-US" sz="3000" dirty="0">
                <a:latin typeface="Century Gothic" panose="020B0502020202020204" pitchFamily="34" charset="0"/>
              </a:rPr>
              <a:t>Romans 13:11–14 (ESV) </a:t>
            </a:r>
            <a:r>
              <a:rPr lang="en-US" sz="3000" baseline="30000" dirty="0">
                <a:latin typeface="Century Gothic" panose="020B0502020202020204" pitchFamily="34" charset="0"/>
              </a:rPr>
              <a:t>11</a:t>
            </a:r>
            <a:r>
              <a:rPr lang="en-US" sz="3000" dirty="0">
                <a:latin typeface="Century Gothic" panose="020B0502020202020204" pitchFamily="34" charset="0"/>
              </a:rPr>
              <a:t> Besides this you know the time, that the hour has come for you to wake from sleep. For </a:t>
            </a:r>
            <a:r>
              <a:rPr lang="en-US" sz="3000" dirty="0">
                <a:solidFill>
                  <a:srgbClr val="00B050"/>
                </a:solidFill>
                <a:latin typeface="Century Gothic" panose="020B0502020202020204" pitchFamily="34" charset="0"/>
              </a:rPr>
              <a:t>salvation is nearer to us now than when we first believed</a:t>
            </a:r>
            <a:r>
              <a:rPr lang="en-US" sz="3000" dirty="0">
                <a:latin typeface="Century Gothic" panose="020B0502020202020204" pitchFamily="34" charset="0"/>
              </a:rPr>
              <a:t>. </a:t>
            </a:r>
            <a:r>
              <a:rPr lang="en-US" sz="3000" baseline="30000" dirty="0">
                <a:latin typeface="Century Gothic" panose="020B0502020202020204" pitchFamily="34" charset="0"/>
              </a:rPr>
              <a:t>12</a:t>
            </a:r>
            <a:r>
              <a:rPr lang="en-US" sz="3000" dirty="0">
                <a:latin typeface="Century Gothic" panose="020B0502020202020204" pitchFamily="34" charset="0"/>
              </a:rPr>
              <a:t> The night is far gone; the day is at hand. So then let us cast off the works of darkness and put on the armor of light. </a:t>
            </a:r>
            <a:r>
              <a:rPr lang="en-US" sz="3000" baseline="30000" dirty="0">
                <a:latin typeface="Century Gothic" panose="020B0502020202020204" pitchFamily="34" charset="0"/>
              </a:rPr>
              <a:t>13</a:t>
            </a:r>
            <a:r>
              <a:rPr lang="en-US" sz="3000" dirty="0">
                <a:latin typeface="Century Gothic" panose="020B0502020202020204" pitchFamily="34" charset="0"/>
              </a:rPr>
              <a:t> </a:t>
            </a:r>
            <a:r>
              <a:rPr lang="en-US" sz="3000" dirty="0">
                <a:solidFill>
                  <a:srgbClr val="FF0000"/>
                </a:solidFill>
                <a:latin typeface="Century Gothic" panose="020B0502020202020204" pitchFamily="34" charset="0"/>
              </a:rPr>
              <a:t>Let us walk properly as in the daytime</a:t>
            </a:r>
            <a:r>
              <a:rPr lang="en-US" sz="3000" dirty="0">
                <a:latin typeface="Century Gothic" panose="020B0502020202020204" pitchFamily="34" charset="0"/>
              </a:rPr>
              <a:t>, not in orgies and drunkenness, not in sexual immorality and sensuality, not in quarreling and jealousy. </a:t>
            </a:r>
            <a:r>
              <a:rPr lang="en-US" sz="3000" baseline="30000" dirty="0">
                <a:latin typeface="Century Gothic" panose="020B0502020202020204" pitchFamily="34" charset="0"/>
              </a:rPr>
              <a:t>14</a:t>
            </a:r>
            <a:r>
              <a:rPr lang="en-US" sz="3000" dirty="0">
                <a:latin typeface="Century Gothic" panose="020B0502020202020204" pitchFamily="34" charset="0"/>
              </a:rPr>
              <a:t> But </a:t>
            </a:r>
            <a:r>
              <a:rPr lang="en-US" sz="3000" dirty="0">
                <a:solidFill>
                  <a:srgbClr val="FF0000"/>
                </a:solidFill>
                <a:latin typeface="Century Gothic" panose="020B0502020202020204" pitchFamily="34" charset="0"/>
              </a:rPr>
              <a:t>put on the Lord Jesus Christ, and make no provision for the flesh</a:t>
            </a:r>
            <a:r>
              <a:rPr lang="en-US" sz="3000" dirty="0">
                <a:latin typeface="Century Gothic" panose="020B0502020202020204" pitchFamily="34" charset="0"/>
              </a:rPr>
              <a:t>, to gratify its desires. </a:t>
            </a:r>
          </a:p>
        </p:txBody>
      </p:sp>
    </p:spTree>
    <p:extLst>
      <p:ext uri="{BB962C8B-B14F-4D97-AF65-F5344CB8AC3E}">
        <p14:creationId xmlns:p14="http://schemas.microsoft.com/office/powerpoint/2010/main" val="149867165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93271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navigating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the world</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1845882"/>
            <a:ext cx="10226593" cy="2062103"/>
          </a:xfrm>
          <a:prstGeom prst="rect">
            <a:avLst/>
          </a:prstGeom>
          <a:noFill/>
        </p:spPr>
        <p:txBody>
          <a:bodyPr wrap="square" rtlCol="0">
            <a:spAutoFit/>
          </a:bodyPr>
          <a:lstStyle/>
          <a:p>
            <a:r>
              <a:rPr lang="en-US" sz="3200" dirty="0">
                <a:effectLst/>
              </a:rPr>
              <a:t>“It is only a slight exaggeration to say that the history of the interpretation of Rom. 13:1–7 is the history of attempts to avoid what seems to be its plain meaning.” (Douglas Moo, New International Commentary on the New Testament)</a:t>
            </a:r>
          </a:p>
        </p:txBody>
      </p:sp>
    </p:spTree>
    <p:extLst>
      <p:ext uri="{BB962C8B-B14F-4D97-AF65-F5344CB8AC3E}">
        <p14:creationId xmlns:p14="http://schemas.microsoft.com/office/powerpoint/2010/main" val="129406166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navigating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the world</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1151842"/>
            <a:ext cx="10226593" cy="3600986"/>
          </a:xfrm>
          <a:prstGeom prst="rect">
            <a:avLst/>
          </a:prstGeom>
          <a:noFill/>
        </p:spPr>
        <p:txBody>
          <a:bodyPr wrap="square" rtlCol="0">
            <a:spAutoFit/>
          </a:bodyPr>
          <a:lstStyle/>
          <a:p>
            <a:r>
              <a:rPr lang="en-US" sz="3600" dirty="0">
                <a:effectLst/>
              </a:rPr>
              <a:t>Why these instructions?</a:t>
            </a:r>
          </a:p>
          <a:p>
            <a:pPr marL="514350" indent="-514350">
              <a:buFont typeface="+mj-lt"/>
              <a:buAutoNum type="arabicPeriod"/>
            </a:pPr>
            <a:r>
              <a:rPr lang="en-US" sz="3200" dirty="0"/>
              <a:t>Gospel redefined the people of God </a:t>
            </a:r>
            <a:r>
              <a:rPr lang="en-US" sz="3200" dirty="0">
                <a:solidFill>
                  <a:srgbClr val="FF0000"/>
                </a:solidFill>
              </a:rPr>
              <a:t>(Romans 1.16-17)</a:t>
            </a:r>
          </a:p>
          <a:p>
            <a:pPr marL="514350" indent="-514350">
              <a:buFont typeface="+mj-lt"/>
              <a:buAutoNum type="arabicPeriod"/>
            </a:pPr>
            <a:r>
              <a:rPr lang="en-US" sz="3200" dirty="0">
                <a:effectLst/>
              </a:rPr>
              <a:t>Potential misunderstanding of “not being conformed to this world” </a:t>
            </a:r>
            <a:r>
              <a:rPr lang="en-US" sz="3200" dirty="0">
                <a:solidFill>
                  <a:srgbClr val="FF0000"/>
                </a:solidFill>
                <a:effectLst/>
              </a:rPr>
              <a:t>(Romans 12.2)</a:t>
            </a:r>
          </a:p>
          <a:p>
            <a:pPr marL="514350" indent="-514350">
              <a:buFont typeface="+mj-lt"/>
              <a:buAutoNum type="arabicPeriod"/>
            </a:pPr>
            <a:r>
              <a:rPr lang="en-US" sz="3200" dirty="0"/>
              <a:t>Preparing the brethren for difficult days </a:t>
            </a:r>
            <a:r>
              <a:rPr lang="en-US" sz="3200" dirty="0">
                <a:solidFill>
                  <a:srgbClr val="FF0000"/>
                </a:solidFill>
              </a:rPr>
              <a:t>(Romans 12.14)</a:t>
            </a:r>
          </a:p>
          <a:p>
            <a:pPr marL="514350" indent="-514350">
              <a:buFont typeface="+mj-lt"/>
              <a:buAutoNum type="arabicPeriod"/>
            </a:pPr>
            <a:r>
              <a:rPr lang="en-US" sz="3200" dirty="0">
                <a:effectLst/>
              </a:rPr>
              <a:t>Simply because it’s a matter of God’s will </a:t>
            </a:r>
            <a:r>
              <a:rPr lang="en-US" sz="3200" dirty="0">
                <a:solidFill>
                  <a:srgbClr val="FF0000"/>
                </a:solidFill>
                <a:effectLst/>
              </a:rPr>
              <a:t>(Matthew 22.21; 1Peter 2.13-15; Titus 3.1; 1Timothy 2.1-2)</a:t>
            </a:r>
          </a:p>
        </p:txBody>
      </p:sp>
    </p:spTree>
    <p:extLst>
      <p:ext uri="{BB962C8B-B14F-4D97-AF65-F5344CB8AC3E}">
        <p14:creationId xmlns:p14="http://schemas.microsoft.com/office/powerpoint/2010/main" val="32944746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navigating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the world</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4" y="0"/>
            <a:ext cx="10677526" cy="4832092"/>
          </a:xfrm>
          <a:prstGeom prst="rect">
            <a:avLst/>
          </a:prstGeom>
          <a:noFill/>
        </p:spPr>
        <p:txBody>
          <a:bodyPr wrap="square" rtlCol="0">
            <a:spAutoFit/>
          </a:bodyPr>
          <a:lstStyle/>
          <a:p>
            <a:r>
              <a:rPr lang="en-US" sz="2800" dirty="0">
                <a:effectLst/>
              </a:rPr>
              <a:t>Romans 13:1–5 (ESV)  </a:t>
            </a:r>
            <a:r>
              <a:rPr lang="en-US" sz="2800" baseline="30000" dirty="0">
                <a:effectLst/>
              </a:rPr>
              <a:t>1</a:t>
            </a:r>
            <a:r>
              <a:rPr lang="en-US" sz="2800" dirty="0">
                <a:effectLst/>
              </a:rPr>
              <a:t> </a:t>
            </a:r>
            <a:r>
              <a:rPr lang="en-US" sz="2800" dirty="0">
                <a:solidFill>
                  <a:srgbClr val="00B050"/>
                </a:solidFill>
                <a:effectLst/>
              </a:rPr>
              <a:t>Let every person be subject to the governing authorities. </a:t>
            </a:r>
            <a:r>
              <a:rPr lang="en-US" sz="2800" dirty="0">
                <a:effectLst/>
              </a:rPr>
              <a:t>For there is no authority except from God, and those that exist have been instituted by God. </a:t>
            </a:r>
            <a:r>
              <a:rPr lang="en-US" sz="2800" baseline="30000" dirty="0">
                <a:effectLst/>
              </a:rPr>
              <a:t>2</a:t>
            </a:r>
            <a:r>
              <a:rPr lang="en-US" sz="2800" dirty="0">
                <a:effectLst/>
              </a:rPr>
              <a:t> Therefore whoever resists the authorities resists what God has appointed, and those who resist will incur judgment. </a:t>
            </a:r>
            <a:r>
              <a:rPr lang="en-US" sz="2800" baseline="30000" dirty="0">
                <a:effectLst/>
              </a:rPr>
              <a:t>3</a:t>
            </a:r>
            <a:r>
              <a:rPr lang="en-US" sz="2800" dirty="0">
                <a:effectLst/>
              </a:rPr>
              <a:t> For rulers are not a terror to good conduct, but to bad. Would you have no fear of the one who is in authority? Then do what is good, and you will receive his approval, </a:t>
            </a:r>
            <a:r>
              <a:rPr lang="en-US" sz="2800" baseline="30000" dirty="0">
                <a:effectLst/>
              </a:rPr>
              <a:t>4</a:t>
            </a:r>
            <a:r>
              <a:rPr lang="en-US" sz="2800" dirty="0">
                <a:effectLst/>
              </a:rPr>
              <a:t> for he is God’s servant for your good. But if you do wrong, be afraid, for he does not bear the sword in vain. For he is the servant of God, an avenger who carries out God’s wrath on the wrongdoer. </a:t>
            </a:r>
            <a:r>
              <a:rPr lang="en-US" sz="2800" baseline="30000" dirty="0">
                <a:effectLst/>
              </a:rPr>
              <a:t>5</a:t>
            </a:r>
            <a:r>
              <a:rPr lang="en-US" sz="2800" dirty="0">
                <a:effectLst/>
              </a:rPr>
              <a:t> Therefore </a:t>
            </a:r>
            <a:r>
              <a:rPr lang="en-US" sz="2800" dirty="0">
                <a:solidFill>
                  <a:srgbClr val="00B050"/>
                </a:solidFill>
                <a:effectLst/>
              </a:rPr>
              <a:t>one must be in subjection</a:t>
            </a:r>
            <a:r>
              <a:rPr lang="en-US" sz="2800" dirty="0">
                <a:effectLst/>
              </a:rPr>
              <a:t>, not only to avoid God’s wrath but also for the sake of conscience. </a:t>
            </a:r>
          </a:p>
        </p:txBody>
      </p:sp>
    </p:spTree>
    <p:extLst>
      <p:ext uri="{BB962C8B-B14F-4D97-AF65-F5344CB8AC3E}">
        <p14:creationId xmlns:p14="http://schemas.microsoft.com/office/powerpoint/2010/main" val="380773876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navigating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the world</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4" y="0"/>
            <a:ext cx="10677526" cy="4832092"/>
          </a:xfrm>
          <a:prstGeom prst="rect">
            <a:avLst/>
          </a:prstGeom>
          <a:noFill/>
        </p:spPr>
        <p:txBody>
          <a:bodyPr wrap="square" rtlCol="0">
            <a:spAutoFit/>
          </a:bodyPr>
          <a:lstStyle/>
          <a:p>
            <a:r>
              <a:rPr lang="en-US" sz="2800" dirty="0">
                <a:effectLst/>
              </a:rPr>
              <a:t>Romans 13:1–5 (ESV)  </a:t>
            </a:r>
            <a:r>
              <a:rPr lang="en-US" sz="2800" baseline="30000" dirty="0">
                <a:effectLst/>
              </a:rPr>
              <a:t>1</a:t>
            </a:r>
            <a:r>
              <a:rPr lang="en-US" sz="2800" dirty="0">
                <a:effectLst/>
              </a:rPr>
              <a:t> </a:t>
            </a:r>
            <a:r>
              <a:rPr lang="en-US" sz="2800" dirty="0">
                <a:solidFill>
                  <a:srgbClr val="00B050"/>
                </a:solidFill>
                <a:effectLst/>
              </a:rPr>
              <a:t>Let every person be subject to the governing authorities. </a:t>
            </a:r>
            <a:r>
              <a:rPr lang="en-US" sz="2800" dirty="0">
                <a:effectLst/>
              </a:rPr>
              <a:t>For </a:t>
            </a:r>
            <a:r>
              <a:rPr lang="en-US" sz="2800" dirty="0">
                <a:solidFill>
                  <a:srgbClr val="FF0000"/>
                </a:solidFill>
                <a:effectLst/>
              </a:rPr>
              <a:t>there is no authority except from God, and those that exist have been instituted by God</a:t>
            </a:r>
            <a:r>
              <a:rPr lang="en-US" sz="2800" dirty="0">
                <a:effectLst/>
              </a:rPr>
              <a:t>. </a:t>
            </a:r>
            <a:r>
              <a:rPr lang="en-US" sz="2800" baseline="30000" dirty="0">
                <a:effectLst/>
              </a:rPr>
              <a:t>2</a:t>
            </a:r>
            <a:r>
              <a:rPr lang="en-US" sz="2800" dirty="0">
                <a:effectLst/>
              </a:rPr>
              <a:t> Therefore whoever resists the authorities resists what God has appointed, and those who resist will incur judgment. </a:t>
            </a:r>
            <a:r>
              <a:rPr lang="en-US" sz="2800" baseline="30000" dirty="0">
                <a:effectLst/>
              </a:rPr>
              <a:t>3</a:t>
            </a:r>
            <a:r>
              <a:rPr lang="en-US" sz="2800" dirty="0">
                <a:effectLst/>
              </a:rPr>
              <a:t> For rulers are not a terror to good conduct, but to bad. Would you have no fear of the one who is in authority? Then do what is good, and you will receive his approval, </a:t>
            </a:r>
            <a:r>
              <a:rPr lang="en-US" sz="2800" baseline="30000" dirty="0">
                <a:effectLst/>
              </a:rPr>
              <a:t>4</a:t>
            </a:r>
            <a:r>
              <a:rPr lang="en-US" sz="2800" dirty="0">
                <a:effectLst/>
              </a:rPr>
              <a:t> for he is God’s servant for your good. But if you do wrong, be afraid, for he does not bear the sword in vain. For he is the servant of God, an avenger who carries out God’s wrath on the wrongdoer. </a:t>
            </a:r>
            <a:r>
              <a:rPr lang="en-US" sz="2800" baseline="30000" dirty="0">
                <a:effectLst/>
              </a:rPr>
              <a:t>5</a:t>
            </a:r>
            <a:r>
              <a:rPr lang="en-US" sz="2800" dirty="0">
                <a:effectLst/>
              </a:rPr>
              <a:t> Therefore </a:t>
            </a:r>
            <a:r>
              <a:rPr lang="en-US" sz="2800" dirty="0">
                <a:solidFill>
                  <a:srgbClr val="00B050"/>
                </a:solidFill>
                <a:effectLst/>
              </a:rPr>
              <a:t>one must be in subjection</a:t>
            </a:r>
            <a:r>
              <a:rPr lang="en-US" sz="2800" dirty="0">
                <a:effectLst/>
              </a:rPr>
              <a:t>, not only to avoid God’s wrath but also for the sake of conscience. </a:t>
            </a:r>
          </a:p>
        </p:txBody>
      </p:sp>
    </p:spTree>
    <p:extLst>
      <p:ext uri="{BB962C8B-B14F-4D97-AF65-F5344CB8AC3E}">
        <p14:creationId xmlns:p14="http://schemas.microsoft.com/office/powerpoint/2010/main" val="400765951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navigating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the world</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760199"/>
            <a:ext cx="10677526" cy="3539430"/>
          </a:xfrm>
          <a:prstGeom prst="rect">
            <a:avLst/>
          </a:prstGeom>
          <a:noFill/>
        </p:spPr>
        <p:txBody>
          <a:bodyPr wrap="square" rtlCol="0">
            <a:spAutoFit/>
          </a:bodyPr>
          <a:lstStyle/>
          <a:p>
            <a:r>
              <a:rPr lang="en-US" sz="3200" dirty="0">
                <a:latin typeface="Century Gothic" panose="020B0502020202020204" pitchFamily="34" charset="0"/>
              </a:rPr>
              <a:t>Romans 13:6–7 (ESV) </a:t>
            </a:r>
          </a:p>
          <a:p>
            <a:r>
              <a:rPr lang="en-US" sz="3200" u="none" strike="noStrike" baseline="30000" dirty="0">
                <a:effectLst/>
                <a:latin typeface="Century Gothic" panose="020B0502020202020204" pitchFamily="34" charset="0"/>
              </a:rPr>
              <a:t>6</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For because of this you </a:t>
            </a:r>
            <a:r>
              <a:rPr lang="en-US" sz="3200" dirty="0">
                <a:solidFill>
                  <a:srgbClr val="00B050"/>
                </a:solidFill>
                <a:effectLst/>
                <a:latin typeface="Century Gothic" panose="020B0502020202020204" pitchFamily="34" charset="0"/>
              </a:rPr>
              <a:t>also pay taxes</a:t>
            </a:r>
            <a:r>
              <a:rPr lang="en-US" sz="3200" dirty="0">
                <a:effectLst/>
                <a:latin typeface="Century Gothic" panose="020B0502020202020204" pitchFamily="34" charset="0"/>
              </a:rPr>
              <a:t>, for the authorities are ministers of God, attending to this very thing. </a:t>
            </a:r>
            <a:r>
              <a:rPr lang="en-US" sz="3200" u="none" strike="noStrike" baseline="30000" dirty="0">
                <a:effectLst/>
                <a:latin typeface="Century Gothic" panose="020B0502020202020204" pitchFamily="34" charset="0"/>
              </a:rPr>
              <a:t>7</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Pay to all what is owed to them: taxes to whom taxes are owed, revenue to whom revenue is owed, respect to whom respect is owed, honor to whom honor is owed.</a:t>
            </a:r>
            <a:r>
              <a:rPr lang="en-US" sz="3200" dirty="0">
                <a:latin typeface="Century Gothic" panose="020B0502020202020204" pitchFamily="34" charset="0"/>
              </a:rPr>
              <a:t> </a:t>
            </a:r>
          </a:p>
        </p:txBody>
      </p:sp>
    </p:spTree>
    <p:extLst>
      <p:ext uri="{BB962C8B-B14F-4D97-AF65-F5344CB8AC3E}">
        <p14:creationId xmlns:p14="http://schemas.microsoft.com/office/powerpoint/2010/main" val="185716751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navigating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the world</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566142"/>
            <a:ext cx="10226593" cy="4093428"/>
          </a:xfrm>
          <a:prstGeom prst="rect">
            <a:avLst/>
          </a:prstGeom>
          <a:noFill/>
        </p:spPr>
        <p:txBody>
          <a:bodyPr wrap="square" rtlCol="0">
            <a:spAutoFit/>
          </a:bodyPr>
          <a:lstStyle/>
          <a:p>
            <a:r>
              <a:rPr lang="en-US" sz="3600" dirty="0">
                <a:effectLst/>
              </a:rPr>
              <a:t>What if the government is wicked / abusive?</a:t>
            </a:r>
          </a:p>
          <a:p>
            <a:pPr marL="514350" indent="-514350">
              <a:buFont typeface="+mj-lt"/>
              <a:buAutoNum type="arabicPeriod"/>
            </a:pPr>
            <a:r>
              <a:rPr lang="en-US" sz="3200" dirty="0"/>
              <a:t>Don’t be surprised </a:t>
            </a:r>
            <a:r>
              <a:rPr lang="en-US" sz="3200" dirty="0">
                <a:solidFill>
                  <a:srgbClr val="FF0000"/>
                </a:solidFill>
              </a:rPr>
              <a:t>(Romans 13.1; 8.31-39)</a:t>
            </a:r>
          </a:p>
          <a:p>
            <a:pPr marL="514350" indent="-514350">
              <a:buFont typeface="+mj-lt"/>
              <a:buAutoNum type="arabicPeriod"/>
            </a:pPr>
            <a:r>
              <a:rPr lang="en-US" sz="3200" dirty="0">
                <a:effectLst/>
              </a:rPr>
              <a:t>Don’t take God’s prerogative into your own hands </a:t>
            </a:r>
            <a:r>
              <a:rPr lang="en-US" sz="3200" dirty="0">
                <a:solidFill>
                  <a:srgbClr val="FF0000"/>
                </a:solidFill>
                <a:effectLst/>
              </a:rPr>
              <a:t>(Romans 12.19-21)</a:t>
            </a:r>
          </a:p>
          <a:p>
            <a:pPr marL="514350" indent="-514350">
              <a:buFont typeface="+mj-lt"/>
              <a:buAutoNum type="arabicPeriod"/>
            </a:pPr>
            <a:r>
              <a:rPr lang="en-US" sz="3200" dirty="0"/>
              <a:t>Remember that the gospel is the most important thing </a:t>
            </a:r>
            <a:r>
              <a:rPr lang="en-US" sz="3200" dirty="0">
                <a:solidFill>
                  <a:srgbClr val="FF0000"/>
                </a:solidFill>
              </a:rPr>
              <a:t>(Romans 12.18; 1Timothy 2.1-7)</a:t>
            </a:r>
          </a:p>
          <a:p>
            <a:pPr marL="514350" indent="-514350">
              <a:buFont typeface="+mj-lt"/>
              <a:buAutoNum type="arabicPeriod"/>
            </a:pPr>
            <a:r>
              <a:rPr lang="en-US" sz="3200" dirty="0">
                <a:effectLst/>
              </a:rPr>
              <a:t>Submit to the government, unless submission requires disobedience to Christ </a:t>
            </a:r>
            <a:r>
              <a:rPr lang="en-US" sz="3200" dirty="0">
                <a:solidFill>
                  <a:srgbClr val="FF0000"/>
                </a:solidFill>
                <a:effectLst/>
              </a:rPr>
              <a:t>(Acts 5.29) </a:t>
            </a:r>
          </a:p>
        </p:txBody>
      </p:sp>
    </p:spTree>
    <p:extLst>
      <p:ext uri="{BB962C8B-B14F-4D97-AF65-F5344CB8AC3E}">
        <p14:creationId xmlns:p14="http://schemas.microsoft.com/office/powerpoint/2010/main" val="6410991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navigating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the world</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267756"/>
            <a:ext cx="10677526" cy="4524315"/>
          </a:xfrm>
          <a:prstGeom prst="rect">
            <a:avLst/>
          </a:prstGeom>
          <a:noFill/>
        </p:spPr>
        <p:txBody>
          <a:bodyPr wrap="square" rtlCol="0">
            <a:spAutoFit/>
          </a:bodyPr>
          <a:lstStyle/>
          <a:p>
            <a:r>
              <a:rPr lang="en-US" sz="3200" dirty="0">
                <a:latin typeface="Century Gothic" panose="020B0502020202020204" pitchFamily="34" charset="0"/>
              </a:rPr>
              <a:t>Romans 13:8–10 (ESV) </a:t>
            </a:r>
          </a:p>
          <a:p>
            <a:r>
              <a:rPr lang="en-US" sz="3200" baseline="30000" dirty="0">
                <a:latin typeface="Century Gothic" panose="020B0502020202020204" pitchFamily="34" charset="0"/>
              </a:rPr>
              <a:t>8</a:t>
            </a:r>
            <a:r>
              <a:rPr lang="en-US" sz="3200" dirty="0">
                <a:latin typeface="Century Gothic" panose="020B0502020202020204" pitchFamily="34" charset="0"/>
              </a:rPr>
              <a:t> Owe no one anything, except to love each other, for </a:t>
            </a:r>
            <a:r>
              <a:rPr lang="en-US" sz="3200" dirty="0">
                <a:solidFill>
                  <a:srgbClr val="FF0000"/>
                </a:solidFill>
                <a:latin typeface="Century Gothic" panose="020B0502020202020204" pitchFamily="34" charset="0"/>
              </a:rPr>
              <a:t>the one who loves another has fulfilled the law</a:t>
            </a:r>
            <a:r>
              <a:rPr lang="en-US" sz="3200" dirty="0">
                <a:latin typeface="Century Gothic" panose="020B0502020202020204" pitchFamily="34" charset="0"/>
              </a:rPr>
              <a:t>. </a:t>
            </a:r>
            <a:r>
              <a:rPr lang="en-US" sz="3200" baseline="30000" dirty="0">
                <a:latin typeface="Century Gothic" panose="020B0502020202020204" pitchFamily="34" charset="0"/>
              </a:rPr>
              <a:t>9</a:t>
            </a:r>
            <a:r>
              <a:rPr lang="en-US" sz="3200" dirty="0">
                <a:latin typeface="Century Gothic" panose="020B0502020202020204" pitchFamily="34" charset="0"/>
              </a:rPr>
              <a:t> For the commandments, “You shall not commit adultery, You shall not murder, You shall not steal, You shall not covet,” and any other commandment, are summed up in this word: “You shall love your neighbor as yourself.” </a:t>
            </a:r>
            <a:r>
              <a:rPr lang="en-US" sz="3200" baseline="30000" dirty="0">
                <a:latin typeface="Century Gothic" panose="020B0502020202020204" pitchFamily="34" charset="0"/>
              </a:rPr>
              <a:t>10</a:t>
            </a:r>
            <a:r>
              <a:rPr lang="en-US" sz="3200" dirty="0">
                <a:latin typeface="Century Gothic" panose="020B0502020202020204" pitchFamily="34" charset="0"/>
              </a:rPr>
              <a:t> Love does no wrong to a neighbor; therefore love is the fulfilling of the law. </a:t>
            </a:r>
          </a:p>
        </p:txBody>
      </p:sp>
    </p:spTree>
    <p:extLst>
      <p:ext uri="{BB962C8B-B14F-4D97-AF65-F5344CB8AC3E}">
        <p14:creationId xmlns:p14="http://schemas.microsoft.com/office/powerpoint/2010/main" val="58029960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navigating</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the world</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4" y="106129"/>
            <a:ext cx="10677526" cy="4708981"/>
          </a:xfrm>
          <a:prstGeom prst="rect">
            <a:avLst/>
          </a:prstGeom>
          <a:noFill/>
        </p:spPr>
        <p:txBody>
          <a:bodyPr wrap="square" rtlCol="0">
            <a:spAutoFit/>
          </a:bodyPr>
          <a:lstStyle/>
          <a:p>
            <a:r>
              <a:rPr lang="en-US" sz="3000" dirty="0">
                <a:latin typeface="Century Gothic" panose="020B0502020202020204" pitchFamily="34" charset="0"/>
              </a:rPr>
              <a:t>Romans 13:11–14 (ESV) </a:t>
            </a:r>
            <a:r>
              <a:rPr lang="en-US" sz="3000" baseline="30000" dirty="0">
                <a:latin typeface="Century Gothic" panose="020B0502020202020204" pitchFamily="34" charset="0"/>
              </a:rPr>
              <a:t>11</a:t>
            </a:r>
            <a:r>
              <a:rPr lang="en-US" sz="3000" dirty="0">
                <a:latin typeface="Century Gothic" panose="020B0502020202020204" pitchFamily="34" charset="0"/>
              </a:rPr>
              <a:t> Besides this you know the time, that the hour has come for you to wake from sleep. For </a:t>
            </a:r>
            <a:r>
              <a:rPr lang="en-US" sz="3000" dirty="0">
                <a:solidFill>
                  <a:srgbClr val="00B050"/>
                </a:solidFill>
                <a:latin typeface="Century Gothic" panose="020B0502020202020204" pitchFamily="34" charset="0"/>
              </a:rPr>
              <a:t>salvation is nearer to us now than when we first believed</a:t>
            </a:r>
            <a:r>
              <a:rPr lang="en-US" sz="3000" dirty="0">
                <a:latin typeface="Century Gothic" panose="020B0502020202020204" pitchFamily="34" charset="0"/>
              </a:rPr>
              <a:t>. </a:t>
            </a:r>
            <a:r>
              <a:rPr lang="en-US" sz="3000" baseline="30000" dirty="0">
                <a:latin typeface="Century Gothic" panose="020B0502020202020204" pitchFamily="34" charset="0"/>
              </a:rPr>
              <a:t>12</a:t>
            </a:r>
            <a:r>
              <a:rPr lang="en-US" sz="3000" dirty="0">
                <a:latin typeface="Century Gothic" panose="020B0502020202020204" pitchFamily="34" charset="0"/>
              </a:rPr>
              <a:t> The night is far gone; the day is at hand. So then let us cast off the works of darkness and put on the armor of light. </a:t>
            </a:r>
            <a:r>
              <a:rPr lang="en-US" sz="3000" baseline="30000" dirty="0">
                <a:latin typeface="Century Gothic" panose="020B0502020202020204" pitchFamily="34" charset="0"/>
              </a:rPr>
              <a:t>13</a:t>
            </a:r>
            <a:r>
              <a:rPr lang="en-US" sz="3000" dirty="0">
                <a:latin typeface="Century Gothic" panose="020B0502020202020204" pitchFamily="34" charset="0"/>
              </a:rPr>
              <a:t> Let us walk properly as in the daytime, not in orgies and drunkenness, not in sexual immorality and sensuality, not in quarreling and jealousy. </a:t>
            </a:r>
            <a:r>
              <a:rPr lang="en-US" sz="3000" baseline="30000" dirty="0">
                <a:latin typeface="Century Gothic" panose="020B0502020202020204" pitchFamily="34" charset="0"/>
              </a:rPr>
              <a:t>14</a:t>
            </a:r>
            <a:r>
              <a:rPr lang="en-US" sz="3000" dirty="0">
                <a:latin typeface="Century Gothic" panose="020B0502020202020204" pitchFamily="34" charset="0"/>
              </a:rPr>
              <a:t> But put on the Lord Jesus Christ, and make no provision for the flesh, to gratify its desires. </a:t>
            </a:r>
          </a:p>
        </p:txBody>
      </p:sp>
    </p:spTree>
    <p:extLst>
      <p:ext uri="{BB962C8B-B14F-4D97-AF65-F5344CB8AC3E}">
        <p14:creationId xmlns:p14="http://schemas.microsoft.com/office/powerpoint/2010/main" val="630778169"/>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1776</TotalTime>
  <Words>1085</Words>
  <Application>Microsoft Macintosh PowerPoint</Application>
  <PresentationFormat>Widescreen</PresentationFormat>
  <Paragraphs>63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 Light</vt:lpstr>
      <vt:lpstr>Avenir Heavy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25</cp:revision>
  <dcterms:created xsi:type="dcterms:W3CDTF">2016-12-02T01:41:56Z</dcterms:created>
  <dcterms:modified xsi:type="dcterms:W3CDTF">2023-05-17T18:28:20Z</dcterms:modified>
</cp:coreProperties>
</file>