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CE0F1"/>
          </a:solidFill>
        </a:fill>
      </a:tcStyle>
    </a:wholeTbl>
    <a:band2H>
      <a:tcTxStyle b="def" i="def"/>
      <a:tcStyle>
        <a:tcBdr/>
        <a:fill>
          <a:solidFill>
            <a:srgbClr val="E7F0F8"/>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Row>
  </a:tblStyle>
  <a:tblStyle styleId="{C7B018BB-80A7-4F77-B60F-C8B233D01FF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D9E8D1"/>
          </a:solidFill>
        </a:fill>
      </a:tcStyle>
    </a:wholeTbl>
    <a:band2H>
      <a:tcTxStyle b="def" i="def"/>
      <a:tcStyle>
        <a:tcBdr/>
        <a:fill>
          <a:solidFill>
            <a:srgbClr val="EDF4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Row>
  </a:tblStyle>
  <a:tblStyle styleId="{EEE7283C-3CF3-47DC-8721-378D4A62B22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EACBD1"/>
          </a:solidFill>
        </a:fill>
      </a:tcStyle>
    </a:wholeTbl>
    <a:band2H>
      <a:tcTxStyle b="def" i="def"/>
      <a:tcStyle>
        <a:tcBdr/>
        <a:fill>
          <a:solidFill>
            <a:srgbClr val="F5E7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Row>
  </a:tblStyle>
  <a:tblStyle styleId="{CF821DB8-F4EB-4A41-A1BA-3FCAFE7338EE}" styleName="">
    <a:tblBg/>
    <a:wholeTbl>
      <a:tcTxStyle b="off"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838787"/>
          </a:solidFill>
        </a:fill>
      </a:tcStyle>
    </a:band2H>
    <a:firstCol>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838787"/>
          </a:solidFill>
        </a:fill>
      </a:tcStyle>
    </a:lastRow>
    <a:firstRow>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BCBCB"/>
          </a:solidFill>
        </a:fill>
      </a:tcStyle>
    </a:wholeTbl>
    <a:band2H>
      <a:tcTxStyle b="def" i="def"/>
      <a:tcStyle>
        <a:tcBdr/>
        <a:fill>
          <a:solidFill>
            <a:srgbClr val="E7E7E7"/>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Row>
  </a:tblStyle>
  <a:tblStyle styleId="{2708684C-4D16-4618-839F-0558EEFCDFE6}" styleName="">
    <a:tblBg/>
    <a:wholeTbl>
      <a:tcTxStyle b="off"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wholeTbl>
    <a:band2H>
      <a:tcTxStyle b="def" i="def"/>
      <a:tcStyle>
        <a:tcBdr/>
        <a:fill>
          <a:solidFill>
            <a:srgbClr val="FFFFFF"/>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508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254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3"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104"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25000"/>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10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13" name="Black and white photo of a solar panel"/>
          <p:cNvSpPr/>
          <p:nvPr>
            <p:ph type="pic" sz="half" idx="21"/>
          </p:nvPr>
        </p:nvSpPr>
        <p:spPr>
          <a:xfrm>
            <a:off x="12192000" y="-177800"/>
            <a:ext cx="12192000" cy="7162800"/>
          </a:xfrm>
          <a:prstGeom prst="rect">
            <a:avLst/>
          </a:prstGeom>
        </p:spPr>
        <p:txBody>
          <a:bodyPr lIns="91439" tIns="45719" rIns="91439" bIns="45719" anchor="t">
            <a:noAutofit/>
          </a:bodyPr>
          <a:lstStyle/>
          <a:p>
            <a:pPr/>
          </a:p>
        </p:txBody>
      </p:sp>
      <p:sp>
        <p:nvSpPr>
          <p:cNvPr id="114" name="Black and white photo of water flowing over the spillway gates of a dam"/>
          <p:cNvSpPr/>
          <p:nvPr>
            <p:ph type="pic" sz="half" idx="22"/>
          </p:nvPr>
        </p:nvSpPr>
        <p:spPr>
          <a:xfrm>
            <a:off x="12192000" y="6451600"/>
            <a:ext cx="12192000" cy="8297334"/>
          </a:xfrm>
          <a:prstGeom prst="rect">
            <a:avLst/>
          </a:prstGeom>
        </p:spPr>
        <p:txBody>
          <a:bodyPr lIns="91439" tIns="45719" rIns="91439" bIns="45719" anchor="t">
            <a:noAutofit/>
          </a:bodyPr>
          <a:lstStyle/>
          <a:p>
            <a:pPr/>
          </a:p>
        </p:txBody>
      </p:sp>
      <p:sp>
        <p:nvSpPr>
          <p:cNvPr id="115" name="Black and white photo of windmills under a cloudy sky"/>
          <p:cNvSpPr/>
          <p:nvPr>
            <p:ph type="pic" idx="23"/>
          </p:nvPr>
        </p:nvSpPr>
        <p:spPr>
          <a:xfrm>
            <a:off x="-190500" y="0"/>
            <a:ext cx="12428272" cy="13716000"/>
          </a:xfrm>
          <a:prstGeom prst="rect">
            <a:avLst/>
          </a:prstGeom>
        </p:spPr>
        <p:txBody>
          <a:bodyPr lIns="91439" tIns="45719" rIns="91439" bIns="45719" anchor="t">
            <a:noAutofit/>
          </a:bodyPr>
          <a:lstStyle/>
          <a:p>
            <a:pPr/>
          </a:p>
        </p:txBody>
      </p:sp>
      <p:sp>
        <p:nvSpPr>
          <p:cNvPr id="11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3"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defRPr>
            </a:pPr>
          </a:p>
        </p:txBody>
      </p:sp>
      <p:sp>
        <p:nvSpPr>
          <p:cNvPr id="125" name="Body Level One…"/>
          <p:cNvSpPr txBox="1"/>
          <p:nvPr>
            <p:ph type="body" sz="quarter" idx="1"/>
          </p:nvPr>
        </p:nvSpPr>
        <p:spPr>
          <a:xfrm>
            <a:off x="1676400" y="4089400"/>
            <a:ext cx="210566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26" name="Johnny Appleseed"/>
          <p:cNvSpPr txBox="1"/>
          <p:nvPr>
            <p:ph type="body" sz="quarter" idx="21"/>
          </p:nvPr>
        </p:nvSpPr>
        <p:spPr>
          <a:xfrm>
            <a:off x="762000" y="10953750"/>
            <a:ext cx="22860000" cy="1206500"/>
          </a:xfrm>
          <a:prstGeom prst="rect">
            <a:avLst/>
          </a:prstGeom>
        </p:spPr>
        <p:txBody>
          <a:bodyPr anchor="ctr"/>
          <a:lstStyle/>
          <a:p>
            <a:pPr algn="r">
              <a:spcBef>
                <a:spcPts val="0"/>
              </a:spcBef>
              <a:defRPr cap="none" sz="8700">
                <a:solidFill>
                  <a:srgbClr val="838787"/>
                </a:solidFill>
                <a:latin typeface="DIN Condensed Bold"/>
                <a:ea typeface="DIN Condensed Bold"/>
                <a:cs typeface="DIN Condensed Bold"/>
                <a:sym typeface="DIN Condensed Bold"/>
              </a:defRPr>
            </a:pPr>
          </a:p>
        </p:txBody>
      </p:sp>
      <p:sp>
        <p:nvSpPr>
          <p:cNvPr id="127" name="Text"/>
          <p:cNvSpPr txBox="1"/>
          <p:nvPr>
            <p:ph type="body" sz="quarter" idx="22"/>
          </p:nvPr>
        </p:nvSpPr>
        <p:spPr>
          <a:xfrm>
            <a:off x="762000" y="635000"/>
            <a:ext cx="20955000" cy="635000"/>
          </a:xfrm>
          <a:prstGeom prst="rect">
            <a:avLst/>
          </a:prstGeom>
        </p:spPr>
        <p:txBody>
          <a:bodyPr/>
          <a:lstStyle/>
          <a:p>
            <a:pPr defTabSz="647700">
              <a:spcBef>
                <a:spcPts val="0"/>
              </a:spcBef>
              <a:defRPr spc="100" sz="3600">
                <a:solidFill>
                  <a:srgbClr val="838787"/>
                </a:solidFill>
              </a:defRPr>
            </a:pPr>
          </a:p>
        </p:txBody>
      </p:sp>
      <p:sp>
        <p:nvSpPr>
          <p:cNvPr id="12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11049000" y="3721100"/>
            <a:ext cx="125730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137" name="Johnny Appleseed"/>
          <p:cNvSpPr txBox="1"/>
          <p:nvPr>
            <p:ph type="body" sz="quarter" idx="22"/>
          </p:nvPr>
        </p:nvSpPr>
        <p:spPr>
          <a:xfrm>
            <a:off x="11049000" y="10953750"/>
            <a:ext cx="12573000" cy="1206500"/>
          </a:xfrm>
          <a:prstGeom prst="rect">
            <a:avLst/>
          </a:prstGeom>
        </p:spPr>
        <p:txBody>
          <a:bodyPr anchor="ctr"/>
          <a:lstStyle/>
          <a:p>
            <a:pPr defTabSz="647700">
              <a:lnSpc>
                <a:spcPct val="100000"/>
              </a:lnSpc>
              <a:spcBef>
                <a:spcPts val="0"/>
              </a:spcBef>
              <a:defRPr cap="none" sz="8700">
                <a:solidFill>
                  <a:srgbClr val="232323"/>
                </a:solidFill>
                <a:latin typeface="DIN Condensed Bold"/>
                <a:ea typeface="DIN Condensed Bold"/>
                <a:cs typeface="DIN Condensed Bold"/>
                <a:sym typeface="DIN Condensed Bold"/>
              </a:defRPr>
            </a:pPr>
          </a:p>
        </p:txBody>
      </p:sp>
      <p:sp>
        <p:nvSpPr>
          <p:cNvPr id="13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5"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14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bg>
      <p:bgPr>
        <a:solidFill>
          <a:srgbClr val="FFFFFF"/>
        </a:solidFill>
      </p:bgPr>
    </p:bg>
    <p:spTree>
      <p:nvGrpSpPr>
        <p:cNvPr id="1" name=""/>
        <p:cNvGrpSpPr/>
        <p:nvPr/>
      </p:nvGrpSpPr>
      <p:grpSpPr>
        <a:xfrm>
          <a:off x="0" y="0"/>
          <a:ext cx="0" cy="0"/>
          <a:chOff x="0" y="0"/>
          <a:chExt cx="0" cy="0"/>
        </a:xfrm>
      </p:grpSpPr>
      <p:sp>
        <p:nvSpPr>
          <p:cNvPr id="160"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1"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23013223"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762000" y="5676900"/>
            <a:ext cx="22860000" cy="6350000"/>
          </a:xfrm>
          <a:prstGeom prst="rect">
            <a:avLst/>
          </a:prstGeom>
        </p:spPr>
        <p:txBody>
          <a:body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4"/>
          </a:xfrm>
          <a:prstGeom prst="line">
            <a:avLst/>
          </a:prstGeom>
          <a:ln w="50800">
            <a:solidFill>
              <a:srgbClr val="A6AAA9"/>
            </a:solidFill>
            <a:miter lim="400000"/>
          </a:ln>
        </p:spPr>
        <p:txBody>
          <a:bodyPr lIns="45718" tIns="45718" rIns="45718" bIns="45718"/>
          <a:lstStyle/>
          <a:p>
            <a:pPr>
              <a:defRPr>
                <a:solidFill>
                  <a:srgbClr val="838787"/>
                </a:solidFill>
              </a:defRPr>
            </a:pPr>
          </a:p>
        </p:txBody>
      </p:sp>
      <p:sp>
        <p:nvSpPr>
          <p:cNvPr id="49"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50" name="Title Text"/>
          <p:cNvSpPr txBox="1"/>
          <p:nvPr>
            <p:ph type="title"/>
          </p:nvPr>
        </p:nvSpPr>
        <p:spPr>
          <a:xfrm>
            <a:off x="11049000" y="9042400"/>
            <a:ext cx="12573000" cy="3810000"/>
          </a:xfrm>
          <a:prstGeom prst="rect">
            <a:avLst/>
          </a:prstGeom>
        </p:spPr>
        <p:txBody>
          <a:bodyPr/>
          <a:lstStyle/>
          <a:p>
            <a:pPr/>
            <a:r>
              <a:t>Title Text</a:t>
            </a:r>
          </a:p>
        </p:txBody>
      </p:sp>
      <p:sp>
        <p:nvSpPr>
          <p:cNvPr id="51" name="Body Level One…"/>
          <p:cNvSpPr txBox="1"/>
          <p:nvPr>
            <p:ph type="body" sz="quarter" idx="1"/>
          </p:nvPr>
        </p:nvSpPr>
        <p:spPr>
          <a:xfrm>
            <a:off x="11049000" y="5994400"/>
            <a:ext cx="12573000" cy="254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FFFFFF"/>
        </a:solidFill>
      </p:bgPr>
    </p:bg>
    <p:spTree>
      <p:nvGrpSpPr>
        <p:cNvPr id="1" name=""/>
        <p:cNvGrpSpPr/>
        <p:nvPr/>
      </p:nvGrpSpPr>
      <p:grpSpPr>
        <a:xfrm>
          <a:off x="0" y="0"/>
          <a:ext cx="0" cy="0"/>
          <a:chOff x="0" y="0"/>
          <a:chExt cx="0" cy="0"/>
        </a:xfrm>
      </p:grpSpPr>
      <p:sp>
        <p:nvSpPr>
          <p:cNvPr id="5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6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62"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7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72"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7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Alt">
    <p:bg>
      <p:bgPr>
        <a:solidFill>
          <a:srgbClr val="FFFFFF"/>
        </a:solidFill>
      </p:bgPr>
    </p:bg>
    <p:spTree>
      <p:nvGrpSpPr>
        <p:cNvPr id="1" name=""/>
        <p:cNvGrpSpPr/>
        <p:nvPr/>
      </p:nvGrpSpPr>
      <p:grpSpPr>
        <a:xfrm>
          <a:off x="0" y="0"/>
          <a:ext cx="0" cy="0"/>
          <a:chOff x="0" y="0"/>
          <a:chExt cx="0" cy="0"/>
        </a:xfrm>
      </p:grpSpPr>
      <p:sp>
        <p:nvSpPr>
          <p:cNvPr id="80"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81"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82"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83" name="Body Level One…"/>
          <p:cNvSpPr txBox="1"/>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800">
                <a:solidFill>
                  <a:srgbClr val="838787"/>
                </a:solidFill>
                <a:latin typeface="Avenir Next Medium"/>
                <a:ea typeface="Avenir Next Medium"/>
                <a:cs typeface="Avenir Next Medium"/>
                <a:sym typeface="Avenir Next Medium"/>
              </a:defRPr>
            </a:pPr>
          </a:p>
        </p:txBody>
      </p:sp>
      <p:sp>
        <p:nvSpPr>
          <p:cNvPr id="84"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91"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p>
        </p:txBody>
      </p:sp>
      <p:sp>
        <p:nvSpPr>
          <p:cNvPr id="92"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p:nvPr>
            <p:ph type="pic" idx="21"/>
          </p:nvPr>
        </p:nvSpPr>
        <p:spPr>
          <a:xfrm>
            <a:off x="13258800" y="0"/>
            <a:ext cx="12428272" cy="13716000"/>
          </a:xfrm>
          <a:prstGeom prst="rect">
            <a:avLst/>
          </a:prstGeom>
        </p:spPr>
        <p:txBody>
          <a:bodyPr lIns="91439" tIns="45719" rIns="91439" bIns="45719" anchor="t">
            <a:noAutofit/>
          </a:bodyPr>
          <a:lstStyle/>
          <a:p>
            <a:pPr/>
          </a:p>
        </p:txBody>
      </p:sp>
      <p:sp>
        <p:nvSpPr>
          <p:cNvPr id="94" name="Title Text"/>
          <p:cNvSpPr txBox="1"/>
          <p:nvPr>
            <p:ph type="title"/>
          </p:nvPr>
        </p:nvSpPr>
        <p:spPr>
          <a:xfrm>
            <a:off x="762000" y="2159000"/>
            <a:ext cx="11811000" cy="1016000"/>
          </a:xfrm>
          <a:prstGeom prst="rect">
            <a:avLst/>
          </a:prstGeom>
        </p:spPr>
        <p:txBody>
          <a:bodyPr/>
          <a:lstStyle>
            <a:lvl1pPr>
              <a:spcBef>
                <a:spcPts val="3900"/>
              </a:spcBef>
              <a:defRPr sz="8700"/>
            </a:lvl1pPr>
          </a:lstStyle>
          <a:p>
            <a:pPr/>
            <a:r>
              <a:t>Title Text</a:t>
            </a:r>
          </a:p>
        </p:txBody>
      </p:sp>
      <p:sp>
        <p:nvSpPr>
          <p:cNvPr id="95" name="Body Level One…"/>
          <p:cNvSpPr txBox="1"/>
          <p:nvPr>
            <p:ph type="body" sz="half" idx="22"/>
          </p:nvPr>
        </p:nvSpPr>
        <p:spPr>
          <a:xfrm>
            <a:off x="762000" y="3860800"/>
            <a:ext cx="11811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cap="none" sz="4000">
                <a:solidFill>
                  <a:srgbClr val="838787"/>
                </a:solidFill>
                <a:latin typeface="Avenir Next Medium"/>
                <a:ea typeface="Avenir Next Medium"/>
                <a:cs typeface="Avenir Next Medium"/>
                <a:sym typeface="Avenir Next Medium"/>
              </a:defRPr>
            </a:pPr>
          </a:p>
        </p:txBody>
      </p:sp>
      <p:sp>
        <p:nvSpPr>
          <p:cNvPr id="9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1999" y="8635631"/>
            <a:ext cx="22860000" cy="370"/>
          </a:xfrm>
          <a:prstGeom prst="line">
            <a:avLst/>
          </a:prstGeom>
          <a:ln w="50800">
            <a:solidFill>
              <a:srgbClr val="A6AAA9"/>
            </a:solidFill>
            <a:miter lim="400000"/>
          </a:ln>
        </p:spPr>
        <p:txBody>
          <a:bodyPr lIns="45718" tIns="45718" rIns="45718" bIns="45718"/>
          <a:lstStyle/>
          <a:p>
            <a:pPr>
              <a:defRPr>
                <a:solidFill>
                  <a:srgbClr val="838787"/>
                </a:solidFill>
              </a:defRPr>
            </a:pPr>
          </a:p>
        </p:txBody>
      </p:sp>
      <p:sp>
        <p:nvSpPr>
          <p:cNvPr id="3" name="Title Text"/>
          <p:cNvSpPr txBox="1"/>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63201"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5pPr>
      <a:lvl6pPr marL="419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hat is Grace?"/>
          <p:cNvSpPr txBox="1"/>
          <p:nvPr>
            <p:ph type="ctrTitle"/>
          </p:nvPr>
        </p:nvSpPr>
        <p:spPr>
          <a:prstGeom prst="rect">
            <a:avLst/>
          </a:prstGeom>
        </p:spPr>
        <p:txBody>
          <a:bodyPr/>
          <a:lstStyle>
            <a:lvl1pPr defTabSz="396239">
              <a:defRPr sz="14500">
                <a:solidFill>
                  <a:srgbClr val="84D2D7"/>
                </a:solidFill>
              </a:defRPr>
            </a:lvl1pPr>
          </a:lstStyle>
          <a:p>
            <a:pPr/>
            <a:r>
              <a:t>The Grace of New Birth (1 Peter 1:17-2:3)</a:t>
            </a:r>
          </a:p>
        </p:txBody>
      </p:sp>
      <p:sp>
        <p:nvSpPr>
          <p:cNvPr id="170" name="Double-tap to edit"/>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97" name="1 Peter 1:10-12 CSB- [10] Concerning this salvation, the prophets, who prophesied about the grace that would come to you, searched and carefully investigated. [11] They inquired into what time or what circumstances the Spirit of Christ within them was in"/>
          <p:cNvSpPr txBox="1"/>
          <p:nvPr>
            <p:ph type="body" idx="21"/>
          </p:nvPr>
        </p:nvSpPr>
        <p:spPr>
          <a:xfrm>
            <a:off x="245841" y="1536332"/>
            <a:ext cx="23892318" cy="11864151"/>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2:1-3 CSB- Therefore, rid yourselves of all malice, all deceit, hypocrisy, envy, and all slander. [2] Like newborn infants, desire the pure milk of the word, so that by it you may grow up into your salvation, [3] if you have tasted that the Lord is good.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200" name="According to 1 Peter 1:10-12, where in the bible can I read about the grace that would come to Christians? (see also 2 Peter 3:1-2)…"/>
          <p:cNvSpPr txBox="1"/>
          <p:nvPr>
            <p:ph type="body" idx="21"/>
          </p:nvPr>
        </p:nvSpPr>
        <p:spPr>
          <a:xfrm>
            <a:off x="245841" y="1536332"/>
            <a:ext cx="23892318" cy="11864151"/>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According to 1 Peter 2:1-3, what is result of the grace of being born again? </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I get to change. I don’t have to be who I used to be. I am a newborn.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What is Grace?"/>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What is Grace?</a:t>
            </a:r>
          </a:p>
        </p:txBody>
      </p:sp>
      <p:sp>
        <p:nvSpPr>
          <p:cNvPr id="173" name="1 Peter 5:12 NASB95- Through Silvanus, our faithful brother (for so I regard him), I have written to you briefly, exhorting and testifying that this is the true grace of God. Stand firm in it!…"/>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marL="6350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EXHORTING- </a:t>
            </a:r>
            <a:r>
              <a:rPr b="0">
                <a:latin typeface="Avenir Next Medium"/>
                <a:ea typeface="Avenir Next Medium"/>
                <a:cs typeface="Avenir Next Medium"/>
                <a:sym typeface="Avenir Next Medium"/>
              </a:rPr>
              <a:t>parakaléō (from 3844 /pará, "from close-beside" and 2564 /kaléō, "to call") – properly, "make a call" from being "close-up and personal." 3870 /parakaléō ("personally make a call") refers to believers offering up evidence that stands up in God's court.</a:t>
            </a:r>
          </a:p>
          <a:p>
            <a:pPr marL="6350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TESTIFYING- </a:t>
            </a:r>
            <a:r>
              <a:rPr b="0">
                <a:latin typeface="Avenir Next Medium"/>
                <a:ea typeface="Avenir Next Medium"/>
                <a:cs typeface="Avenir Next Medium"/>
                <a:sym typeface="Avenir Next Medium"/>
              </a:rPr>
              <a:t>epimartyréō (from 1909 /epí, "on, fitting," intensifying 3140 /martyréō, "to witness") – properly, to witness about the work God has done (is doing) in a fitting, suitable way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76"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1:1-3 CSB- Peter, an apostle of Jesus Christ: To those chosen, living as exiles dispersed abroad in Pontus, Galatia, Cappadocia, Asia, and Bithynia, chosen [2] according to the foreknowledge of God the Father, through the sanctifying work of the Spirit, to be obedient and to be sprinkled with the blood of Jesus Christ. May grace and peace be multiplied to you. [3] Blessed be the God and Father of our Lord Jesus Christ. Because of his great mercy he has given us </a:t>
            </a:r>
            <a:r>
              <a:rPr b="1" u="sng">
                <a:latin typeface="Avenir Next Regular"/>
                <a:ea typeface="Avenir Next Regular"/>
                <a:cs typeface="Avenir Next Regular"/>
                <a:sym typeface="Avenir Next Regular"/>
              </a:rPr>
              <a:t>new birth</a:t>
            </a:r>
            <a:r>
              <a:t> into a living hope through the resurrection of Jesus Christ from the dead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79"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1:17-19 CSB- If you appeal to the Father who judges impartially according to each one’s work, you are to conduct yourselves in reverence during your time living as strangers. [18] For you know that you were redeemed from your empty way of life inherited from your ancestors, not with perishable things like silver or gold, [19] but with the precious blood of Christ, like that of an unblemished and spotless lamb.</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82" name="In your own words, please answer the question, “What does it mean to be born again? (see John 3:1-10)"/>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p>
            <a:pPr marL="552450" indent="-552450" defTabSz="718184">
              <a:lnSpc>
                <a:spcPct val="100000"/>
              </a:lnSpc>
              <a:spcBef>
                <a:spcPts val="3300"/>
              </a:spcBef>
              <a:buClr>
                <a:schemeClr val="accent1"/>
              </a:buClr>
              <a:buSzPct val="104999"/>
              <a:buFont typeface="Avenir Next Regular"/>
              <a:buChar char="▸"/>
              <a:defRPr cap="none" sz="5220">
                <a:solidFill>
                  <a:srgbClr val="FFFFFF"/>
                </a:solidFill>
                <a:latin typeface="Avenir Next Medium"/>
                <a:ea typeface="Avenir Next Medium"/>
                <a:cs typeface="Avenir Next Medium"/>
                <a:sym typeface="Avenir Next Medium"/>
              </a:defRPr>
            </a:pPr>
            <a:r>
              <a:t>In 1 Peter 1:17-19 we are told about our redemption. What is redemption and how does the method of our redemption impact your life? </a:t>
            </a:r>
          </a:p>
          <a:p>
            <a:pPr lvl="1" marL="1104900" indent="-552450" defTabSz="718184">
              <a:lnSpc>
                <a:spcPct val="100000"/>
              </a:lnSpc>
              <a:spcBef>
                <a:spcPts val="3300"/>
              </a:spcBef>
              <a:buClr>
                <a:schemeClr val="accent1"/>
              </a:buClr>
              <a:buSzPct val="104999"/>
              <a:buFont typeface="Avenir Next Regular"/>
              <a:buChar char="▸"/>
              <a:defRPr cap="none" sz="5220">
                <a:solidFill>
                  <a:srgbClr val="FFFFFF"/>
                </a:solidFill>
                <a:latin typeface="Avenir Next Medium"/>
                <a:ea typeface="Avenir Next Medium"/>
                <a:cs typeface="Avenir Next Medium"/>
                <a:sym typeface="Avenir Next Medium"/>
              </a:defRPr>
            </a:pPr>
            <a:r>
              <a:t>Occurs 9 times in the Greek- paying the ransom price of something that has been lost, thereby purchasing it back. (see Matthew 20:2; Mark 10:45)</a:t>
            </a:r>
          </a:p>
          <a:p>
            <a:pPr lvl="1" marL="1104900" indent="-552450" defTabSz="718184">
              <a:lnSpc>
                <a:spcPct val="100000"/>
              </a:lnSpc>
              <a:spcBef>
                <a:spcPts val="3300"/>
              </a:spcBef>
              <a:buClr>
                <a:schemeClr val="accent1"/>
              </a:buClr>
              <a:buSzPct val="104999"/>
              <a:buFont typeface="Avenir Next Regular"/>
              <a:buChar char="▸"/>
              <a:defRPr cap="none" sz="5220">
                <a:solidFill>
                  <a:srgbClr val="FFFFFF"/>
                </a:solidFill>
                <a:latin typeface="Avenir Next Medium"/>
                <a:ea typeface="Avenir Next Medium"/>
                <a:cs typeface="Avenir Next Medium"/>
                <a:sym typeface="Avenir Next Medium"/>
              </a:defRPr>
            </a:pPr>
            <a:r>
              <a:t>There are many passages in the New Testament which represent Christ’s sufferings under the idea of a ransom or price (see Acts 20:28; 1 Corinthians 6:19, 20; Galatians 3:13; 4:4, 5; Ephesians 1:7; Col. 1:14; 1 Timothy 2:5-6; Titus 2:14; Hebrews 9:12; 1 Peter 1:18—19; Rev. 5:9).</a:t>
            </a:r>
          </a:p>
          <a:p>
            <a:pPr lvl="1" marL="1104900" indent="-552450" defTabSz="718184">
              <a:lnSpc>
                <a:spcPct val="100000"/>
              </a:lnSpc>
              <a:spcBef>
                <a:spcPts val="3300"/>
              </a:spcBef>
              <a:buClr>
                <a:schemeClr val="accent1"/>
              </a:buClr>
              <a:buSzPct val="104999"/>
              <a:buFont typeface="Avenir Next Regular"/>
              <a:buChar char="▸"/>
              <a:defRPr cap="none" sz="5220">
                <a:solidFill>
                  <a:srgbClr val="FFFFFF"/>
                </a:solidFill>
                <a:latin typeface="Avenir Next Medium"/>
                <a:ea typeface="Avenir Next Medium"/>
                <a:cs typeface="Avenir Next Medium"/>
                <a:sym typeface="Avenir Next Medium"/>
              </a:defRPr>
            </a:pPr>
            <a:r>
              <a:t>The idea running through all these texts, however various their reference, is that of payment made for our redemption. The debt against us is not viewed as simply </a:t>
            </a:r>
            <a:r>
              <a:rPr b="1" u="sng">
                <a:latin typeface="Avenir Next Regular"/>
                <a:ea typeface="Avenir Next Regular"/>
                <a:cs typeface="Avenir Next Regular"/>
                <a:sym typeface="Avenir Next Regular"/>
              </a:rPr>
              <a:t>cancelled</a:t>
            </a:r>
            <a:r>
              <a:t>, but is </a:t>
            </a:r>
            <a:r>
              <a:rPr b="1" u="sng">
                <a:latin typeface="Avenir Next Regular"/>
                <a:ea typeface="Avenir Next Regular"/>
                <a:cs typeface="Avenir Next Regular"/>
                <a:sym typeface="Avenir Next Regular"/>
              </a:rPr>
              <a:t>FULLY PAID</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2">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1" fill="hold">
                                  <p:stCondLst>
                                    <p:cond delay="0"/>
                                  </p:stCondLst>
                                  <p:iterate type="el" backwards="0">
                                    <p:tmAbs val="0"/>
                                  </p:iterate>
                                  <p:childTnLst>
                                    <p:set>
                                      <p:cBhvr>
                                        <p:cTn id="11" fill="hold"/>
                                        <p:tgtEl>
                                          <p:spTgt spid="18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0" presetID="1" grpId="1" fill="hold">
                                  <p:stCondLst>
                                    <p:cond delay="0"/>
                                  </p:stCondLst>
                                  <p:iterate type="el" backwards="0">
                                    <p:tmAbs val="0"/>
                                  </p:iterate>
                                  <p:childTnLst>
                                    <p:set>
                                      <p:cBhvr>
                                        <p:cTn id="15" fill="hold"/>
                                        <p:tgtEl>
                                          <p:spTgt spid="182">
                                            <p:txEl>
                                              <p:pRg st="2" end="2"/>
                                            </p:txEl>
                                          </p:spTgt>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1" fill="hold">
                                  <p:stCondLst>
                                    <p:cond delay="0"/>
                                  </p:stCondLst>
                                  <p:iterate type="el" backwards="0">
                                    <p:tmAbs val="0"/>
                                  </p:iterate>
                                  <p:childTnLst>
                                    <p:set>
                                      <p:cBhvr>
                                        <p:cTn id="18" fill="hold"/>
                                        <p:tgtEl>
                                          <p:spTgt spid="18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2"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85"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1:20-22 CSB- He was foreknown before the foundation of the world but was revealed in these last times for you. [21] Through him you believe in God, who raised him from the dead and gave him glory, so that your faith and hope are in God. [22] Since you have purified yourselves by your obedience to the truth, so that you show sincere brotherly love for each other, from a pure heart love one another constantly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88" name="Read 1 Peter 1:3-16. If we have the grace of being born again what blessings come with that? List all the ones you see below.…"/>
          <p:cNvSpPr txBox="1"/>
          <p:nvPr>
            <p:ph type="body" idx="21"/>
          </p:nvPr>
        </p:nvSpPr>
        <p:spPr>
          <a:xfrm>
            <a:off x="245841" y="1695438"/>
            <a:ext cx="23892318" cy="11864151"/>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Read 1 Peter 1:22. Since we have the grace of adoption what is God’s goal for us as obedient and purified children?</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you show sincere brotherly love for each other</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from a pure heart love one another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constantly</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1:22 MSG- Now that you’ve cleaned up your lives by following the truth, love one another as if your lives depended on it. Your new life is not like your old life. Your old birth came from mortal sperm; your new birth comes from God’s living Word. Just think: a life conceived by God himself! That’s why the prophet said, The old life is a grass life, its beauty as short-lived as wildflowers; Grass dries up, flowers droop, God’s Word goes on and on forever. This is the Word that conceived the new life in you.</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91" name="1 Peter 1:4-9 CSB-[8] Though you have not seen him, you love him; though not seeing him now, you believe in him, and you rejoice with inexpressible and glorious joy, [9] because you are receiving the goal of your faith, the salvation of your souls."/>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1:23-25 CSB- because you have </a:t>
            </a:r>
            <a:r>
              <a:rPr b="1" u="sng">
                <a:latin typeface="Avenir Next Regular"/>
                <a:ea typeface="Avenir Next Regular"/>
                <a:cs typeface="Avenir Next Regular"/>
                <a:sym typeface="Avenir Next Regular"/>
              </a:rPr>
              <a:t>been born again</a:t>
            </a:r>
            <a:r>
              <a:t>—not of perishable seed but of imperishable—through the living and enduring word of God. [24] For All flesh is like grass, and all its glory like a flower of the grass. The grass withers, and the flower falls, [25] but the word of the Lord endures forever. And this word is the gospel that was proclaimed to you.</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New Birth</a:t>
            </a:r>
          </a:p>
        </p:txBody>
      </p:sp>
      <p:sp>
        <p:nvSpPr>
          <p:cNvPr id="194" name="1 Peter 1:4-9 CSB-[8] Though you have not seen him, you love him; though not seeing him now, you believe in him, and you rejoice with inexpressible and glorious joy, [9] because you are receiving the goal of your faith, the salvation of your souls."/>
          <p:cNvSpPr txBox="1"/>
          <p:nvPr>
            <p:ph type="body" idx="21"/>
          </p:nvPr>
        </p:nvSpPr>
        <p:spPr>
          <a:xfrm>
            <a:off x="245841" y="1680542"/>
            <a:ext cx="23892318" cy="11864152"/>
          </a:xfrm>
          <a:prstGeom prst="rect">
            <a:avLst/>
          </a:prstGeom>
          <a:extLst>
            <a:ext uri="{C572A759-6A51-4108-AA02-DFA0A04FC94B}">
              <ma14:wrappingTextBoxFlag xmlns:ma14="http://schemas.microsoft.com/office/mac/drawingml/2011/main" val="1"/>
            </a:ext>
          </a:extLst>
        </p:spPr>
        <p:txBody>
          <a:bodyPr/>
          <a:lstStyle/>
          <a:p>
            <a:pPr marL="571500" indent="-571500" defTabSz="742950">
              <a:lnSpc>
                <a:spcPct val="100000"/>
              </a:lnSpc>
              <a:spcBef>
                <a:spcPts val="3500"/>
              </a:spcBef>
              <a:buClr>
                <a:schemeClr val="accent1"/>
              </a:buClr>
              <a:buSzPct val="104999"/>
              <a:buFont typeface="Avenir Next Regular"/>
              <a:buChar char="▸"/>
              <a:defRPr cap="none" sz="5400">
                <a:solidFill>
                  <a:srgbClr val="FFFFFF"/>
                </a:solidFill>
                <a:latin typeface="Avenir Next Medium"/>
                <a:ea typeface="Avenir Next Medium"/>
                <a:cs typeface="Avenir Next Medium"/>
                <a:sym typeface="Avenir Next Medium"/>
              </a:defRPr>
            </a:pPr>
            <a:r>
              <a:t>1 Peter 1:24-25 is a quotation from Isaiah 40:6-8. Read and provide a one sentence summer of what the message is saying. </a:t>
            </a:r>
          </a:p>
          <a:p>
            <a:pPr marL="571500" indent="-571500" defTabSz="742950">
              <a:lnSpc>
                <a:spcPct val="100000"/>
              </a:lnSpc>
              <a:spcBef>
                <a:spcPts val="3500"/>
              </a:spcBef>
              <a:buClr>
                <a:schemeClr val="accent1"/>
              </a:buClr>
              <a:buSzPct val="104999"/>
              <a:buFont typeface="Avenir Next Regular"/>
              <a:buChar char="▸"/>
              <a:defRPr cap="none" sz="5400">
                <a:solidFill>
                  <a:srgbClr val="FFFFFF"/>
                </a:solidFill>
                <a:latin typeface="Avenir Next Medium"/>
                <a:ea typeface="Avenir Next Medium"/>
                <a:cs typeface="Avenir Next Medium"/>
                <a:sym typeface="Avenir Next Medium"/>
              </a:defRPr>
            </a:pPr>
            <a:r>
              <a:t>Isaiah 40:6-8 CSB- A voice was saying, “Cry out!” Another said, “What should I cry out?” “All humanity is grass, and all its goodness is like the flower of the field. [7] The grass withers, the flowers fade when the breath of the LORD blows on them; indeed, the people are grass. [8] The grass withers, the flowers fade, but the word of our God remains forever.”</a:t>
            </a:r>
          </a:p>
          <a:p>
            <a:pPr marL="571500" indent="-571500" defTabSz="742950">
              <a:lnSpc>
                <a:spcPct val="100000"/>
              </a:lnSpc>
              <a:spcBef>
                <a:spcPts val="3500"/>
              </a:spcBef>
              <a:buClr>
                <a:schemeClr val="accent1"/>
              </a:buClr>
              <a:buSzPct val="104999"/>
              <a:buFont typeface="Avenir Next Regular"/>
              <a:buChar char="▸"/>
              <a:defRPr cap="none" sz="5400">
                <a:solidFill>
                  <a:srgbClr val="FFFFFF"/>
                </a:solidFill>
                <a:latin typeface="Avenir Next Medium"/>
                <a:ea typeface="Avenir Next Medium"/>
                <a:cs typeface="Avenir Next Medium"/>
                <a:sym typeface="Avenir Next Medium"/>
              </a:defRPr>
            </a:pPr>
            <a:r>
              <a:t>“You’re all going to die one day!”</a:t>
            </a:r>
          </a:p>
          <a:p>
            <a:pPr marL="571500" indent="-571500" defTabSz="742950">
              <a:lnSpc>
                <a:spcPct val="100000"/>
              </a:lnSpc>
              <a:spcBef>
                <a:spcPts val="3500"/>
              </a:spcBef>
              <a:buClr>
                <a:schemeClr val="accent1"/>
              </a:buClr>
              <a:buSzPct val="104999"/>
              <a:buFont typeface="Avenir Next Regular"/>
              <a:buChar char="▸"/>
              <a:defRPr cap="none" sz="5400">
                <a:solidFill>
                  <a:srgbClr val="FFFFFF"/>
                </a:solidFill>
                <a:latin typeface="Avenir Next Medium"/>
                <a:ea typeface="Avenir Next Medium"/>
                <a:cs typeface="Avenir Next Medium"/>
                <a:sym typeface="Avenir Next Medium"/>
              </a:defRPr>
            </a:pPr>
            <a:r>
              <a:t>Peter makes a beautiful connection, showing that the enduring word Isaiah spoke of is the same word of the gospel that is preached and believed, and causes us to be born again.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a:ea typeface="Helvetica"/>
        <a:cs typeface="Helvetica"/>
      </a:majorFont>
      <a:minorFont>
        <a:latin typeface="Helvetica Neue"/>
        <a:ea typeface="Helvetica Neue"/>
        <a:cs typeface="Helvetica Neu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a:ea typeface="Helvetica"/>
        <a:cs typeface="Helvetica"/>
      </a:majorFont>
      <a:minorFont>
        <a:latin typeface="Helvetica Neue"/>
        <a:ea typeface="Helvetica Neue"/>
        <a:cs typeface="Helvetica Neue"/>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