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Futura Md BT" panose="020B0602020204020303" pitchFamily="3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3438"/>
    <a:srgbClr val="763F44"/>
    <a:srgbClr val="52324C"/>
    <a:srgbClr val="FFF4E6"/>
    <a:srgbClr val="CD9171"/>
    <a:srgbClr val="FBEACD"/>
    <a:srgbClr val="F7DFB7"/>
    <a:srgbClr val="FBEED9"/>
    <a:srgbClr val="41273C"/>
    <a:srgbClr val="1D1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8" d="100"/>
          <a:sy n="118" d="100"/>
        </p:scale>
        <p:origin x="94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 poster, fog&#10;&#10;Description automatically generated">
            <a:extLst>
              <a:ext uri="{FF2B5EF4-FFF2-40B4-BE49-F238E27FC236}">
                <a16:creationId xmlns:a16="http://schemas.microsoft.com/office/drawing/2014/main" id="{FF04C00E-24ED-11BC-0046-E1026BDF73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56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cloud, outdoor, sky, landscape&#10;&#10;Description automatically generated">
            <a:extLst>
              <a:ext uri="{FF2B5EF4-FFF2-40B4-BE49-F238E27FC236}">
                <a16:creationId xmlns:a16="http://schemas.microsoft.com/office/drawing/2014/main" id="{92F6A578-8535-BEE6-481D-359966D41A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4398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769631"/>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856297"/>
      </p:ext>
    </p:extLst>
  </p:cSld>
  <p:clrMapOvr>
    <a:masterClrMapping/>
  </p:clrMapOvr>
  <mc:AlternateContent xmlns:mc="http://schemas.openxmlformats.org/markup-compatibility/2006" xmlns:p14="http://schemas.microsoft.com/office/powerpoint/2010/main">
    <mc:Choice Requires="p14">
      <p:transition spd="slow" p14:dur="3000">
        <p14:glitter dir="u"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361769" y="2590589"/>
            <a:ext cx="9495757" cy="2292935"/>
          </a:xfrm>
          <a:prstGeom prst="rect">
            <a:avLst/>
          </a:prstGeom>
          <a:noFill/>
          <a:effectLst/>
        </p:spPr>
        <p:txBody>
          <a:bodyPr wrap="square" bIns="91440" rtlCol="0">
            <a:spAutoFit/>
          </a:bodyPr>
          <a:lstStyle/>
          <a:p>
            <a:pPr marL="177800" indent="-177800"/>
            <a:r>
              <a:rPr lang="en-US" sz="2800" dirty="0">
                <a:solidFill>
                  <a:schemeClr val="tx1">
                    <a:lumMod val="85000"/>
                    <a:lumOff val="15000"/>
                  </a:schemeClr>
                </a:solidFill>
                <a:latin typeface="Futura Md BT" panose="020B0602020204020303" pitchFamily="34" charset="0"/>
              </a:rPr>
              <a:t>“Who is there to harm you if you prove zealous for what is good? But even if you should suffer for the sake of righteousness, you are blessed. And do not fear their intimidation, and do not be troubled…”	  					        			  </a:t>
            </a:r>
            <a:r>
              <a:rPr lang="en-US" sz="2800" dirty="0">
                <a:solidFill>
                  <a:srgbClr val="623438"/>
                </a:solidFill>
                <a:latin typeface="Futura Md BT" panose="020B0602020204020303" pitchFamily="34" charset="0"/>
              </a:rPr>
              <a:t>1 Peter 3:13, 14</a:t>
            </a:r>
          </a:p>
        </p:txBody>
      </p:sp>
    </p:spTree>
    <p:extLst>
      <p:ext uri="{BB962C8B-B14F-4D97-AF65-F5344CB8AC3E}">
        <p14:creationId xmlns:p14="http://schemas.microsoft.com/office/powerpoint/2010/main" val="22544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961517" y="2975029"/>
            <a:ext cx="10426889" cy="907941"/>
          </a:xfrm>
          <a:prstGeom prst="rect">
            <a:avLst/>
          </a:prstGeom>
          <a:noFill/>
          <a:effectLst/>
        </p:spPr>
        <p:txBody>
          <a:bodyPr wrap="square" bIns="91440" rtlCol="0">
            <a:spAutoFit/>
          </a:bodyPr>
          <a:lstStyle/>
          <a:p>
            <a:pPr marL="177800" indent="-177800">
              <a:lnSpc>
                <a:spcPts val="3000"/>
              </a:lnSpc>
            </a:pPr>
            <a:r>
              <a:rPr lang="en-US" sz="2600" dirty="0">
                <a:solidFill>
                  <a:schemeClr val="tx1">
                    <a:lumMod val="85000"/>
                    <a:lumOff val="15000"/>
                  </a:schemeClr>
                </a:solidFill>
                <a:latin typeface="Futura Md BT" panose="020B0602020204020303" pitchFamily="34" charset="0"/>
              </a:rPr>
              <a:t>“The law of the Lord is perfect, restoring the soul…” 	  					        			 </a:t>
            </a:r>
            <a:r>
              <a:rPr lang="en-US" sz="2600" dirty="0">
                <a:solidFill>
                  <a:srgbClr val="623438"/>
                </a:solidFill>
                <a:latin typeface="Futura Md BT" panose="020B0602020204020303" pitchFamily="34" charset="0"/>
              </a:rPr>
              <a:t>Psalm 19:7</a:t>
            </a:r>
          </a:p>
        </p:txBody>
      </p:sp>
    </p:spTree>
    <p:extLst>
      <p:ext uri="{BB962C8B-B14F-4D97-AF65-F5344CB8AC3E}">
        <p14:creationId xmlns:p14="http://schemas.microsoft.com/office/powerpoint/2010/main" val="29310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201774" y="2576941"/>
            <a:ext cx="9788452" cy="1431161"/>
          </a:xfrm>
          <a:prstGeom prst="rect">
            <a:avLst/>
          </a:prstGeom>
          <a:noFill/>
          <a:effectLst/>
        </p:spPr>
        <p:txBody>
          <a:bodyPr wrap="square" bIns="91440" rtlCol="0">
            <a:spAutoFit/>
          </a:bodyPr>
          <a:lstStyle/>
          <a:p>
            <a:pPr marL="177800" indent="-177800"/>
            <a:r>
              <a:rPr lang="en-US" sz="2800" dirty="0">
                <a:solidFill>
                  <a:schemeClr val="tx1">
                    <a:lumMod val="85000"/>
                    <a:lumOff val="15000"/>
                  </a:schemeClr>
                </a:solidFill>
                <a:latin typeface="Futura Md BT" panose="020B0602020204020303" pitchFamily="34" charset="0"/>
              </a:rPr>
              <a:t>“By faith even Sarah herself received ability to conceive, even beyond the proper time of life, since she </a:t>
            </a:r>
            <a:r>
              <a:rPr lang="en-US" sz="2800" dirty="0">
                <a:solidFill>
                  <a:srgbClr val="0070C0"/>
                </a:solidFill>
                <a:latin typeface="Futura Md BT" panose="020B0602020204020303" pitchFamily="34" charset="0"/>
              </a:rPr>
              <a:t>considered</a:t>
            </a:r>
            <a:r>
              <a:rPr lang="en-US" sz="2800" dirty="0">
                <a:solidFill>
                  <a:schemeClr val="tx1">
                    <a:lumMod val="85000"/>
                    <a:lumOff val="15000"/>
                  </a:schemeClr>
                </a:solidFill>
                <a:latin typeface="Futura Md BT" panose="020B0602020204020303" pitchFamily="34" charset="0"/>
              </a:rPr>
              <a:t> </a:t>
            </a:r>
            <a:r>
              <a:rPr lang="en-US" sz="2800" dirty="0">
                <a:solidFill>
                  <a:srgbClr val="0070C0"/>
                </a:solidFill>
                <a:latin typeface="Futura Md BT" panose="020B0602020204020303" pitchFamily="34" charset="0"/>
              </a:rPr>
              <a:t>Him faithful</a:t>
            </a:r>
            <a:r>
              <a:rPr lang="en-US" sz="2800" dirty="0">
                <a:solidFill>
                  <a:schemeClr val="tx1">
                    <a:lumMod val="85000"/>
                    <a:lumOff val="15000"/>
                  </a:schemeClr>
                </a:solidFill>
                <a:latin typeface="Futura Md BT" panose="020B0602020204020303" pitchFamily="34" charset="0"/>
              </a:rPr>
              <a:t> who had promised.”	</a:t>
            </a:r>
            <a:r>
              <a:rPr lang="en-US" sz="2800" dirty="0">
                <a:solidFill>
                  <a:srgbClr val="623438"/>
                </a:solidFill>
                <a:latin typeface="Futura Md BT" panose="020B0602020204020303" pitchFamily="34" charset="0"/>
              </a:rPr>
              <a:t>Hebrews 11:11</a:t>
            </a:r>
          </a:p>
        </p:txBody>
      </p:sp>
    </p:spTree>
    <p:extLst>
      <p:ext uri="{BB962C8B-B14F-4D97-AF65-F5344CB8AC3E}">
        <p14:creationId xmlns:p14="http://schemas.microsoft.com/office/powerpoint/2010/main" val="333674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960846"/>
      </p:ext>
    </p:extLst>
  </p:cSld>
  <p:clrMapOvr>
    <a:masterClrMapping/>
  </p:clrMapOvr>
  <mc:AlternateContent xmlns:mc="http://schemas.openxmlformats.org/markup-compatibility/2006" xmlns:p14="http://schemas.microsoft.com/office/powerpoint/2010/main">
    <mc:Choice Requires="p14">
      <p:transition spd="slow" p14:dur="3000">
        <p14:glitter dir="u"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3" name="TextBox 2">
            <a:extLst>
              <a:ext uri="{FF2B5EF4-FFF2-40B4-BE49-F238E27FC236}">
                <a16:creationId xmlns:a16="http://schemas.microsoft.com/office/drawing/2014/main" id="{CF5FE54C-DD8E-7064-B02B-238FE317C277}"/>
              </a:ext>
            </a:extLst>
          </p:cNvPr>
          <p:cNvSpPr txBox="1"/>
          <p:nvPr/>
        </p:nvSpPr>
        <p:spPr>
          <a:xfrm>
            <a:off x="816768" y="2293188"/>
            <a:ext cx="4929189" cy="630942"/>
          </a:xfrm>
          <a:prstGeom prst="rect">
            <a:avLst/>
          </a:prstGeom>
          <a:solidFill>
            <a:srgbClr val="52324C"/>
          </a:solidFill>
          <a:effectLst>
            <a:outerShdw blurRad="25400" dist="38100" dir="8100000" algn="tr" rotWithShape="0">
              <a:srgbClr val="52324C"/>
            </a:outerShdw>
          </a:effectLst>
        </p:spPr>
        <p:txBody>
          <a:bodyPr wrap="square" bIns="91440" rtlCol="0">
            <a:spAutoFit/>
          </a:bodyPr>
          <a:lstStyle/>
          <a:p>
            <a:pPr algn="ctr"/>
            <a:r>
              <a:rPr lang="en-US" sz="3200" dirty="0">
                <a:solidFill>
                  <a:srgbClr val="FBEED9"/>
                </a:solidFill>
                <a:latin typeface="Futura Md BT" panose="020B0602020204020303" pitchFamily="34" charset="0"/>
              </a:rPr>
              <a:t>The Character of Sarah</a:t>
            </a:r>
          </a:p>
        </p:txBody>
      </p:sp>
      <p:sp>
        <p:nvSpPr>
          <p:cNvPr id="4" name="TextBox 3">
            <a:extLst>
              <a:ext uri="{FF2B5EF4-FFF2-40B4-BE49-F238E27FC236}">
                <a16:creationId xmlns:a16="http://schemas.microsoft.com/office/drawing/2014/main" id="{F11BF3C5-D29B-F1A0-1CCF-90C0D46B224C}"/>
              </a:ext>
            </a:extLst>
          </p:cNvPr>
          <p:cNvSpPr txBox="1"/>
          <p:nvPr/>
        </p:nvSpPr>
        <p:spPr>
          <a:xfrm>
            <a:off x="3631405" y="3429000"/>
            <a:ext cx="4929189" cy="692497"/>
          </a:xfrm>
          <a:prstGeom prst="rect">
            <a:avLst/>
          </a:prstGeom>
          <a:noFill/>
          <a:effectLst/>
        </p:spPr>
        <p:txBody>
          <a:bodyPr wrap="square" bIns="91440" rtlCol="0">
            <a:spAutoFit/>
          </a:bodyPr>
          <a:lstStyle/>
          <a:p>
            <a:pPr algn="ctr"/>
            <a:r>
              <a:rPr lang="en-US" sz="3600" dirty="0">
                <a:solidFill>
                  <a:schemeClr val="tx1">
                    <a:lumMod val="85000"/>
                    <a:lumOff val="15000"/>
                  </a:schemeClr>
                </a:solidFill>
                <a:latin typeface="Futura Md BT" panose="020B0602020204020303" pitchFamily="34" charset="0"/>
              </a:rPr>
              <a:t>1 Peter 3:1-6</a:t>
            </a:r>
          </a:p>
        </p:txBody>
      </p:sp>
    </p:spTree>
    <p:extLst>
      <p:ext uri="{BB962C8B-B14F-4D97-AF65-F5344CB8AC3E}">
        <p14:creationId xmlns:p14="http://schemas.microsoft.com/office/powerpoint/2010/main" val="1573726710"/>
      </p:ext>
    </p:extLst>
  </p:cSld>
  <p:clrMapOvr>
    <a:masterClrMapping/>
  </p:clrMapOvr>
  <mc:AlternateContent xmlns:mc="http://schemas.openxmlformats.org/markup-compatibility/2006" xmlns:p14="http://schemas.microsoft.com/office/powerpoint/2010/main">
    <mc:Choice Requires="p14">
      <p:transition spd="slow" p14:dur="30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3" name="TextBox 2">
            <a:extLst>
              <a:ext uri="{FF2B5EF4-FFF2-40B4-BE49-F238E27FC236}">
                <a16:creationId xmlns:a16="http://schemas.microsoft.com/office/drawing/2014/main" id="{CF5FE54C-DD8E-7064-B02B-238FE317C277}"/>
              </a:ext>
            </a:extLst>
          </p:cNvPr>
          <p:cNvSpPr txBox="1"/>
          <p:nvPr/>
        </p:nvSpPr>
        <p:spPr>
          <a:xfrm>
            <a:off x="816768" y="2293188"/>
            <a:ext cx="4929189" cy="630942"/>
          </a:xfrm>
          <a:prstGeom prst="rect">
            <a:avLst/>
          </a:prstGeom>
          <a:solidFill>
            <a:srgbClr val="52324C"/>
          </a:solidFill>
          <a:effectLst>
            <a:outerShdw blurRad="25400" dist="38100" dir="8100000" algn="tr" rotWithShape="0">
              <a:srgbClr val="52324C"/>
            </a:outerShdw>
          </a:effectLst>
        </p:spPr>
        <p:txBody>
          <a:bodyPr wrap="square" bIns="91440" rtlCol="0">
            <a:spAutoFit/>
          </a:bodyPr>
          <a:lstStyle/>
          <a:p>
            <a:pPr algn="ctr"/>
            <a:r>
              <a:rPr lang="en-US" sz="3200" dirty="0">
                <a:solidFill>
                  <a:srgbClr val="FBEED9"/>
                </a:solidFill>
                <a:latin typeface="Futura Md BT" panose="020B0602020204020303" pitchFamily="34" charset="0"/>
              </a:rPr>
              <a:t>The Laughter of Sarah</a:t>
            </a:r>
          </a:p>
        </p:txBody>
      </p:sp>
      <p:sp>
        <p:nvSpPr>
          <p:cNvPr id="4" name="TextBox 3">
            <a:extLst>
              <a:ext uri="{FF2B5EF4-FFF2-40B4-BE49-F238E27FC236}">
                <a16:creationId xmlns:a16="http://schemas.microsoft.com/office/drawing/2014/main" id="{F11BF3C5-D29B-F1A0-1CCF-90C0D46B224C}"/>
              </a:ext>
            </a:extLst>
          </p:cNvPr>
          <p:cNvSpPr txBox="1"/>
          <p:nvPr/>
        </p:nvSpPr>
        <p:spPr>
          <a:xfrm>
            <a:off x="1058779" y="3289077"/>
            <a:ext cx="4420747" cy="569387"/>
          </a:xfrm>
          <a:prstGeom prst="rect">
            <a:avLst/>
          </a:prstGeom>
          <a:solidFill>
            <a:srgbClr val="FFF4E6"/>
          </a:solidFill>
          <a:effectLst/>
        </p:spPr>
        <p:txBody>
          <a:bodyPr wrap="square" bIns="91440" rtlCol="0">
            <a:spAutoFit/>
          </a:bodyPr>
          <a:lstStyle/>
          <a:p>
            <a:r>
              <a:rPr lang="en-US" sz="2800" dirty="0">
                <a:solidFill>
                  <a:srgbClr val="52324C"/>
                </a:solidFill>
                <a:latin typeface="Futura Md BT" panose="020B0602020204020303" pitchFamily="34" charset="0"/>
              </a:rPr>
              <a:t> “Abram” (Exalted Father)</a:t>
            </a:r>
          </a:p>
        </p:txBody>
      </p:sp>
      <p:sp>
        <p:nvSpPr>
          <p:cNvPr id="5" name="Arrow: Right 4">
            <a:extLst>
              <a:ext uri="{FF2B5EF4-FFF2-40B4-BE49-F238E27FC236}">
                <a16:creationId xmlns:a16="http://schemas.microsoft.com/office/drawing/2014/main" id="{0EB2B25E-7FE9-1078-5201-8FF011D2BD14}"/>
              </a:ext>
            </a:extLst>
          </p:cNvPr>
          <p:cNvSpPr/>
          <p:nvPr/>
        </p:nvSpPr>
        <p:spPr>
          <a:xfrm>
            <a:off x="5652550" y="3436266"/>
            <a:ext cx="886899" cy="275007"/>
          </a:xfrm>
          <a:prstGeom prst="rightArrow">
            <a:avLst/>
          </a:prstGeom>
          <a:solidFill>
            <a:srgbClr val="52324C"/>
          </a:solidFill>
          <a:ln>
            <a:solidFill>
              <a:srgbClr val="523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770A28-F0A0-5406-63FA-1339DE53D505}"/>
              </a:ext>
            </a:extLst>
          </p:cNvPr>
          <p:cNvSpPr txBox="1"/>
          <p:nvPr/>
        </p:nvSpPr>
        <p:spPr>
          <a:xfrm>
            <a:off x="6712474" y="3289077"/>
            <a:ext cx="4975346" cy="569387"/>
          </a:xfrm>
          <a:prstGeom prst="rect">
            <a:avLst/>
          </a:prstGeom>
          <a:solidFill>
            <a:srgbClr val="FFF4E6"/>
          </a:solidFill>
          <a:effectLst/>
        </p:spPr>
        <p:txBody>
          <a:bodyPr wrap="square" bIns="91440" rtlCol="0">
            <a:spAutoFit/>
          </a:bodyPr>
          <a:lstStyle/>
          <a:p>
            <a:pPr algn="ctr"/>
            <a:r>
              <a:rPr lang="en-US" sz="2800" spc="-150" dirty="0">
                <a:solidFill>
                  <a:srgbClr val="52324C"/>
                </a:solidFill>
                <a:latin typeface="Futura Md BT" panose="020B0602020204020303" pitchFamily="34" charset="0"/>
              </a:rPr>
              <a:t>Abraham (Father of a Multitude)</a:t>
            </a:r>
          </a:p>
        </p:txBody>
      </p:sp>
      <p:sp>
        <p:nvSpPr>
          <p:cNvPr id="7" name="TextBox 6">
            <a:extLst>
              <a:ext uri="{FF2B5EF4-FFF2-40B4-BE49-F238E27FC236}">
                <a16:creationId xmlns:a16="http://schemas.microsoft.com/office/drawing/2014/main" id="{A520A613-58B4-FC6E-4FFC-FC80E93F0D13}"/>
              </a:ext>
            </a:extLst>
          </p:cNvPr>
          <p:cNvSpPr txBox="1"/>
          <p:nvPr/>
        </p:nvSpPr>
        <p:spPr>
          <a:xfrm>
            <a:off x="1058779" y="4025868"/>
            <a:ext cx="4420747" cy="569387"/>
          </a:xfrm>
          <a:prstGeom prst="rect">
            <a:avLst/>
          </a:prstGeom>
          <a:solidFill>
            <a:srgbClr val="FFF4E6"/>
          </a:solidFill>
          <a:effectLst/>
        </p:spPr>
        <p:txBody>
          <a:bodyPr wrap="square" bIns="91440" rtlCol="0">
            <a:spAutoFit/>
          </a:bodyPr>
          <a:lstStyle/>
          <a:p>
            <a:r>
              <a:rPr lang="en-US" sz="2800" dirty="0">
                <a:solidFill>
                  <a:srgbClr val="52324C"/>
                </a:solidFill>
                <a:latin typeface="Futura Md BT" panose="020B0602020204020303" pitchFamily="34" charset="0"/>
              </a:rPr>
              <a:t>“Sarai” (Honored Mother)</a:t>
            </a:r>
          </a:p>
        </p:txBody>
      </p:sp>
      <p:sp>
        <p:nvSpPr>
          <p:cNvPr id="8" name="Arrow: Right 7">
            <a:extLst>
              <a:ext uri="{FF2B5EF4-FFF2-40B4-BE49-F238E27FC236}">
                <a16:creationId xmlns:a16="http://schemas.microsoft.com/office/drawing/2014/main" id="{4031D0B6-1E45-4892-D001-266086FC1787}"/>
              </a:ext>
            </a:extLst>
          </p:cNvPr>
          <p:cNvSpPr/>
          <p:nvPr/>
        </p:nvSpPr>
        <p:spPr>
          <a:xfrm>
            <a:off x="5652550" y="4173057"/>
            <a:ext cx="886899" cy="275007"/>
          </a:xfrm>
          <a:prstGeom prst="rightArrow">
            <a:avLst/>
          </a:prstGeom>
          <a:solidFill>
            <a:srgbClr val="52324C"/>
          </a:solidFill>
          <a:ln>
            <a:solidFill>
              <a:srgbClr val="523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534C71-B7BC-4398-9C7F-45CF4990D504}"/>
              </a:ext>
            </a:extLst>
          </p:cNvPr>
          <p:cNvSpPr txBox="1"/>
          <p:nvPr/>
        </p:nvSpPr>
        <p:spPr>
          <a:xfrm>
            <a:off x="6712474" y="4025868"/>
            <a:ext cx="4975346" cy="569387"/>
          </a:xfrm>
          <a:prstGeom prst="rect">
            <a:avLst/>
          </a:prstGeom>
          <a:solidFill>
            <a:srgbClr val="FFF4E6"/>
          </a:solidFill>
          <a:effectLst/>
        </p:spPr>
        <p:txBody>
          <a:bodyPr wrap="square" bIns="91440" rtlCol="0">
            <a:spAutoFit/>
          </a:bodyPr>
          <a:lstStyle/>
          <a:p>
            <a:pPr algn="ctr"/>
            <a:r>
              <a:rPr lang="en-US" sz="2800" dirty="0">
                <a:solidFill>
                  <a:srgbClr val="52324C"/>
                </a:solidFill>
                <a:latin typeface="Futura Md BT" panose="020B0602020204020303" pitchFamily="34" charset="0"/>
              </a:rPr>
              <a:t>Sarah (Princess)</a:t>
            </a:r>
          </a:p>
        </p:txBody>
      </p:sp>
    </p:spTree>
    <p:extLst>
      <p:ext uri="{BB962C8B-B14F-4D97-AF65-F5344CB8AC3E}">
        <p14:creationId xmlns:p14="http://schemas.microsoft.com/office/powerpoint/2010/main" val="135413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ppt_x</p:attrName>
                                        </p:attrNameLst>
                                      </p:cBhvr>
                                      <p:tavLst>
                                        <p:tav tm="0">
                                          <p:val>
                                            <p:strVal val="#ppt_x-#ppt_w*1.125000"/>
                                          </p:val>
                                        </p:tav>
                                        <p:tav tm="100000">
                                          <p:val>
                                            <p:strVal val="#ppt_x"/>
                                          </p:val>
                                        </p:tav>
                                      </p:tavLst>
                                    </p:anim>
                                    <p:animEffect transition="in" filter="wipe(right)">
                                      <p:cBhvr>
                                        <p:cTn id="17" dur="500"/>
                                        <p:tgtEl>
                                          <p:spTgt spid="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ppt_x</p:attrName>
                                        </p:attrNameLst>
                                      </p:cBhvr>
                                      <p:tavLst>
                                        <p:tav tm="0">
                                          <p:val>
                                            <p:strVal val="#ppt_x-#ppt_w*1.125000"/>
                                          </p:val>
                                        </p:tav>
                                        <p:tav tm="100000">
                                          <p:val>
                                            <p:strVal val="#ppt_x"/>
                                          </p:val>
                                        </p:tav>
                                      </p:tavLst>
                                    </p:anim>
                                    <p:animEffect transition="in" filter="wipe(right)">
                                      <p:cBhvr>
                                        <p:cTn id="31" dur="500"/>
                                        <p:tgtEl>
                                          <p:spTgt spid="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692579" y="2497976"/>
            <a:ext cx="8806842" cy="1862048"/>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“Make sure that your character is free from the love of money, being content with what you have; </a:t>
            </a:r>
            <a:br>
              <a:rPr lang="en-US" sz="2800" dirty="0">
                <a:solidFill>
                  <a:schemeClr val="tx1">
                    <a:lumMod val="85000"/>
                    <a:lumOff val="15000"/>
                  </a:schemeClr>
                </a:solidFill>
                <a:latin typeface="Futura Md BT" panose="020B0602020204020303" pitchFamily="34" charset="0"/>
              </a:rPr>
            </a:br>
            <a:r>
              <a:rPr lang="en-US" sz="2800" dirty="0">
                <a:solidFill>
                  <a:schemeClr val="tx1">
                    <a:lumMod val="85000"/>
                    <a:lumOff val="15000"/>
                  </a:schemeClr>
                </a:solidFill>
                <a:latin typeface="Futura Md BT" panose="020B0602020204020303" pitchFamily="34" charset="0"/>
              </a:rPr>
              <a:t>for He Himself has said, ‘I will never desert you, </a:t>
            </a:r>
            <a:br>
              <a:rPr lang="en-US" sz="2800" dirty="0">
                <a:solidFill>
                  <a:schemeClr val="tx1">
                    <a:lumMod val="85000"/>
                    <a:lumOff val="15000"/>
                  </a:schemeClr>
                </a:solidFill>
                <a:latin typeface="Futura Md BT" panose="020B0602020204020303" pitchFamily="34" charset="0"/>
              </a:rPr>
            </a:br>
            <a:r>
              <a:rPr lang="en-US" sz="2800" dirty="0">
                <a:solidFill>
                  <a:schemeClr val="tx1">
                    <a:lumMod val="85000"/>
                    <a:lumOff val="15000"/>
                  </a:schemeClr>
                </a:solidFill>
                <a:latin typeface="Futura Md BT" panose="020B0602020204020303" pitchFamily="34" charset="0"/>
              </a:rPr>
              <a:t>nor will I ever forsake you…’”	</a:t>
            </a:r>
            <a:r>
              <a:rPr lang="en-US" sz="2800" dirty="0">
                <a:solidFill>
                  <a:srgbClr val="623438"/>
                </a:solidFill>
                <a:latin typeface="Futura Md BT" panose="020B0602020204020303" pitchFamily="34" charset="0"/>
              </a:rPr>
              <a:t>Hebrews 13:5</a:t>
            </a:r>
          </a:p>
        </p:txBody>
      </p:sp>
    </p:spTree>
    <p:extLst>
      <p:ext uri="{BB962C8B-B14F-4D97-AF65-F5344CB8AC3E}">
        <p14:creationId xmlns:p14="http://schemas.microsoft.com/office/powerpoint/2010/main" val="364063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885794" y="2713419"/>
            <a:ext cx="8420412" cy="1431161"/>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“But seek first His kingdom and His righteousness, and all these things will be added to you.”								</a:t>
            </a:r>
            <a:r>
              <a:rPr lang="en-US" sz="2800" dirty="0">
                <a:solidFill>
                  <a:srgbClr val="623438"/>
                </a:solidFill>
                <a:latin typeface="Futura Md BT" panose="020B0602020204020303" pitchFamily="34" charset="0"/>
              </a:rPr>
              <a:t>Matthew 6:33</a:t>
            </a:r>
          </a:p>
        </p:txBody>
      </p:sp>
    </p:spTree>
    <p:extLst>
      <p:ext uri="{BB962C8B-B14F-4D97-AF65-F5344CB8AC3E}">
        <p14:creationId xmlns:p14="http://schemas.microsoft.com/office/powerpoint/2010/main" val="200408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668503" y="2713419"/>
            <a:ext cx="8854994" cy="1431161"/>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“…that He would grant you, according to the riches of His glory, to be strengthened with power through His Spirit in the inner man…”	</a:t>
            </a:r>
            <a:r>
              <a:rPr lang="en-US" sz="2800" dirty="0">
                <a:solidFill>
                  <a:srgbClr val="623438"/>
                </a:solidFill>
                <a:latin typeface="Futura Md BT" panose="020B0602020204020303" pitchFamily="34" charset="0"/>
              </a:rPr>
              <a:t>Ephesians 3:16</a:t>
            </a:r>
          </a:p>
        </p:txBody>
      </p:sp>
    </p:spTree>
    <p:extLst>
      <p:ext uri="{BB962C8B-B14F-4D97-AF65-F5344CB8AC3E}">
        <p14:creationId xmlns:p14="http://schemas.microsoft.com/office/powerpoint/2010/main" val="17874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515802" y="2167507"/>
            <a:ext cx="11160393" cy="2723823"/>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“Now I say this, brethren, that flesh and blood cannot inherit the kingdom of God; nor does the perishable inherit the imperishable. Behold, I tell you a mystery; we will not all sleep, but we will all </a:t>
            </a:r>
            <a:br>
              <a:rPr lang="en-US" sz="2800" dirty="0">
                <a:solidFill>
                  <a:schemeClr val="tx1">
                    <a:lumMod val="85000"/>
                    <a:lumOff val="15000"/>
                  </a:schemeClr>
                </a:solidFill>
                <a:latin typeface="Futura Md BT" panose="020B0602020204020303" pitchFamily="34" charset="0"/>
              </a:rPr>
            </a:br>
            <a:r>
              <a:rPr lang="en-US" sz="2800" dirty="0">
                <a:solidFill>
                  <a:schemeClr val="tx1">
                    <a:lumMod val="85000"/>
                    <a:lumOff val="15000"/>
                  </a:schemeClr>
                </a:solidFill>
                <a:latin typeface="Futura Md BT" panose="020B0602020204020303" pitchFamily="34" charset="0"/>
              </a:rPr>
              <a:t>be changed, in a moment, in the twinkling of an eye, at the last trumpet; for the trumpet will sound, and the dead will be raised imperishable, and we will be changed…</a:t>
            </a:r>
            <a:endParaRPr lang="en-US" sz="2800" dirty="0">
              <a:solidFill>
                <a:srgbClr val="623438"/>
              </a:solidFill>
              <a:latin typeface="Futura Md BT" panose="020B0602020204020303" pitchFamily="34" charset="0"/>
            </a:endParaRPr>
          </a:p>
        </p:txBody>
      </p:sp>
      <p:sp>
        <p:nvSpPr>
          <p:cNvPr id="3" name="TextBox 2">
            <a:extLst>
              <a:ext uri="{FF2B5EF4-FFF2-40B4-BE49-F238E27FC236}">
                <a16:creationId xmlns:a16="http://schemas.microsoft.com/office/drawing/2014/main" id="{926B9A0A-729B-2A47-F710-E0D4A1B8B5FB}"/>
              </a:ext>
            </a:extLst>
          </p:cNvPr>
          <p:cNvSpPr txBox="1"/>
          <p:nvPr/>
        </p:nvSpPr>
        <p:spPr>
          <a:xfrm>
            <a:off x="515803" y="2382952"/>
            <a:ext cx="11160393" cy="2292935"/>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	For this perishable must put on the imperishable, and this mortal must put on immortality. But when this perishable will have put </a:t>
            </a:r>
            <a:br>
              <a:rPr lang="en-US" sz="2800" dirty="0">
                <a:solidFill>
                  <a:schemeClr val="tx1">
                    <a:lumMod val="85000"/>
                    <a:lumOff val="15000"/>
                  </a:schemeClr>
                </a:solidFill>
                <a:latin typeface="Futura Md BT" panose="020B0602020204020303" pitchFamily="34" charset="0"/>
              </a:rPr>
            </a:br>
            <a:r>
              <a:rPr lang="en-US" sz="2800" dirty="0">
                <a:solidFill>
                  <a:schemeClr val="tx1">
                    <a:lumMod val="85000"/>
                    <a:lumOff val="15000"/>
                  </a:schemeClr>
                </a:solidFill>
                <a:latin typeface="Futura Md BT" panose="020B0602020204020303" pitchFamily="34" charset="0"/>
              </a:rPr>
              <a:t>on the imperishable, and this mortal will have put on immortality, then will come about the saying that is written, ‘Death is swallowed up in victory.’”			</a:t>
            </a:r>
            <a:r>
              <a:rPr lang="en-US" sz="2800" dirty="0">
                <a:solidFill>
                  <a:srgbClr val="623438"/>
                </a:solidFill>
                <a:latin typeface="Futura Md BT" panose="020B0602020204020303" pitchFamily="34" charset="0"/>
              </a:rPr>
              <a:t>1 Corinthians 15:50-54</a:t>
            </a:r>
          </a:p>
        </p:txBody>
      </p:sp>
    </p:spTree>
    <p:extLst>
      <p:ext uri="{BB962C8B-B14F-4D97-AF65-F5344CB8AC3E}">
        <p14:creationId xmlns:p14="http://schemas.microsoft.com/office/powerpoint/2010/main" val="30314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2528848" y="2727067"/>
            <a:ext cx="7134303" cy="1000274"/>
          </a:xfrm>
          <a:prstGeom prst="rect">
            <a:avLst/>
          </a:prstGeom>
          <a:noFill/>
          <a:effectLst/>
        </p:spPr>
        <p:txBody>
          <a:bodyPr wrap="square" bIns="91440" rtlCol="0">
            <a:spAutoFit/>
          </a:bodyPr>
          <a:lstStyle/>
          <a:p>
            <a:pPr marL="117475" indent="-117475"/>
            <a:r>
              <a:rPr lang="en-US" sz="2800" dirty="0">
                <a:solidFill>
                  <a:schemeClr val="tx1">
                    <a:lumMod val="85000"/>
                    <a:lumOff val="15000"/>
                  </a:schemeClr>
                </a:solidFill>
                <a:latin typeface="Futura Md BT" panose="020B0602020204020303" pitchFamily="34" charset="0"/>
              </a:rPr>
              <a:t>“Submit therefore to God. Resist the devil and he will flee from you.”	  </a:t>
            </a:r>
            <a:r>
              <a:rPr lang="en-US" sz="2800" dirty="0">
                <a:solidFill>
                  <a:srgbClr val="623438"/>
                </a:solidFill>
                <a:latin typeface="Futura Md BT" panose="020B0602020204020303" pitchFamily="34" charset="0"/>
              </a:rPr>
              <a:t>James 4:7</a:t>
            </a:r>
          </a:p>
        </p:txBody>
      </p:sp>
    </p:spTree>
    <p:extLst>
      <p:ext uri="{BB962C8B-B14F-4D97-AF65-F5344CB8AC3E}">
        <p14:creationId xmlns:p14="http://schemas.microsoft.com/office/powerpoint/2010/main" val="19064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77692-A104-57E8-B901-A24724C2244D}"/>
              </a:ext>
            </a:extLst>
          </p:cNvPr>
          <p:cNvSpPr txBox="1"/>
          <p:nvPr/>
        </p:nvSpPr>
        <p:spPr>
          <a:xfrm>
            <a:off x="4586288" y="239287"/>
            <a:ext cx="7312816" cy="1613327"/>
          </a:xfrm>
          <a:prstGeom prst="rect">
            <a:avLst/>
          </a:prstGeom>
          <a:solidFill>
            <a:srgbClr val="FBEACD">
              <a:alpha val="50196"/>
            </a:srgbClr>
          </a:solidFill>
        </p:spPr>
        <p:txBody>
          <a:bodyPr wrap="square" tIns="182880" bIns="182880" rtlCol="0">
            <a:spAutoFit/>
          </a:bodyPr>
          <a:lstStyle/>
          <a:p>
            <a:pPr algn="r" defTabSz="928688">
              <a:lnSpc>
                <a:spcPts val="5000"/>
              </a:lnSpc>
            </a:pPr>
            <a:r>
              <a:rPr lang="en-US" sz="4800" spc="300" dirty="0">
                <a:solidFill>
                  <a:srgbClr val="41273C"/>
                </a:solidFill>
                <a:effectLst/>
                <a:latin typeface="Futura Md BT" panose="020B0602020204020303" pitchFamily="34" charset="0"/>
              </a:rPr>
              <a:t>FLAWED, NOT FAILED:</a:t>
            </a:r>
            <a:r>
              <a:rPr lang="en-US" sz="4400" i="1" spc="300" dirty="0">
                <a:solidFill>
                  <a:srgbClr val="41273C"/>
                </a:solidFill>
                <a:effectLst/>
                <a:latin typeface="Futura Md BT" panose="020B0602020204020303" pitchFamily="34" charset="0"/>
              </a:rPr>
              <a:t> </a:t>
            </a:r>
            <a:r>
              <a:rPr lang="en-US" sz="4000" i="1" spc="200" dirty="0">
                <a:solidFill>
                  <a:srgbClr val="41273C"/>
                </a:solidFill>
                <a:effectLst/>
                <a:latin typeface="Futura Md BT" panose="020B0602020204020303" pitchFamily="34" charset="0"/>
              </a:rPr>
              <a:t>No, But You Did Laugh</a:t>
            </a:r>
          </a:p>
        </p:txBody>
      </p:sp>
      <p:sp>
        <p:nvSpPr>
          <p:cNvPr id="4" name="TextBox 3">
            <a:extLst>
              <a:ext uri="{FF2B5EF4-FFF2-40B4-BE49-F238E27FC236}">
                <a16:creationId xmlns:a16="http://schemas.microsoft.com/office/drawing/2014/main" id="{F11BF3C5-D29B-F1A0-1CCF-90C0D46B224C}"/>
              </a:ext>
            </a:extLst>
          </p:cNvPr>
          <p:cNvSpPr txBox="1"/>
          <p:nvPr/>
        </p:nvSpPr>
        <p:spPr>
          <a:xfrm>
            <a:off x="1348121" y="2631533"/>
            <a:ext cx="9495757" cy="1862048"/>
          </a:xfrm>
          <a:prstGeom prst="rect">
            <a:avLst/>
          </a:prstGeom>
          <a:noFill/>
          <a:effectLst/>
        </p:spPr>
        <p:txBody>
          <a:bodyPr wrap="square" bIns="91440" rtlCol="0">
            <a:spAutoFit/>
          </a:bodyPr>
          <a:lstStyle/>
          <a:p>
            <a:pPr marL="177800" indent="-177800"/>
            <a:r>
              <a:rPr lang="en-US" sz="2800" dirty="0">
                <a:solidFill>
                  <a:schemeClr val="tx1">
                    <a:lumMod val="85000"/>
                    <a:lumOff val="15000"/>
                  </a:schemeClr>
                </a:solidFill>
                <a:latin typeface="Futura Md BT" panose="020B0602020204020303" pitchFamily="34" charset="0"/>
              </a:rPr>
              <a:t>“Then He said to His disciples, ‘The harvest is plentiful, but the workers are few. Therefore, beseech the Lord </a:t>
            </a:r>
            <a:br>
              <a:rPr lang="en-US" sz="2800" dirty="0">
                <a:solidFill>
                  <a:schemeClr val="tx1">
                    <a:lumMod val="85000"/>
                    <a:lumOff val="15000"/>
                  </a:schemeClr>
                </a:solidFill>
                <a:latin typeface="Futura Md BT" panose="020B0602020204020303" pitchFamily="34" charset="0"/>
              </a:rPr>
            </a:br>
            <a:r>
              <a:rPr lang="en-US" sz="2800" dirty="0">
                <a:solidFill>
                  <a:schemeClr val="tx1">
                    <a:lumMod val="85000"/>
                    <a:lumOff val="15000"/>
                  </a:schemeClr>
                </a:solidFill>
                <a:latin typeface="Futura Md BT" panose="020B0602020204020303" pitchFamily="34" charset="0"/>
              </a:rPr>
              <a:t>of the harvest to send out workers into His harvest.’”	  					        </a:t>
            </a:r>
            <a:r>
              <a:rPr lang="en-US" sz="2800" dirty="0">
                <a:solidFill>
                  <a:srgbClr val="623438"/>
                </a:solidFill>
                <a:latin typeface="Futura Md BT" panose="020B0602020204020303" pitchFamily="34" charset="0"/>
              </a:rPr>
              <a:t>Matthew 9:37, 38</a:t>
            </a:r>
          </a:p>
        </p:txBody>
      </p:sp>
    </p:spTree>
    <p:extLst>
      <p:ext uri="{BB962C8B-B14F-4D97-AF65-F5344CB8AC3E}">
        <p14:creationId xmlns:p14="http://schemas.microsoft.com/office/powerpoint/2010/main" val="33211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602</Words>
  <Application>Microsoft Macintosh PowerPoint</Application>
  <PresentationFormat>Widescreen</PresentationFormat>
  <Paragraphs>28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Futura Md BT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 Harbaugh</dc:creator>
  <cp:lastModifiedBy>Joshua Creel</cp:lastModifiedBy>
  <cp:revision>9</cp:revision>
  <dcterms:created xsi:type="dcterms:W3CDTF">2023-06-03T20:28:04Z</dcterms:created>
  <dcterms:modified xsi:type="dcterms:W3CDTF">2023-06-07T15:56:35Z</dcterms:modified>
</cp:coreProperties>
</file>