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3" r:id="rId1"/>
  </p:sldMasterIdLst>
  <p:notesMasterIdLst>
    <p:notesMasterId r:id="rId32"/>
  </p:notesMasterIdLst>
  <p:handoutMasterIdLst>
    <p:handoutMasterId r:id="rId33"/>
  </p:handoutMasterIdLst>
  <p:sldIdLst>
    <p:sldId id="256" r:id="rId2"/>
    <p:sldId id="279" r:id="rId3"/>
    <p:sldId id="284" r:id="rId4"/>
    <p:sldId id="292" r:id="rId5"/>
    <p:sldId id="293" r:id="rId6"/>
    <p:sldId id="280" r:id="rId7"/>
    <p:sldId id="263" r:id="rId8"/>
    <p:sldId id="283" r:id="rId9"/>
    <p:sldId id="285" r:id="rId10"/>
    <p:sldId id="287" r:id="rId11"/>
    <p:sldId id="288" r:id="rId12"/>
    <p:sldId id="278" r:id="rId13"/>
    <p:sldId id="295" r:id="rId14"/>
    <p:sldId id="299" r:id="rId15"/>
    <p:sldId id="300" r:id="rId16"/>
    <p:sldId id="296" r:id="rId17"/>
    <p:sldId id="294" r:id="rId18"/>
    <p:sldId id="302" r:id="rId19"/>
    <p:sldId id="304" r:id="rId20"/>
    <p:sldId id="270" r:id="rId21"/>
    <p:sldId id="303" r:id="rId22"/>
    <p:sldId id="305" r:id="rId23"/>
    <p:sldId id="306" r:id="rId24"/>
    <p:sldId id="307" r:id="rId25"/>
    <p:sldId id="308" r:id="rId26"/>
    <p:sldId id="309" r:id="rId27"/>
    <p:sldId id="310" r:id="rId28"/>
    <p:sldId id="273" r:id="rId29"/>
    <p:sldId id="290" r:id="rId30"/>
    <p:sldId id="289" r:id="rId31"/>
  </p:sldIdLst>
  <p:sldSz cx="12188825"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27211-0B9C-4B59-BB57-4C01A7060C60}" v="5860" dt="2023-08-23T04:12:48.20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5545" autoAdjust="0"/>
  </p:normalViewPr>
  <p:slideViewPr>
    <p:cSldViewPr>
      <p:cViewPr varScale="1">
        <p:scale>
          <a:sx n="80" d="100"/>
          <a:sy n="80" d="100"/>
        </p:scale>
        <p:origin x="1794" y="9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838" y="10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44" tIns="48322" rIns="96644" bIns="48322" rtlCol="0"/>
          <a:lstStyle>
            <a:lvl1pPr algn="r">
              <a:defRPr sz="1300"/>
            </a:lvl1pPr>
          </a:lstStyle>
          <a:p>
            <a:fld id="{7C6ACB66-EAB9-4D45-9F9C-28EA120D791D}" type="datetimeFigureOut">
              <a:rPr lang="en-US"/>
              <a:t>8/23/2023</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44" tIns="48322" rIns="96644" bIns="48322"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4" tIns="48322" rIns="96644" bIns="48322" rtlCol="0" anchor="b"/>
          <a:lstStyle>
            <a:lvl1pPr algn="r">
              <a:defRPr sz="13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44" tIns="48322" rIns="96644" bIns="48322" rtlCol="0"/>
          <a:lstStyle>
            <a:lvl1pPr algn="r">
              <a:defRPr sz="1300"/>
            </a:lvl1pPr>
          </a:lstStyle>
          <a:p>
            <a:fld id="{F879D970-AC71-40CF-8717-2E4EAB5207AF}" type="datetimeFigureOut">
              <a:rPr lang="en-US"/>
              <a:t>8/23/2023</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44" tIns="48322" rIns="96644" bIns="48322" rtlCol="0" anchor="ctr"/>
          <a:lstStyle/>
          <a:p>
            <a:endParaRPr/>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44" tIns="48322" rIns="96644" bIns="4832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4" tIns="48322" rIns="96644" bIns="48322"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4" tIns="48322" rIns="96644" bIns="48322" rtlCol="0" anchor="b"/>
          <a:lstStyle>
            <a:lvl1pPr algn="r">
              <a:defRPr sz="13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146937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10</a:t>
            </a:fld>
            <a:endParaRPr lang="en-US"/>
          </a:p>
        </p:txBody>
      </p:sp>
    </p:spTree>
    <p:extLst>
      <p:ext uri="{BB962C8B-B14F-4D97-AF65-F5344CB8AC3E}">
        <p14:creationId xmlns:p14="http://schemas.microsoft.com/office/powerpoint/2010/main" val="116481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11</a:t>
            </a:fld>
            <a:endParaRPr lang="en-US"/>
          </a:p>
        </p:txBody>
      </p:sp>
    </p:spTree>
    <p:extLst>
      <p:ext uri="{BB962C8B-B14F-4D97-AF65-F5344CB8AC3E}">
        <p14:creationId xmlns:p14="http://schemas.microsoft.com/office/powerpoint/2010/main" val="162652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resonates with me because he has a heart and a warmth for people that you don’t hear from the other writers.  He describes details about people in a very observant way, but still factual.  He was the only one to call Joseph “a secret disciple”.</a:t>
            </a:r>
          </a:p>
          <a:p>
            <a:endParaRPr lang="en-US" dirty="0"/>
          </a:p>
          <a:p>
            <a:r>
              <a:rPr lang="en-US" dirty="0">
                <a:latin typeface="Calibri" panose="020F0502020204030204" pitchFamily="34" charset="0"/>
                <a:cs typeface="Calibri" panose="020F0502020204030204" pitchFamily="34" charset="0"/>
              </a:rPr>
              <a:t>John offers more interpersonal details than the other apostles’ accounts</a:t>
            </a:r>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44399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13</a:t>
            </a:fld>
            <a:endParaRPr lang="en-US"/>
          </a:p>
        </p:txBody>
      </p:sp>
    </p:spTree>
    <p:extLst>
      <p:ext uri="{BB962C8B-B14F-4D97-AF65-F5344CB8AC3E}">
        <p14:creationId xmlns:p14="http://schemas.microsoft.com/office/powerpoint/2010/main" val="24636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14</a:t>
            </a:fld>
            <a:endParaRPr lang="en-US"/>
          </a:p>
        </p:txBody>
      </p:sp>
    </p:spTree>
    <p:extLst>
      <p:ext uri="{BB962C8B-B14F-4D97-AF65-F5344CB8AC3E}">
        <p14:creationId xmlns:p14="http://schemas.microsoft.com/office/powerpoint/2010/main" val="59648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15</a:t>
            </a:fld>
            <a:endParaRPr lang="en-US"/>
          </a:p>
        </p:txBody>
      </p:sp>
    </p:spTree>
    <p:extLst>
      <p:ext uri="{BB962C8B-B14F-4D97-AF65-F5344CB8AC3E}">
        <p14:creationId xmlns:p14="http://schemas.microsoft.com/office/powerpoint/2010/main" val="327448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would’ve been instantly recognized wherever he went</a:t>
            </a:r>
          </a:p>
          <a:p>
            <a:endParaRPr lang="en-US" dirty="0"/>
          </a:p>
          <a:p>
            <a:pPr defTabSz="960943">
              <a:defRPr/>
            </a:pPr>
            <a:r>
              <a:rPr lang="en-US" dirty="0"/>
              <a:t>His movements and actions would have been the topic of conversation and discussion</a:t>
            </a:r>
          </a:p>
          <a:p>
            <a:pPr defTabSz="960943">
              <a:defRPr/>
            </a:pPr>
            <a:endParaRPr lang="en-US" sz="1300" dirty="0">
              <a:latin typeface="Calibri" panose="020F0502020204030204" pitchFamily="34" charset="0"/>
              <a:cs typeface="Calibri" panose="020F0502020204030204" pitchFamily="34" charset="0"/>
            </a:endParaRPr>
          </a:p>
          <a:p>
            <a:pPr defTabSz="960943">
              <a:defRPr/>
            </a:pPr>
            <a:r>
              <a:rPr lang="en-US" sz="1300" dirty="0">
                <a:latin typeface="Calibri" panose="020F0502020204030204" pitchFamily="34" charset="0"/>
                <a:cs typeface="Calibri" panose="020F0502020204030204" pitchFamily="34" charset="0"/>
              </a:rPr>
              <a:t>He also knew the kind of men he served with</a:t>
            </a:r>
          </a:p>
          <a:p>
            <a:pPr defTabSz="960943">
              <a:defRPr/>
            </a:pPr>
            <a:endParaRPr lang="en-US" sz="1300" dirty="0">
              <a:latin typeface="Calibri" panose="020F0502020204030204" pitchFamily="34" charset="0"/>
              <a:cs typeface="Calibri" panose="020F0502020204030204" pitchFamily="34" charset="0"/>
            </a:endParaRPr>
          </a:p>
          <a:p>
            <a:pPr defTabSz="960943">
              <a:defRPr/>
            </a:pPr>
            <a:r>
              <a:rPr lang="en-US" sz="1300" dirty="0">
                <a:latin typeface="Calibri" panose="020F0502020204030204" pitchFamily="34" charset="0"/>
                <a:cs typeface="Calibri" panose="020F0502020204030204" pitchFamily="34" charset="0"/>
              </a:rPr>
              <a:t>Perhaps his fear was less personal failing and more an awareness, a matter of practicality?</a:t>
            </a:r>
          </a:p>
          <a:p>
            <a:endParaRPr lang="en-US" dirty="0"/>
          </a:p>
          <a:p>
            <a:r>
              <a:rPr lang="en-US" dirty="0"/>
              <a:t>We can understand that, but it only reinforces the basic concern – he was a “secret disciple”, not an open one.  This is a dangerous place to walk spiritually.  And I think most every person here can understand that in a very personal way, because from time to time we have probably each had moments (or continue to have moments) in which we’d have to classify ourselves as “secret disciples” – and it’s a shameful feeling, isn’t it?  Many of us can really understand the position that Joseph was in.</a:t>
            </a:r>
          </a:p>
        </p:txBody>
      </p:sp>
      <p:sp>
        <p:nvSpPr>
          <p:cNvPr id="4" name="Slide Number Placeholder 3"/>
          <p:cNvSpPr>
            <a:spLocks noGrp="1"/>
          </p:cNvSpPr>
          <p:nvPr>
            <p:ph type="sldNum" sz="quarter" idx="5"/>
          </p:nvPr>
        </p:nvSpPr>
        <p:spPr/>
        <p:txBody>
          <a:bodyPr/>
          <a:lstStyle/>
          <a:p>
            <a:fld id="{03266150-FA26-45B5-BF0B-186B42A09DC9}" type="slidenum">
              <a:rPr lang="en-US" smtClean="0"/>
              <a:t>16</a:t>
            </a:fld>
            <a:endParaRPr lang="en-US"/>
          </a:p>
        </p:txBody>
      </p:sp>
    </p:spTree>
    <p:extLst>
      <p:ext uri="{BB962C8B-B14F-4D97-AF65-F5344CB8AC3E}">
        <p14:creationId xmlns:p14="http://schemas.microsoft.com/office/powerpoint/2010/main" val="88635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17</a:t>
            </a:fld>
            <a:endParaRPr lang="en-US"/>
          </a:p>
        </p:txBody>
      </p:sp>
    </p:spTree>
    <p:extLst>
      <p:ext uri="{BB962C8B-B14F-4D97-AF65-F5344CB8AC3E}">
        <p14:creationId xmlns:p14="http://schemas.microsoft.com/office/powerpoint/2010/main" val="37995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Joseph was like us.  He was just a man, not a perfect man.  He had strengths and he had weaknesses.  He had virtues and he had private struggles.  He was a child of God.  </a:t>
            </a:r>
          </a:p>
          <a:p>
            <a:pPr marL="181209" indent="-181209">
              <a:buFontTx/>
              <a:buChar char="-"/>
            </a:pPr>
            <a:r>
              <a:rPr lang="en-US" dirty="0"/>
              <a:t>He couldn’t see how things would turn out.  </a:t>
            </a:r>
          </a:p>
          <a:p>
            <a:pPr marL="181209" indent="-181209">
              <a:buFontTx/>
              <a:buChar char="-"/>
            </a:pPr>
            <a:r>
              <a:rPr lang="en-US" dirty="0"/>
              <a:t>None of us can see the future – what moves us to make difficult decisions, decisions that defy man’s understanding and wisdom?</a:t>
            </a:r>
          </a:p>
          <a:p>
            <a:pPr marL="664430" lvl="1" indent="-181209">
              <a:buFontTx/>
              <a:buChar char="-"/>
            </a:pPr>
            <a:r>
              <a:rPr lang="en-US" dirty="0"/>
              <a:t>Heb. 11:1</a:t>
            </a:r>
          </a:p>
          <a:p>
            <a:pPr marL="664430" lvl="1" indent="-181209">
              <a:buFontTx/>
              <a:buChar char="-"/>
            </a:pPr>
            <a:r>
              <a:rPr lang="en-US" dirty="0"/>
              <a:t>KJV for the win, here – I love the connotation of these words – with faith, it’s REAL.  It is REAL.  The promises are REAL.  Heaven is REAL.  Our salvation is REAL.</a:t>
            </a:r>
          </a:p>
          <a:p>
            <a:endParaRPr lang="en-US" dirty="0"/>
          </a:p>
          <a:p>
            <a:pPr marL="181209" indent="-181209">
              <a:buFontTx/>
              <a:buChar char="-"/>
            </a:pPr>
            <a:r>
              <a:rPr lang="en-US" dirty="0"/>
              <a:t>Joseph had a chance to stand with Jesus’s followers and be publicly counted among them, to follow Jesus, to help spread his message, to learn from his teachings, but he found himself unable to take that step.</a:t>
            </a:r>
          </a:p>
          <a:p>
            <a:pPr marL="181209" indent="-181209">
              <a:buFontTx/>
              <a:buChar char="-"/>
            </a:pPr>
            <a:r>
              <a:rPr lang="en-US" dirty="0"/>
              <a:t>He had a FAITH problem.  And so his fear prevented him from acting.</a:t>
            </a:r>
          </a:p>
          <a:p>
            <a:pPr marL="664430" lvl="1" indent="-181209">
              <a:buFontTx/>
              <a:buChar char="-"/>
            </a:pPr>
            <a:r>
              <a:rPr lang="en-US" dirty="0"/>
              <a:t>“A willingness to risk our reputation is that which differentiates a follower from a mere admirer.”  (Goswami, Premier Christianity Magazine, April 2021)</a:t>
            </a:r>
          </a:p>
        </p:txBody>
      </p:sp>
      <p:sp>
        <p:nvSpPr>
          <p:cNvPr id="4" name="Slide Number Placeholder 3"/>
          <p:cNvSpPr>
            <a:spLocks noGrp="1"/>
          </p:cNvSpPr>
          <p:nvPr>
            <p:ph type="sldNum" sz="quarter" idx="5"/>
          </p:nvPr>
        </p:nvSpPr>
        <p:spPr/>
        <p:txBody>
          <a:bodyPr/>
          <a:lstStyle/>
          <a:p>
            <a:fld id="{03266150-FA26-45B5-BF0B-186B42A09DC9}" type="slidenum">
              <a:rPr lang="en-US" smtClean="0"/>
              <a:t>18</a:t>
            </a:fld>
            <a:endParaRPr lang="en-US"/>
          </a:p>
        </p:txBody>
      </p:sp>
    </p:spTree>
    <p:extLst>
      <p:ext uri="{BB962C8B-B14F-4D97-AF65-F5344CB8AC3E}">
        <p14:creationId xmlns:p14="http://schemas.microsoft.com/office/powerpoint/2010/main" val="239454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 was like us.</a:t>
            </a:r>
          </a:p>
          <a:p>
            <a:r>
              <a:rPr lang="en-US" dirty="0"/>
              <a:t>He had a faith problem.  And so his fear prevented him from acting.</a:t>
            </a:r>
          </a:p>
          <a:p>
            <a:pPr marL="664430" lvl="1" indent="-181209">
              <a:buFontTx/>
              <a:buChar char="-"/>
            </a:pPr>
            <a:r>
              <a:rPr lang="en-US" dirty="0"/>
              <a:t>“A willingness to risk our reputation is that which differentiates a follower from a mere admirer.”  (Goswami, Premier Christianity Magazine, April 2021)</a:t>
            </a:r>
          </a:p>
        </p:txBody>
      </p:sp>
      <p:sp>
        <p:nvSpPr>
          <p:cNvPr id="4" name="Slide Number Placeholder 3"/>
          <p:cNvSpPr>
            <a:spLocks noGrp="1"/>
          </p:cNvSpPr>
          <p:nvPr>
            <p:ph type="sldNum" sz="quarter" idx="5"/>
          </p:nvPr>
        </p:nvSpPr>
        <p:spPr/>
        <p:txBody>
          <a:bodyPr/>
          <a:lstStyle/>
          <a:p>
            <a:fld id="{03266150-FA26-45B5-BF0B-186B42A09DC9}" type="slidenum">
              <a:rPr lang="en-US" smtClean="0"/>
              <a:t>19</a:t>
            </a:fld>
            <a:endParaRPr lang="en-US"/>
          </a:p>
        </p:txBody>
      </p:sp>
    </p:spTree>
    <p:extLst>
      <p:ext uri="{BB962C8B-B14F-4D97-AF65-F5344CB8AC3E}">
        <p14:creationId xmlns:p14="http://schemas.microsoft.com/office/powerpoint/2010/main" val="300202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pPr marL="241611" indent="-241611" defTabSz="966444">
              <a:buFontTx/>
              <a:buAutoNum type="arabicPeriod"/>
              <a:defRPr/>
            </a:pPr>
            <a:r>
              <a:rPr lang="en-US" baseline="0" dirty="0"/>
              <a:t>I was honored to be asked to do this – and just </a:t>
            </a:r>
            <a:r>
              <a:rPr lang="en-US" baseline="0" dirty="0" err="1"/>
              <a:t>kinda</a:t>
            </a:r>
            <a:r>
              <a:rPr lang="en-US" baseline="0" dirty="0"/>
              <a:t> wondering, “What were they thinking asking </a:t>
            </a:r>
            <a:r>
              <a:rPr lang="en-US" i="1" baseline="0" dirty="0"/>
              <a:t>me</a:t>
            </a:r>
            <a:r>
              <a:rPr lang="en-US" baseline="0" dirty="0"/>
              <a:t>?”</a:t>
            </a:r>
          </a:p>
          <a:p>
            <a:pPr marL="241611" indent="-241611" defTabSz="966444">
              <a:buFontTx/>
              <a:buAutoNum type="arabicPeriod"/>
              <a:defRPr/>
            </a:pPr>
            <a:endParaRPr lang="en-US" baseline="0" dirty="0"/>
          </a:p>
          <a:p>
            <a:pPr marL="241611" indent="-241611" defTabSz="966444">
              <a:buFontTx/>
              <a:buAutoNum type="arabicPeriod"/>
              <a:defRPr/>
            </a:pPr>
            <a:r>
              <a:rPr lang="en-US" baseline="0" dirty="0"/>
              <a:t>My next thought was then, “How am I </a:t>
            </a:r>
            <a:r>
              <a:rPr lang="en-US" baseline="0" dirty="0" err="1"/>
              <a:t>gonna</a:t>
            </a:r>
            <a:r>
              <a:rPr lang="en-US" baseline="0" dirty="0"/>
              <a:t> get enough together about Joseph of Arimathea?”  “What was I thinking when I picked it?”  But there are many who are mentioned in scripture with far fewer than 22 or 23 verses.  So, OK, here we go!</a:t>
            </a:r>
          </a:p>
          <a:p>
            <a:pPr marL="241611" indent="-241611" defTabSz="966444">
              <a:buFontTx/>
              <a:buAutoNum type="arabicPeriod"/>
              <a:defRPr/>
            </a:pPr>
            <a:endParaRPr lang="en-US" baseline="0" dirty="0"/>
          </a:p>
          <a:p>
            <a:pPr marL="241611" indent="-241611" defTabSz="966444">
              <a:buFontTx/>
              <a:buAutoNum type="arabicPeriod"/>
              <a:defRPr/>
            </a:pPr>
            <a:r>
              <a:rPr lang="en-US" baseline="0" dirty="0"/>
              <a:t>What I learned first off – this is going to be hard to understand better without understanding the context of his life and of these events.</a:t>
            </a:r>
          </a:p>
          <a:p>
            <a:pPr marL="724833" lvl="1" indent="-241611" defTabSz="966444">
              <a:buFontTx/>
              <a:buAutoNum type="arabicPeriod"/>
              <a:defRPr/>
            </a:pPr>
            <a:r>
              <a:rPr lang="en-US" baseline="0" dirty="0"/>
              <a:t>More familiarity with the accounts and the events just following Jesus’ death</a:t>
            </a:r>
          </a:p>
          <a:p>
            <a:pPr marL="724833" lvl="1" indent="-241611" defTabSz="966444">
              <a:buFontTx/>
              <a:buAutoNum type="arabicPeriod"/>
              <a:defRPr/>
            </a:pPr>
            <a:r>
              <a:rPr lang="en-US" baseline="0" dirty="0"/>
              <a:t>Understand Jewish hours, days, and customs</a:t>
            </a:r>
          </a:p>
          <a:p>
            <a:pPr marL="724833" lvl="1" indent="-241611" defTabSz="966444">
              <a:buFontTx/>
              <a:buAutoNum type="arabicPeriod"/>
              <a:defRPr/>
            </a:pPr>
            <a:endParaRPr lang="en-US" baseline="0" dirty="0"/>
          </a:p>
          <a:p>
            <a:pPr defTabSz="966444">
              <a:defRPr/>
            </a:pPr>
            <a:r>
              <a:rPr lang="en-US" baseline="0" dirty="0"/>
              <a:t>4.  Disclaimers -- I’m going to try to stay focused here </a:t>
            </a:r>
            <a:r>
              <a:rPr lang="en-US" baseline="0" dirty="0">
                <a:sym typeface="Wingdings" panose="05000000000000000000" pitchFamily="2" charset="2"/>
              </a:rPr>
              <a:t> there’s a LOT of interesting detail, and this could really easily become a different kind of study.  So, I’m going to include important points about Jesus’ burial, but I’ll try not to get sidetracked.  And, though I’m trying to represent events as factually and accurately as I can, every possibility exists there are some timeline mistakes.  And I will be asking some speculative questions in an effort to understand our subject better.</a:t>
            </a:r>
          </a:p>
          <a:p>
            <a:pPr defTabSz="966444">
              <a:defRPr/>
            </a:pPr>
            <a:endParaRPr lang="en-US" baseline="0" dirty="0">
              <a:sym typeface="Wingdings" panose="05000000000000000000" pitchFamily="2" charset="2"/>
            </a:endParaRPr>
          </a:p>
          <a:p>
            <a:pPr marL="180177" indent="-180177" defTabSz="966444">
              <a:buFontTx/>
              <a:buChar char="-"/>
              <a:defRPr/>
            </a:pPr>
            <a:r>
              <a:rPr lang="en-US" baseline="0" dirty="0">
                <a:sym typeface="Wingdings" panose="05000000000000000000" pitchFamily="2" charset="2"/>
              </a:rPr>
              <a:t>Rabbit Holes -- Now, I LOVE TRIVIA, and it can also be easy to indulge in too much conjecture.  And here’s where I ended up down a really deep rabbit hole.  Because, you see, there is some debate out there about the order of events during the last week of Jesus’s life and a few different arguments for why some events happened on different days than what most people think.  And maybe smarter people than I am really don’t get pulled down those rabbit holes.  It was VERY interesting, but I ended up spending </a:t>
            </a:r>
            <a:r>
              <a:rPr lang="en-US" baseline="0" dirty="0" err="1">
                <a:sym typeface="Wingdings" panose="05000000000000000000" pitchFamily="2" charset="2"/>
              </a:rPr>
              <a:t>wayyy</a:t>
            </a:r>
            <a:r>
              <a:rPr lang="en-US" baseline="0" dirty="0">
                <a:sym typeface="Wingdings" panose="05000000000000000000" pitchFamily="2" charset="2"/>
              </a:rPr>
              <a:t> too much time thinking about that and how it factors into to my understanding, and thinking about what I might share.  And then I realized it was a fool’s errand and really not that important.  </a:t>
            </a:r>
          </a:p>
          <a:p>
            <a:pPr marL="180177" indent="-180177" defTabSz="966444">
              <a:buFontTx/>
              <a:buChar char="-"/>
              <a:defRPr/>
            </a:pPr>
            <a:endParaRPr lang="en-US" baseline="0" dirty="0">
              <a:sym typeface="Wingdings" panose="05000000000000000000" pitchFamily="2" charset="2"/>
            </a:endParaRPr>
          </a:p>
          <a:p>
            <a:pPr defTabSz="966444">
              <a:defRPr/>
            </a:pPr>
            <a:r>
              <a:rPr lang="en-US" baseline="0" dirty="0">
                <a:sym typeface="Wingdings" panose="05000000000000000000" pitchFamily="2" charset="2"/>
              </a:rPr>
              <a:t>Also, there are many apocryphal accounts of Joseph after his recorded actions, from the plausible to the fantastical, with lines getting somewhat blurry.</a:t>
            </a:r>
          </a:p>
          <a:p>
            <a:pPr defTabSz="966444">
              <a:defRPr/>
            </a:pPr>
            <a:endParaRPr lang="en-US" baseline="0" dirty="0">
              <a:sym typeface="Wingdings" panose="05000000000000000000" pitchFamily="2" charset="2"/>
            </a:endParaRPr>
          </a:p>
          <a:p>
            <a:pPr defTabSz="966444">
              <a:defRPr/>
            </a:pPr>
            <a:r>
              <a:rPr lang="en-US" baseline="0" dirty="0">
                <a:sym typeface="Wingdings" panose="05000000000000000000" pitchFamily="2" charset="2"/>
              </a:rPr>
              <a:t>So, let’s focus mostly on what we </a:t>
            </a:r>
            <a:r>
              <a:rPr lang="en-US" b="1" i="1" baseline="0" dirty="0">
                <a:sym typeface="Wingdings" panose="05000000000000000000" pitchFamily="2" charset="2"/>
              </a:rPr>
              <a:t>know</a:t>
            </a:r>
            <a:r>
              <a:rPr lang="en-US" baseline="0" dirty="0">
                <a:sym typeface="Wingdings" panose="05000000000000000000" pitchFamily="2" charset="2"/>
              </a:rPr>
              <a:t> and what we can </a:t>
            </a:r>
            <a:r>
              <a:rPr lang="en-US" b="1" i="1" baseline="0" dirty="0">
                <a:sym typeface="Wingdings" panose="05000000000000000000" pitchFamily="2" charset="2"/>
              </a:rPr>
              <a:t>safely infer, </a:t>
            </a:r>
            <a:r>
              <a:rPr lang="en-US" b="0" i="0" baseline="0" dirty="0">
                <a:sym typeface="Wingdings" panose="05000000000000000000" pitchFamily="2" charset="2"/>
              </a:rPr>
              <a:t>and better yet, what is</a:t>
            </a:r>
            <a:r>
              <a:rPr lang="en-US" b="1" i="1" baseline="0" dirty="0">
                <a:sym typeface="Wingdings" panose="05000000000000000000" pitchFamily="2" charset="2"/>
              </a:rPr>
              <a:t> pertinent.</a:t>
            </a:r>
            <a:r>
              <a:rPr lang="en-US" baseline="0" dirty="0">
                <a:sym typeface="Wingdings" panose="05000000000000000000" pitchFamily="2" charset="2"/>
              </a:rPr>
              <a:t> (phew!) But, maybe we can do a little “collateral learning” together. </a:t>
            </a:r>
          </a:p>
          <a:p>
            <a:pPr defTabSz="966444">
              <a:defRPr/>
            </a:pPr>
            <a:endParaRPr lang="en-US" baseline="0" dirty="0">
              <a:sym typeface="Wingdings" panose="05000000000000000000" pitchFamily="2" charset="2"/>
            </a:endParaRPr>
          </a:p>
          <a:p>
            <a:pPr defTabSz="966444">
              <a:defRPr/>
            </a:pPr>
            <a:endParaRPr lang="en-US" baseline="0" dirty="0"/>
          </a:p>
          <a:p>
            <a:pPr defTabSz="966444">
              <a:defRPr/>
            </a:pPr>
            <a:r>
              <a:rPr lang="en-US" baseline="0" dirty="0"/>
              <a:t>https://www.biblestudytools.com/bible-study/topical-studies/why-is-joseph-of-arimathea-included-in-the-easter-story.html</a:t>
            </a:r>
          </a:p>
          <a:p>
            <a:pPr defTabSz="966444">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325216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at 2:15</a:t>
            </a:r>
          </a:p>
          <a:p>
            <a:pPr defTabSz="966444">
              <a:defRPr/>
            </a:pPr>
            <a:endParaRPr lang="en-US" baseline="0" dirty="0">
              <a:sym typeface="Wingdings" panose="05000000000000000000" pitchFamily="2" charset="2"/>
            </a:endParaRPr>
          </a:p>
          <a:p>
            <a:pPr defTabSz="966444">
              <a:defRPr/>
            </a:pPr>
            <a:r>
              <a:rPr lang="en-US" baseline="0" dirty="0">
                <a:sym typeface="Wingdings" panose="05000000000000000000" pitchFamily="2" charset="2"/>
              </a:rPr>
              <a:t>-- The more we see these events and these people as real, living, breathing, men and women, with complex personalities and lives like we have, #1 – the more real it becomes to us, but #2 – the more we can truly be affected by it.  And that’s an important thing.  </a:t>
            </a:r>
          </a:p>
          <a:p>
            <a:pPr defTabSz="966444">
              <a:defRPr/>
            </a:pPr>
            <a:endParaRPr lang="en-US" baseline="0" dirty="0">
              <a:sym typeface="Wingdings" panose="05000000000000000000" pitchFamily="2" charset="2"/>
            </a:endParaRPr>
          </a:p>
          <a:p>
            <a:pPr defTabSz="966444">
              <a:defRPr/>
            </a:pPr>
            <a:r>
              <a:rPr lang="en-US" baseline="0" dirty="0">
                <a:sym typeface="Wingdings" panose="05000000000000000000" pitchFamily="2" charset="2"/>
              </a:rPr>
              <a:t>-- I’m going to admit – I’ve watched The Chosen – and while I know it’s not intended to be a purely factual depiction of the gospel accounts, I find it very powerful.  I knew I needed to watch it when I saw a clip on Facebook – of the woman with the flow of blood being healed – and it wrecked me.  </a:t>
            </a:r>
          </a:p>
          <a:p>
            <a:pPr defTabSz="966444">
              <a:defRPr/>
            </a:pPr>
            <a:endParaRPr lang="en-US" baseline="0" dirty="0">
              <a:sym typeface="Wingdings" panose="05000000000000000000" pitchFamily="2" charset="2"/>
            </a:endParaRPr>
          </a:p>
          <a:p>
            <a:r>
              <a:rPr lang="en-US" dirty="0"/>
              <a:t> </a:t>
            </a:r>
          </a:p>
        </p:txBody>
      </p:sp>
      <p:sp>
        <p:nvSpPr>
          <p:cNvPr id="4" name="Slide Number Placeholder 3"/>
          <p:cNvSpPr>
            <a:spLocks noGrp="1"/>
          </p:cNvSpPr>
          <p:nvPr>
            <p:ph type="sldNum" sz="quarter" idx="5"/>
          </p:nvPr>
        </p:nvSpPr>
        <p:spPr/>
        <p:txBody>
          <a:bodyPr/>
          <a:lstStyle/>
          <a:p>
            <a:fld id="{03266150-FA26-45B5-BF0B-186B42A09DC9}" type="slidenum">
              <a:rPr lang="en-US" smtClean="0"/>
              <a:t>20</a:t>
            </a:fld>
            <a:endParaRPr lang="en-US"/>
          </a:p>
        </p:txBody>
      </p:sp>
    </p:spTree>
    <p:extLst>
      <p:ext uri="{BB962C8B-B14F-4D97-AF65-F5344CB8AC3E}">
        <p14:creationId xmlns:p14="http://schemas.microsoft.com/office/powerpoint/2010/main" val="56579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81209" indent="-181209" defTabSz="966444">
              <a:buFontTx/>
              <a:buChar char="-"/>
            </a:pPr>
            <a:r>
              <a:rPr lang="en-US" dirty="0"/>
              <a:t>Joseph’s fear may have prevented him from acting, but only up to a point.  Because what can flawed people do?  They can make a good decision.  They can make a better choice.  They can go a different way.</a:t>
            </a:r>
          </a:p>
          <a:p>
            <a:endParaRPr lang="en-US" dirty="0"/>
          </a:p>
          <a:p>
            <a:pPr marL="181209" indent="-181209">
              <a:buFontTx/>
              <a:buChar char="-"/>
            </a:pPr>
            <a:r>
              <a:rPr lang="en-US" dirty="0"/>
              <a:t>It is now late in the night hours of the Passover night, and Jesus the Nazarene teacher has been arrested in the night with the help of Judas who was paid to betray him.  Joseph may or may not be fully aware of all these arrangements, but he is present when Jesus is brought before the High Priest and the whole Council and accused of blasphemy.  People are giving false testimony but the accused doesn’t say anything.  Finally, Jesus answers a question that the increasingly enraged Caiaphas, the High Priest puts to Him, saying “I Am the Christ, and you shall see the Son of Man sitting at the right hand of power, and coming with the clouds of heaven.”  And Caiaphas tears his clothing and claims that this is blasphemy from the mouth of the accused in their own hearing, and the assembly spit at Him, blindfold, and begin beating and taunting Him.  And Joseph is there witnessing all of this.  And as the assembly becomes increasingly chaotic, somewhere outside, the sound of a rooster crowing goes unnoticed by the assembly, but seems to draw the blindfolded Teacher’s attention for a few moments. </a:t>
            </a:r>
          </a:p>
          <a:p>
            <a:pPr marL="181209" indent="-181209">
              <a:buFontTx/>
              <a:buChar char="-"/>
            </a:pPr>
            <a:endParaRPr lang="en-US" dirty="0"/>
          </a:p>
          <a:p>
            <a:pPr marL="181209" indent="-181209">
              <a:buFontTx/>
              <a:buChar char="-"/>
            </a:pPr>
            <a:r>
              <a:rPr lang="en-US" dirty="0"/>
              <a:t>In the early morning hours, the Sanhedrin are summoned together, and Jesus the Nazarene teacher is awaiting their judgment.  It likely at this time, having seen the escalation of the Council’s evil intentions toward Jesus, and being a “good and righteous man” according to Luke, that “Joseph, this secret disciple, outs himself and argues against the council’s decision to condemn Jesus.  He breaks rank and speaks up against the charges of blasphemy.  He may have been the only one to dissent, we don’t know.</a:t>
            </a:r>
          </a:p>
          <a:p>
            <a:pPr marL="181209" indent="-181209">
              <a:buFontTx/>
              <a:buChar char="-"/>
            </a:pPr>
            <a:endParaRPr lang="en-US" dirty="0"/>
          </a:p>
          <a:p>
            <a:pPr marL="181209" indent="-181209">
              <a:buFontTx/>
              <a:buChar char="-"/>
            </a:pPr>
            <a:r>
              <a:rPr lang="en-US" dirty="0"/>
              <a:t>It makes no difference.  The energy is out of control, the hatred is palpable.  The council overrules him.  And Joseph knows they will stop at nothing to try to eradicate the memory of this man who had threatened to topple their world.</a:t>
            </a:r>
          </a:p>
          <a:p>
            <a:pPr marL="181209" indent="-181209" defTabSz="966444">
              <a:buFontTx/>
              <a:buChar char="-"/>
            </a:pPr>
            <a:endParaRPr lang="en-US" dirty="0"/>
          </a:p>
          <a:p>
            <a:pPr marL="181209" indent="-181209" defTabSz="966444">
              <a:buFontTx/>
              <a:buChar char="-"/>
            </a:pPr>
            <a:r>
              <a:rPr lang="en-US" dirty="0"/>
              <a:t>And now, if they had no suspicions about Joseph before now, some of his fellow Council members may be wondering where Joseph’s allegiances lie.  But the Council orders Jesus to be bound and led away to Pilate, and from there, the </a:t>
            </a:r>
            <a:r>
              <a:rPr lang="en-US" dirty="0" err="1"/>
              <a:t>Sandhedrin</a:t>
            </a:r>
            <a:r>
              <a:rPr lang="en-US" dirty="0"/>
              <a:t> use every bit of their influence and power to sway the growing riotous crowd to calling for Jesus’s crucifixion.</a:t>
            </a:r>
          </a:p>
          <a:p>
            <a:pPr marL="181209" indent="-181209" defTabSz="966444">
              <a:buFontTx/>
              <a:buChar char="-"/>
            </a:pPr>
            <a:endParaRPr lang="en-US" dirty="0"/>
          </a:p>
          <a:p>
            <a:pPr marL="181209" indent="-181209" defTabSz="966444">
              <a:buFontTx/>
              <a:buChar char="-"/>
            </a:pPr>
            <a:r>
              <a:rPr lang="en-US" dirty="0"/>
              <a:t>And Joseph, realizing what will happen, perhaps incredulous at what he has just seen that night and morning, may be experiencing a strengthened resolve, and a determination to start down a different path than he has been travelling up to this point in his life.</a:t>
            </a:r>
          </a:p>
          <a:p>
            <a:pPr marL="664430" lvl="1" indent="-181209">
              <a:buFontTx/>
              <a:buChar char="-"/>
            </a:pPr>
            <a:endParaRPr lang="en-US" dirty="0"/>
          </a:p>
          <a:p>
            <a:pPr marL="181209" indent="-181209">
              <a:buFontTx/>
              <a:buChar char="-"/>
            </a:pPr>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21</a:t>
            </a:fld>
            <a:endParaRPr lang="en-US"/>
          </a:p>
        </p:txBody>
      </p:sp>
    </p:spTree>
    <p:extLst>
      <p:ext uri="{BB962C8B-B14F-4D97-AF65-F5344CB8AC3E}">
        <p14:creationId xmlns:p14="http://schemas.microsoft.com/office/powerpoint/2010/main" val="350146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9" indent="-181209" defTabSz="966444">
              <a:buFontTx/>
              <a:buChar char="-"/>
            </a:pPr>
            <a:r>
              <a:rPr lang="en-US" dirty="0">
                <a:latin typeface="Calibri" panose="020F0502020204030204" pitchFamily="34" charset="0"/>
                <a:cs typeface="Calibri" panose="020F0502020204030204" pitchFamily="34" charset="0"/>
              </a:rPr>
              <a:t>He couldn’t sway the Council.  No one is listening to reason.</a:t>
            </a:r>
          </a:p>
          <a:p>
            <a:pPr marL="181209" indent="-181209" defTabSz="966444">
              <a:buFontTx/>
              <a:buChar char="-"/>
            </a:pPr>
            <a:r>
              <a:rPr lang="en-US" dirty="0">
                <a:latin typeface="Calibri" panose="020F0502020204030204" pitchFamily="34" charset="0"/>
                <a:cs typeface="Calibri" panose="020F0502020204030204" pitchFamily="34" charset="0"/>
              </a:rPr>
              <a:t>The crowd is out of control.</a:t>
            </a:r>
          </a:p>
          <a:p>
            <a:pPr marL="181209" indent="-181209">
              <a:buFontTx/>
              <a:buChar char="-"/>
            </a:pPr>
            <a:r>
              <a:rPr lang="en-US" dirty="0">
                <a:latin typeface="Calibri" panose="020F0502020204030204" pitchFamily="34" charset="0"/>
                <a:cs typeface="Calibri" panose="020F0502020204030204" pitchFamily="34" charset="0"/>
              </a:rPr>
              <a:t>It can’t be stopped now.  They’re out for blood.</a:t>
            </a:r>
            <a:endParaRPr lang="en-US" dirty="0"/>
          </a:p>
          <a:p>
            <a:pPr marL="181209" indent="-181209" defTabSz="966444">
              <a:buFontTx/>
              <a:buChar char="-"/>
            </a:pPr>
            <a:r>
              <a:rPr lang="en-US" dirty="0">
                <a:latin typeface="Calibri" panose="020F0502020204030204" pitchFamily="34" charset="0"/>
                <a:cs typeface="Calibri" panose="020F0502020204030204" pitchFamily="34" charset="0"/>
              </a:rPr>
              <a:t>Even the Roman authorities realize what is going on, and they are powerless to subdue the riot.</a:t>
            </a:r>
            <a:endParaRPr lang="en-US" dirty="0"/>
          </a:p>
          <a:p>
            <a:pPr marL="181209" indent="-181209" defTabSz="966444">
              <a:buFontTx/>
              <a:buChar char="-"/>
            </a:pPr>
            <a:r>
              <a:rPr lang="en-US" dirty="0">
                <a:latin typeface="Calibri" panose="020F0502020204030204" pitchFamily="34" charset="0"/>
                <a:cs typeface="Calibri" panose="020F0502020204030204" pitchFamily="34" charset="0"/>
              </a:rPr>
              <a:t>The Teacher is taken away by the soldiers, severely beaten, mocked, and tied to a cross and made to drag it out of the city toward Golgotha.</a:t>
            </a:r>
          </a:p>
          <a:p>
            <a:pPr marL="181209" indent="-181209" defTabSz="966444">
              <a:buFontTx/>
              <a:buChar char="-"/>
            </a:pPr>
            <a:r>
              <a:rPr lang="en-US" dirty="0"/>
              <a:t>Joseph doubtless knows what is going to happen now.  He can do little else but observe.</a:t>
            </a:r>
          </a:p>
          <a:p>
            <a:pPr marL="181209" indent="-181209">
              <a:buFontTx/>
              <a:buChar char="-"/>
            </a:pPr>
            <a:r>
              <a:rPr lang="en-US" dirty="0"/>
              <a:t>And as he does, I wonder if it all becomes clearer and clearer to him – Joseph, this learned man, well aware of the scriptures and “awaiting the kingdom of God” </a:t>
            </a:r>
          </a:p>
          <a:p>
            <a:pPr marL="664430" lvl="1" indent="-181209">
              <a:buFontTx/>
              <a:buChar char="-"/>
            </a:pPr>
            <a:r>
              <a:rPr lang="en-US" dirty="0"/>
              <a:t>Does his mind go to the Man of Sorrows passage from the scroll of Isaiah?  He certainly would know it very well.</a:t>
            </a:r>
          </a:p>
          <a:p>
            <a:pPr marL="1147652" lvl="2" indent="-181209">
              <a:buFontTx/>
              <a:buChar char="-"/>
            </a:pPr>
            <a:r>
              <a:rPr lang="en-US" dirty="0"/>
              <a:t>The darkness, earthquakes, and reports of tombs being opened would certainly confirm for him that something truly unusual and significant is taking place.</a:t>
            </a:r>
          </a:p>
          <a:p>
            <a:pPr marL="664430" lvl="1" indent="-181209">
              <a:buFontTx/>
              <a:buChar char="-"/>
            </a:pPr>
            <a:r>
              <a:rPr lang="en-US" dirty="0"/>
              <a:t>And is this when it all becomes clear that there is something else he can do?  </a:t>
            </a:r>
          </a:p>
          <a:p>
            <a:pPr marL="1147652" lvl="2" indent="-181209">
              <a:buFontTx/>
              <a:buChar char="-"/>
            </a:pPr>
            <a:r>
              <a:rPr lang="en-US" dirty="0"/>
              <a:t>He is a rich man.</a:t>
            </a:r>
          </a:p>
          <a:p>
            <a:pPr marL="1147652" lvl="2" indent="-181209">
              <a:buFontTx/>
              <a:buChar char="-"/>
            </a:pPr>
            <a:r>
              <a:rPr lang="en-US" dirty="0"/>
              <a:t>He owns a new grave cut out of rock, and it’s nearby.</a:t>
            </a:r>
          </a:p>
          <a:p>
            <a:pPr marL="1147652" lvl="2" indent="-181209">
              <a:buFontTx/>
              <a:buChar char="-"/>
            </a:pPr>
            <a:r>
              <a:rPr lang="en-US" dirty="0"/>
              <a:t>This is going to potentially drag on for a while, but he knows that because the Sabbath begins in a few hours that the Romans will be asked to hasten the deaths of those hanging, agonizing to breathe as the spectacle goes into the afternoon hours.</a:t>
            </a:r>
          </a:p>
          <a:p>
            <a:pPr marL="1147652" lvl="2" indent="-181209">
              <a:buFontTx/>
              <a:buChar char="-"/>
            </a:pPr>
            <a:r>
              <a:rPr lang="en-US" dirty="0"/>
              <a:t>He knows what needs to happen and that he is the best one (if not the only one) to do something about it.</a:t>
            </a:r>
          </a:p>
          <a:p>
            <a:pPr marL="664430" lvl="1" indent="-181209">
              <a:buFontTx/>
              <a:buChar char="-"/>
            </a:pPr>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22</a:t>
            </a:fld>
            <a:endParaRPr lang="en-US"/>
          </a:p>
        </p:txBody>
      </p:sp>
    </p:spTree>
    <p:extLst>
      <p:ext uri="{BB962C8B-B14F-4D97-AF65-F5344CB8AC3E}">
        <p14:creationId xmlns:p14="http://schemas.microsoft.com/office/powerpoint/2010/main" val="428802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9" indent="-181209">
              <a:buFontTx/>
              <a:buChar char="-"/>
            </a:pPr>
            <a:r>
              <a:rPr lang="en-US" dirty="0"/>
              <a:t>He is going to need to act pretty quickly, but he can anticipate what will need to happen shortly.  There’s going to be a body.  There’s going to need to be a burial, and there’s not going to be much time.  And some more difficult decisions. </a:t>
            </a:r>
          </a:p>
          <a:p>
            <a:pPr marL="181209" indent="-181209">
              <a:buFontTx/>
              <a:buChar char="-"/>
            </a:pPr>
            <a:endParaRPr lang="en-US" dirty="0"/>
          </a:p>
          <a:p>
            <a:pPr marL="181209" indent="-181209">
              <a:buFontTx/>
              <a:buChar char="-"/>
            </a:pPr>
            <a:r>
              <a:rPr lang="en-US" dirty="0"/>
              <a:t>Joseph goes and buys a linen cloth – (according to Mark 15:46, he bought a linen sheet) - the word for which is “sindon” (a sheet) – which is a different word than that used of the traditional burial wrappings which were strips of cloth wound around the body after it had been covered with spices.  And this </a:t>
            </a:r>
            <a:r>
              <a:rPr lang="en-US" i="1" dirty="0"/>
              <a:t>may</a:t>
            </a:r>
            <a:r>
              <a:rPr lang="en-US" i="0" dirty="0"/>
              <a:t> offer an interesting clue about something else that would happen later.</a:t>
            </a:r>
            <a:endParaRPr lang="en-US" dirty="0"/>
          </a:p>
          <a:p>
            <a:pPr marL="181209" indent="-181209">
              <a:buFontTx/>
              <a:buChar char="-"/>
            </a:pPr>
            <a:endParaRPr lang="en-US" dirty="0"/>
          </a:p>
          <a:p>
            <a:pPr marL="181209" indent="-181209">
              <a:buFontTx/>
              <a:buChar char="-"/>
            </a:pPr>
            <a:r>
              <a:rPr lang="en-US" dirty="0"/>
              <a:t>Who can he trust?  Who will help him?  He’s going to need some help and someone who understands the circumstances.  Nicodemus.   They are of the same mind, he knows Nicodemus has been asking the same questions as he has, so he finds him and quickly tells him his plan.  Nicodemus quickly makes arrangements for perfumes and spices to be prepared. </a:t>
            </a:r>
          </a:p>
          <a:p>
            <a:pPr marL="181209" indent="-181209">
              <a:buFontTx/>
              <a:buChar char="-"/>
            </a:pPr>
            <a:endParaRPr lang="en-US" dirty="0"/>
          </a:p>
          <a:p>
            <a:pPr marL="181209" indent="-181209">
              <a:buFontTx/>
              <a:buChar char="-"/>
            </a:pPr>
            <a:r>
              <a:rPr lang="en-US" dirty="0"/>
              <a:t>“He and Nicodemus do the one thing they can:  ensure a fitting burial for Christ, in Joseph’s own tomb.  Was this a partnership of disappointed disciples?” asks Ken Costa, author of </a:t>
            </a:r>
            <a:r>
              <a:rPr lang="en-US" i="1" dirty="0"/>
              <a:t>J</a:t>
            </a:r>
            <a:r>
              <a:rPr lang="en-US" b="0" i="1" dirty="0">
                <a:solidFill>
                  <a:srgbClr val="444444"/>
                </a:solidFill>
                <a:effectLst/>
                <a:latin typeface="CrimsonText"/>
              </a:rPr>
              <a:t>oseph of Arimathea: The Extraordinary Calling of Ordinary People</a:t>
            </a:r>
            <a:r>
              <a:rPr lang="en-US" dirty="0"/>
              <a:t> (as quoted the article in Premier Christianity).  Perhaps the shame they both carried from their lack of open witness to Jesus?  We don’t know…” </a:t>
            </a:r>
          </a:p>
        </p:txBody>
      </p:sp>
      <p:sp>
        <p:nvSpPr>
          <p:cNvPr id="4" name="Slide Number Placeholder 3"/>
          <p:cNvSpPr>
            <a:spLocks noGrp="1"/>
          </p:cNvSpPr>
          <p:nvPr>
            <p:ph type="sldNum" sz="quarter" idx="5"/>
          </p:nvPr>
        </p:nvSpPr>
        <p:spPr/>
        <p:txBody>
          <a:bodyPr/>
          <a:lstStyle/>
          <a:p>
            <a:fld id="{03266150-FA26-45B5-BF0B-186B42A09DC9}" type="slidenum">
              <a:rPr lang="en-US" smtClean="0"/>
              <a:t>23</a:t>
            </a:fld>
            <a:endParaRPr lang="en-US"/>
          </a:p>
        </p:txBody>
      </p:sp>
    </p:spTree>
    <p:extLst>
      <p:ext uri="{BB962C8B-B14F-4D97-AF65-F5344CB8AC3E}">
        <p14:creationId xmlns:p14="http://schemas.microsoft.com/office/powerpoint/2010/main" val="3802191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9" indent="-181209">
              <a:buFontTx/>
              <a:buChar char="-"/>
            </a:pPr>
            <a:r>
              <a:rPr lang="en-US" dirty="0"/>
              <a:t>It is the ninth hour of the day, (about 3 in the afternoon).  Jesus has expired and the crowd is dissipating.  The sun is shining again, almost like nothing happened, and things are growing quieter already.  There are reports that the temple veil was torn from top to bottom – who can imagine that??  What could it mean?</a:t>
            </a:r>
          </a:p>
          <a:p>
            <a:pPr marL="181209" indent="-181209">
              <a:buFontTx/>
              <a:buChar char="-"/>
            </a:pPr>
            <a:endParaRPr lang="en-US" dirty="0"/>
          </a:p>
          <a:p>
            <a:pPr marL="181209" indent="-181209">
              <a:buFontTx/>
              <a:buChar char="-"/>
            </a:pPr>
            <a:r>
              <a:rPr lang="en-US" dirty="0"/>
              <a:t>Mark 15:43 – and he gathered up his courage and went in before Pilate, and asked for the body of Jesus.  </a:t>
            </a:r>
          </a:p>
          <a:p>
            <a:pPr marL="181209" indent="-181209">
              <a:buFontTx/>
              <a:buChar char="-"/>
            </a:pPr>
            <a:endParaRPr lang="en-US" dirty="0"/>
          </a:p>
          <a:p>
            <a:pPr marL="181209" indent="-181209">
              <a:buFontTx/>
              <a:buChar char="-"/>
            </a:pPr>
            <a:r>
              <a:rPr lang="en-US" dirty="0"/>
              <a:t>He likely did this as privately as he could, to avoid any debate about what would be done with the body.  He had to get there first.  So he prudently does what needs to be done.</a:t>
            </a:r>
          </a:p>
          <a:p>
            <a:pPr marL="664430" lvl="1" indent="-181209">
              <a:buFontTx/>
              <a:buChar char="-"/>
            </a:pPr>
            <a:r>
              <a:rPr lang="en-US" dirty="0"/>
              <a:t>In Mt. 27:58, the word “asked” means to boldly implore.  Joseph appearing before Pilate was not insignificant in another way – </a:t>
            </a:r>
          </a:p>
          <a:p>
            <a:pPr marL="1147652" lvl="2" indent="-181209">
              <a:buFontTx/>
              <a:buChar char="-"/>
            </a:pPr>
            <a:r>
              <a:rPr lang="en-US" dirty="0"/>
              <a:t>As a Jew, entering the court of a Gentile would’ve made Jospeh ceremonially unclean for the Sabbath, but he knows that this is nothing compared to what he will do soon.</a:t>
            </a:r>
          </a:p>
          <a:p>
            <a:pPr marL="664430" lvl="1" indent="-181209">
              <a:buFontTx/>
              <a:buChar char="-"/>
            </a:pPr>
            <a:endParaRPr lang="en-US" dirty="0"/>
          </a:p>
          <a:p>
            <a:pPr marL="181209" indent="-181209">
              <a:buFontTx/>
              <a:buChar char="-"/>
            </a:pPr>
            <a:r>
              <a:rPr lang="en-US" dirty="0"/>
              <a:t>“An emboldened Joseph approaches Pilate without regard to his reputation and requests the body.  How extraordinary that he would do this publicly after Jesus was dead.  He had nothing (earthly) to gain and so much to lose,” says Costa.  </a:t>
            </a:r>
          </a:p>
          <a:p>
            <a:pPr marL="181209" indent="-181209">
              <a:buFontTx/>
              <a:buChar char="-"/>
            </a:pPr>
            <a:endParaRPr lang="en-US" dirty="0"/>
          </a:p>
          <a:p>
            <a:pPr marL="181209" indent="-181209">
              <a:buFontTx/>
              <a:buChar char="-"/>
            </a:pPr>
            <a:r>
              <a:rPr lang="en-US" dirty="0"/>
              <a:t>But he’s not acting from fear now.  Joseph may have regrets, but he’s determined to do the right thing now, no matter the cost to him.  He’s following his faith now.</a:t>
            </a:r>
          </a:p>
        </p:txBody>
      </p:sp>
      <p:sp>
        <p:nvSpPr>
          <p:cNvPr id="4" name="Slide Number Placeholder 3"/>
          <p:cNvSpPr>
            <a:spLocks noGrp="1"/>
          </p:cNvSpPr>
          <p:nvPr>
            <p:ph type="sldNum" sz="quarter" idx="5"/>
          </p:nvPr>
        </p:nvSpPr>
        <p:spPr/>
        <p:txBody>
          <a:bodyPr/>
          <a:lstStyle/>
          <a:p>
            <a:fld id="{03266150-FA26-45B5-BF0B-186B42A09DC9}" type="slidenum">
              <a:rPr lang="en-US" smtClean="0"/>
              <a:t>24</a:t>
            </a:fld>
            <a:endParaRPr lang="en-US"/>
          </a:p>
        </p:txBody>
      </p:sp>
    </p:spTree>
    <p:extLst>
      <p:ext uri="{BB962C8B-B14F-4D97-AF65-F5344CB8AC3E}">
        <p14:creationId xmlns:p14="http://schemas.microsoft.com/office/powerpoint/2010/main" val="3153889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9" indent="-181209">
              <a:buFontTx/>
              <a:buChar char="-"/>
            </a:pPr>
            <a:r>
              <a:rPr lang="en-US" dirty="0"/>
              <a:t>Flawed people can do difficult things.</a:t>
            </a:r>
          </a:p>
          <a:p>
            <a:pPr marL="181209" indent="-181209">
              <a:buFontTx/>
              <a:buChar char="-"/>
            </a:pPr>
            <a:r>
              <a:rPr lang="en-US" dirty="0"/>
              <a:t>Joseph has been granted custody of Jesus’ body by Pilate.  Time is getting short.  He knows that his colleagues on the Sanhedrin want only to erase Jesus and his memory.  So he defies them.  He steps out and leaves his fear behind.</a:t>
            </a:r>
          </a:p>
          <a:p>
            <a:pPr marL="181209" indent="-181209">
              <a:buFontTx/>
              <a:buChar char="-"/>
            </a:pPr>
            <a:r>
              <a:rPr lang="en-US" dirty="0"/>
              <a:t>With the help of Nicodemus and perhaps a few others, they lower Jesus’s lifeless body down from the cross, probably by laying it down on the ground to remove the nails.  And they carry him away to the nearby garden tomb, and quickly clean Him up and prepare His body.</a:t>
            </a:r>
          </a:p>
          <a:p>
            <a:pPr marL="664430" lvl="1" indent="-181209">
              <a:buFontTx/>
              <a:buChar char="-"/>
            </a:pPr>
            <a:r>
              <a:rPr lang="en-US" dirty="0"/>
              <a:t>And in so doing, Joseph and anyone else who touched His body became ritually unclean.  According to Numbers 31:19, corpse uncleanness resulted from physical contact with a corpse and required not just a ritual mikveh bath, it required a 7-day purification process.  </a:t>
            </a:r>
          </a:p>
          <a:p>
            <a:pPr marL="1147652" lvl="2" indent="-181209">
              <a:buFontTx/>
              <a:buChar char="-"/>
            </a:pPr>
            <a:r>
              <a:rPr lang="en-US" dirty="0"/>
              <a:t>It was a the highest grade of uncleanness, the ULTIMATE impurity.</a:t>
            </a:r>
          </a:p>
          <a:p>
            <a:pPr marL="1147652" lvl="2" indent="-181209">
              <a:buFontTx/>
              <a:buChar char="-"/>
            </a:pPr>
            <a:r>
              <a:rPr lang="en-US" dirty="0"/>
              <a:t>And, anyone with corpse uncleanness would pass on their uncleanness to anyone they touched until they are ceremonially clean again.</a:t>
            </a:r>
          </a:p>
          <a:p>
            <a:pPr marL="664430" lvl="1" indent="-181209">
              <a:buFontTx/>
              <a:buChar char="-"/>
            </a:pPr>
            <a:r>
              <a:rPr lang="en-US" dirty="0"/>
              <a:t>So to handle Jesus’s body and prepare it for burial would’ve been a huge commitment for a Jew, particularly of his position.  </a:t>
            </a:r>
          </a:p>
          <a:p>
            <a:pPr marL="664430" lvl="1" indent="-181209">
              <a:buFontTx/>
              <a:buChar char="-"/>
            </a:pPr>
            <a:r>
              <a:rPr lang="en-US" dirty="0"/>
              <a:t>It’s a spiritual sacrifice  that shows his compassion and sense of right, and perhaps even his faith and recognition of his Messiah.</a:t>
            </a:r>
          </a:p>
          <a:p>
            <a:pPr marL="664430" lvl="1" indent="-181209">
              <a:buFontTx/>
              <a:buChar char="-"/>
            </a:pPr>
            <a:r>
              <a:rPr lang="en-US" dirty="0"/>
              <a:t>But he was already unclean after visiting Pilate.  He’s committed now.  He will miss the Sabbath meal and temple worship this week.  He’ll think about that later.</a:t>
            </a:r>
          </a:p>
        </p:txBody>
      </p:sp>
      <p:sp>
        <p:nvSpPr>
          <p:cNvPr id="4" name="Slide Number Placeholder 3"/>
          <p:cNvSpPr>
            <a:spLocks noGrp="1"/>
          </p:cNvSpPr>
          <p:nvPr>
            <p:ph type="sldNum" sz="quarter" idx="5"/>
          </p:nvPr>
        </p:nvSpPr>
        <p:spPr/>
        <p:txBody>
          <a:bodyPr/>
          <a:lstStyle/>
          <a:p>
            <a:fld id="{03266150-FA26-45B5-BF0B-186B42A09DC9}" type="slidenum">
              <a:rPr lang="en-US" smtClean="0"/>
              <a:t>25</a:t>
            </a:fld>
            <a:endParaRPr lang="en-US"/>
          </a:p>
        </p:txBody>
      </p:sp>
    </p:spTree>
    <p:extLst>
      <p:ext uri="{BB962C8B-B14F-4D97-AF65-F5344CB8AC3E}">
        <p14:creationId xmlns:p14="http://schemas.microsoft.com/office/powerpoint/2010/main" val="2247964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9" indent="-181209">
              <a:buFontTx/>
              <a:buChar char="-"/>
            </a:pPr>
            <a:r>
              <a:rPr lang="en-US" dirty="0"/>
              <a:t>Joseph moves Jesus’s body the short distance to the garden nearby, where he owns a new tomb where no one has yet been buried.</a:t>
            </a:r>
          </a:p>
          <a:p>
            <a:pPr marL="181209" indent="-181209">
              <a:buFontTx/>
              <a:buChar char="-"/>
            </a:pPr>
            <a:r>
              <a:rPr lang="en-US" dirty="0"/>
              <a:t>Nicodemus bring myrrh and aloes, fragrant ointment to apply to the body.  And if my calculations are right, he brings a lot.  My Bible says it’s 100 12-oz. pounds, which would be about 75 pounds.  And if this was in any way similar to what Mary used to anoint Jesus’s feet, (which was 1 pound and worth 300 denarii), then what Nicodemus brings was of tremendous cost, even if it was only worth half the price per pound.</a:t>
            </a:r>
          </a:p>
          <a:p>
            <a:pPr marL="181209" indent="-181209">
              <a:buFontTx/>
              <a:buChar char="-"/>
            </a:pPr>
            <a:r>
              <a:rPr lang="en-US" dirty="0"/>
              <a:t>The Preparation Day is drawing to a close and it will soon be the Sabbath.  They have to finish quickly.  They place Jesus into the tomb and roll the stone across the entrance.  They return to their homes to absorb and process the events of this remarkable day, one of the four or five </a:t>
            </a:r>
            <a:r>
              <a:rPr lang="en-US" b="1" i="1" dirty="0"/>
              <a:t>most</a:t>
            </a:r>
            <a:r>
              <a:rPr lang="en-US" dirty="0"/>
              <a:t> important in all of history.</a:t>
            </a:r>
          </a:p>
        </p:txBody>
      </p:sp>
      <p:sp>
        <p:nvSpPr>
          <p:cNvPr id="4" name="Slide Number Placeholder 3"/>
          <p:cNvSpPr>
            <a:spLocks noGrp="1"/>
          </p:cNvSpPr>
          <p:nvPr>
            <p:ph type="sldNum" sz="quarter" idx="5"/>
          </p:nvPr>
        </p:nvSpPr>
        <p:spPr/>
        <p:txBody>
          <a:bodyPr/>
          <a:lstStyle/>
          <a:p>
            <a:fld id="{03266150-FA26-45B5-BF0B-186B42A09DC9}" type="slidenum">
              <a:rPr lang="en-US" smtClean="0"/>
              <a:t>26</a:t>
            </a:fld>
            <a:endParaRPr lang="en-US"/>
          </a:p>
        </p:txBody>
      </p:sp>
    </p:spTree>
    <p:extLst>
      <p:ext uri="{BB962C8B-B14F-4D97-AF65-F5344CB8AC3E}">
        <p14:creationId xmlns:p14="http://schemas.microsoft.com/office/powerpoint/2010/main" val="91458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Flawed people can establish the faith of others.</a:t>
            </a:r>
          </a:p>
          <a:p>
            <a:endParaRPr lang="en-US" dirty="0"/>
          </a:p>
          <a:p>
            <a:pPr marL="181209" indent="-181209">
              <a:buFontTx/>
              <a:buChar char="-"/>
            </a:pPr>
            <a:r>
              <a:rPr lang="en-US" dirty="0"/>
              <a:t>If the Council had their way, they would’ve wanted Jesus and the crucifixion and His fame all to go away quickly.  </a:t>
            </a:r>
          </a:p>
          <a:p>
            <a:pPr marL="664430" lvl="1" indent="-181209">
              <a:buFontTx/>
              <a:buChar char="-"/>
            </a:pPr>
            <a:r>
              <a:rPr lang="en-US" dirty="0"/>
              <a:t>Criminals who were shamefully executed by crucifixion, typically the lowest classes of people and destitute, would be buried in the public graveyard in an unmarked grave.  </a:t>
            </a:r>
          </a:p>
          <a:p>
            <a:pPr marL="664430" lvl="1" indent="-181209">
              <a:buFontTx/>
              <a:buChar char="-"/>
            </a:pPr>
            <a:r>
              <a:rPr lang="en-US" dirty="0"/>
              <a:t>Maybe something tells Joseph that this can’t be allowed to happen.  So, he acted.</a:t>
            </a:r>
          </a:p>
          <a:p>
            <a:pPr marL="483222" lvl="1"/>
            <a:endParaRPr lang="en-US" dirty="0"/>
          </a:p>
          <a:p>
            <a:pPr marL="664430" lvl="1" indent="-181209">
              <a:buFontTx/>
              <a:buChar char="-"/>
            </a:pPr>
            <a:r>
              <a:rPr lang="en-US" dirty="0"/>
              <a:t>Have you ever considered the significance that if Jesus were buried in an obscure place, it would have made it almost impossible for there to be any witness that he had risen from the grave?  Jesus would’ve still been resurrected if He had not been buried in the stone tomb, but the witness of the empty tomb would’ve been lost.</a:t>
            </a:r>
          </a:p>
          <a:p>
            <a:pPr marL="664430" lvl="1" indent="-181209">
              <a:buFontTx/>
              <a:buChar char="-"/>
            </a:pPr>
            <a:endParaRPr lang="en-US" dirty="0"/>
          </a:p>
          <a:p>
            <a:pPr marL="664430" lvl="1" indent="-181209">
              <a:buFontTx/>
              <a:buChar char="-"/>
            </a:pPr>
            <a:r>
              <a:rPr lang="en-US" dirty="0"/>
              <a:t>According to Matthew 27:62-66 – Now on the next day, which is the one after the preparation (so it’s the morning of the Sabbath), the chief priests and the Pharisees gathered together with Pilate, and said, “Sir, we remember that when He was still alive that deceiver said, ‘After three days I am to rise again.’  “Therefore, give orders for the grave to be made secure until the third day, lest the disciples come and steal Him away and say to the people, ‘He has risen from the dead,’ and the last deception will be worse than the first.”  Pilate said to them, “You have a guard; go, make it as secure as you know how.”  And they went and made the grave secure, and along with the guard they set a seal on the stone.</a:t>
            </a:r>
          </a:p>
          <a:p>
            <a:pPr marL="664430" lvl="1" indent="-181209">
              <a:buFontTx/>
              <a:buChar char="-"/>
            </a:pPr>
            <a:endParaRPr lang="en-US" dirty="0"/>
          </a:p>
          <a:p>
            <a:pPr marL="664430" lvl="1" indent="-181209">
              <a:buFontTx/>
              <a:buChar char="-"/>
            </a:pPr>
            <a:r>
              <a:rPr lang="en-US" dirty="0"/>
              <a:t>This couldn’t have happened had Jesus been buried in an unmarked common pit of a grave.  And so, what the Council meant as a measure to prevent Jesus’ reputation actually ensured that there would be an extra layer of proof of his resurrection.</a:t>
            </a:r>
          </a:p>
          <a:p>
            <a:pPr marL="664430" lvl="1" indent="-181209">
              <a:buFontTx/>
              <a:buChar char="-"/>
            </a:pPr>
            <a:endParaRPr lang="en-US" dirty="0"/>
          </a:p>
          <a:p>
            <a:pPr marL="181209" indent="-181209">
              <a:buFontTx/>
              <a:buChar char="-"/>
            </a:pPr>
            <a:r>
              <a:rPr lang="en-US" dirty="0"/>
              <a:t>It’s also significant that after the crucifixion, Joseph didn’t disappear.  Jesus’s companions watched from a distance.  Later, the women did come and sat opposite the tomb, and observed how and where they buried Him.  But Joseph knew that Jesus was innocent, and he did the respectful and generous thing by ensuring He was buried properly.  And it was a very honorable burial place.  </a:t>
            </a:r>
          </a:p>
          <a:p>
            <a:pPr marL="181209" indent="-181209">
              <a:buFontTx/>
              <a:buChar char="-"/>
            </a:pPr>
            <a:endParaRPr lang="en-US" dirty="0"/>
          </a:p>
          <a:p>
            <a:pPr marL="181209" indent="-181209">
              <a:buFontTx/>
              <a:buChar char="-"/>
            </a:pPr>
            <a:r>
              <a:rPr lang="en-US" dirty="0"/>
              <a:t>It may be interesting that the women, possibly because they saw that Jesus wasn’t embalmed as thoroughly as He should’ve been be or they’d like Him to be, as He was just wrapped in a linen cloth.  There just hadn’t been time.  And not anticipating His resurrection, they prepared spices after they returned home either that night or the following at dark when the Sabbath had passed.  And these they brought back to the tomb early on the 1</a:t>
            </a:r>
            <a:r>
              <a:rPr lang="en-US" baseline="30000" dirty="0"/>
              <a:t>st</a:t>
            </a:r>
            <a:r>
              <a:rPr lang="en-US" dirty="0"/>
              <a:t> day just as the Sabbath was ending and the first day of the week with the intent to finish the task properly.  But then and there they realized that Jesus had risen from the dead.</a:t>
            </a:r>
          </a:p>
          <a:p>
            <a:pPr marL="181209" indent="-181209">
              <a:buFontTx/>
              <a:buChar char="-"/>
            </a:pPr>
            <a:endParaRPr lang="en-US" dirty="0"/>
          </a:p>
          <a:p>
            <a:pPr marL="181209" indent="-181209">
              <a:buFontTx/>
              <a:buChar char="-"/>
            </a:pPr>
            <a:r>
              <a:rPr lang="en-US" dirty="0"/>
              <a:t>By the way, as the women gather at the empty tomb, not only has Jesus been raised from the dead, but some of the dead whose tombs were opened during the crucifixion are now reportedly being seen alive in the city.</a:t>
            </a:r>
          </a:p>
          <a:p>
            <a:pPr marL="181209" indent="-181209">
              <a:buFontTx/>
              <a:buChar char="-"/>
            </a:pPr>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27</a:t>
            </a:fld>
            <a:endParaRPr lang="en-US"/>
          </a:p>
        </p:txBody>
      </p:sp>
    </p:spTree>
    <p:extLst>
      <p:ext uri="{BB962C8B-B14F-4D97-AF65-F5344CB8AC3E}">
        <p14:creationId xmlns:p14="http://schemas.microsoft.com/office/powerpoint/2010/main" val="103738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just struck me as an interesting coincidence.  </a:t>
            </a:r>
          </a:p>
        </p:txBody>
      </p:sp>
      <p:sp>
        <p:nvSpPr>
          <p:cNvPr id="4" name="Slide Number Placeholder 3"/>
          <p:cNvSpPr>
            <a:spLocks noGrp="1"/>
          </p:cNvSpPr>
          <p:nvPr>
            <p:ph type="sldNum" sz="quarter" idx="5"/>
          </p:nvPr>
        </p:nvSpPr>
        <p:spPr/>
        <p:txBody>
          <a:bodyPr/>
          <a:lstStyle/>
          <a:p>
            <a:fld id="{03266150-FA26-45B5-BF0B-186B42A09DC9}" type="slidenum">
              <a:rPr lang="en-US" smtClean="0"/>
              <a:t>28</a:t>
            </a:fld>
            <a:endParaRPr lang="en-US"/>
          </a:p>
        </p:txBody>
      </p:sp>
    </p:spTree>
    <p:extLst>
      <p:ext uri="{BB962C8B-B14F-4D97-AF65-F5344CB8AC3E}">
        <p14:creationId xmlns:p14="http://schemas.microsoft.com/office/powerpoint/2010/main" val="146899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29</a:t>
            </a:fld>
            <a:endParaRPr lang="en-US"/>
          </a:p>
        </p:txBody>
      </p:sp>
    </p:spTree>
    <p:extLst>
      <p:ext uri="{BB962C8B-B14F-4D97-AF65-F5344CB8AC3E}">
        <p14:creationId xmlns:p14="http://schemas.microsoft.com/office/powerpoint/2010/main" val="351368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3</a:t>
            </a:fld>
            <a:endParaRPr lang="en-US"/>
          </a:p>
        </p:txBody>
      </p:sp>
    </p:spTree>
    <p:extLst>
      <p:ext uri="{BB962C8B-B14F-4D97-AF65-F5344CB8AC3E}">
        <p14:creationId xmlns:p14="http://schemas.microsoft.com/office/powerpoint/2010/main" val="1151395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pPr defTabSz="966444">
              <a:defRPr/>
            </a:pPr>
            <a:r>
              <a:rPr lang="en-US" baseline="0" dirty="0"/>
              <a:t>What about you?  Are you flawed?  Yeah, me too.  But we don’t have to be failed.  You can’t keep a foot in two worlds.</a:t>
            </a:r>
          </a:p>
          <a:p>
            <a:pPr defTabSz="966444">
              <a:defRPr/>
            </a:pPr>
            <a:endParaRPr lang="en-US" baseline="0" dirty="0"/>
          </a:p>
          <a:p>
            <a:pPr defTabSz="966444">
              <a:defRPr/>
            </a:pPr>
            <a:r>
              <a:rPr lang="en-US" baseline="0" dirty="0"/>
              <a:t>How would you live your life of faith if it weren’t for other people?  Does it make a difference in your life?  Are you ashamed of it?  If he could’ve gone back and made his choices again but with the benefit of what he came to know later, how do you think Joseph would’ve lived?  Would he have been a secret disciple?  Would he have “feared the Jews?”  Would he have tried to keep a foot in two different worlds?  Or would he have fully committed, openly, without shame, placing himself among the followers, the visibly faithful, potentially persecuted, but knowing his reward was to come and not to be found in the security and safety of his earthly life, wealth, and position?  Perhaps.  The important part of his legacy is that he </a:t>
            </a:r>
            <a:r>
              <a:rPr lang="en-US" b="1" i="1" baseline="0" dirty="0"/>
              <a:t>did</a:t>
            </a:r>
            <a:r>
              <a:rPr lang="en-US" b="0" i="0" baseline="0" dirty="0"/>
              <a:t> make the right choice, he did live out his faith, and he was no longer a secret disciple after the events on the crucifixion day.  How he lived after that, we will find out some day.  But HIS ACTIONS are HIS LEGACY!</a:t>
            </a:r>
            <a:endParaRPr lang="en-US" baseline="0" dirty="0"/>
          </a:p>
          <a:p>
            <a:pPr defTabSz="966444">
              <a:defRPr/>
            </a:pPr>
            <a:endParaRPr lang="en-US" baseline="0" dirty="0"/>
          </a:p>
          <a:p>
            <a:pPr defTabSz="966444">
              <a:defRPr/>
            </a:pPr>
            <a:r>
              <a:rPr lang="en-US" baseline="0" dirty="0"/>
              <a:t>Joseph was flawed.  And guess what?  So were a few others.  Let’s look at Hebrews 11 for a moment.  Hebrews 11:6 – and it goes on to talk about Abraham (liar), Sarah (laughed at God), Jacob (deceiver), and his sons (sold Joseph into slavery and lied about it, letting their father believe he was dead), Moses (let his anger get the best of him, and was also at times fearful and reluctant), Rahab (no comment needed); these were all ‘flawed’ individuals.  And yet the Hebrew writer goes on (in verse 38) to call them “men of whom the world was not worthy).  They were not failed individuals.  If it were up to me, I’d include Joseph in this category and among the “heroes of faith.”  Verses 39 and 40:  And all these, having gained approval through their </a:t>
            </a:r>
            <a:r>
              <a:rPr lang="en-US" b="1" baseline="0" dirty="0"/>
              <a:t>FAITH</a:t>
            </a:r>
            <a:r>
              <a:rPr lang="en-US" baseline="0" dirty="0"/>
              <a:t>, did not receive what was promised, because God had provided something better for us, so that apart from us they should not be made perfect.</a:t>
            </a:r>
          </a:p>
          <a:p>
            <a:pPr defTabSz="966444">
              <a:defRPr/>
            </a:pPr>
            <a:endParaRPr lang="en-US" baseline="0" dirty="0"/>
          </a:p>
          <a:p>
            <a:pPr defTabSz="966444">
              <a:defRPr/>
            </a:pPr>
            <a:r>
              <a:rPr lang="en-US" baseline="0" dirty="0"/>
              <a:t>Except, I’d like to think that Joseph, in the weeks and months following his actions after the crucifixion, was baptized into Christ and became a Christian.  Personally, I believe he did.  And so, hopefully he </a:t>
            </a:r>
            <a:r>
              <a:rPr lang="en-US" i="1" baseline="0" dirty="0"/>
              <a:t>did</a:t>
            </a:r>
            <a:r>
              <a:rPr lang="en-US" baseline="0" dirty="0"/>
              <a:t> receive what was promised.</a:t>
            </a:r>
          </a:p>
          <a:p>
            <a:pPr defTabSz="966444">
              <a:defRPr/>
            </a:pPr>
            <a:endParaRPr lang="en-US" baseline="0" dirty="0"/>
          </a:p>
          <a:p>
            <a:pPr defTabSz="966444">
              <a:defRPr/>
            </a:pPr>
            <a:r>
              <a:rPr lang="en-US" baseline="0" dirty="0"/>
              <a:t>“One man, with strengths and weaknesses like all men, a man whose heart was no doubt pounding like a piston as he approached Pilate’s palace, but a man who kept going because he loved Jesus and believed that He was who He said He was.  One man who stayed, even when many of the disciples closest to Jesus had left.”</a:t>
            </a:r>
          </a:p>
          <a:p>
            <a:pPr defTabSz="966444">
              <a:defRPr/>
            </a:pPr>
            <a:endParaRPr lang="en-US" baseline="0" dirty="0"/>
          </a:p>
          <a:p>
            <a:pPr defTabSz="966444">
              <a:defRPr/>
            </a:pPr>
            <a:r>
              <a:rPr lang="en-US" baseline="0" dirty="0"/>
              <a:t>Costa also wrote, “In life, we must steward both our affluence and our influence.”  Good stewardship of wealth – our generosity – is well understood.  But good stewardship of our influence is often much harder.  “Perhaps it is a willingness to risk our reputation with men which differentiates a follower of Jesus from a mere admirer.”</a:t>
            </a:r>
          </a:p>
          <a:p>
            <a:pPr defTabSz="966444">
              <a:defRPr/>
            </a:pPr>
            <a:endParaRPr lang="en-US" baseline="0" dirty="0"/>
          </a:p>
          <a:p>
            <a:pPr defTabSz="966444">
              <a:defRPr/>
            </a:pPr>
            <a:r>
              <a:rPr lang="en-US" baseline="0" dirty="0"/>
              <a:t>What part of Joseph’s story stands out to you?  He got a “do-over”.  He got the chance to make a better choice.  And you have that opportunity right now.  But you may not have it tomorrow.  Don’t be a secret disciple.  Live your faith out loud. Joseph may have been flawed, but ultimately, Joseph was </a:t>
            </a:r>
            <a:r>
              <a:rPr lang="en-US" b="1" baseline="0" dirty="0"/>
              <a:t>not</a:t>
            </a:r>
            <a:r>
              <a:rPr lang="en-US" baseline="0" dirty="0"/>
              <a:t> failed.  </a:t>
            </a:r>
            <a:r>
              <a:rPr lang="en-US" b="1" baseline="0" dirty="0"/>
              <a:t>Faith wins out</a:t>
            </a:r>
            <a:r>
              <a:rPr lang="en-US" baseline="0" dirty="0"/>
              <a:t>!  Will faith win out for you?  I hope it will. Let us know how we can help you now…</a:t>
            </a:r>
          </a:p>
          <a:p>
            <a:pPr defTabSz="966444">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30</a:t>
            </a:fld>
            <a:endParaRPr lang="en-US"/>
          </a:p>
        </p:txBody>
      </p:sp>
    </p:spTree>
    <p:extLst>
      <p:ext uri="{BB962C8B-B14F-4D97-AF65-F5344CB8AC3E}">
        <p14:creationId xmlns:p14="http://schemas.microsoft.com/office/powerpoint/2010/main" val="359572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4</a:t>
            </a:fld>
            <a:endParaRPr lang="en-US"/>
          </a:p>
        </p:txBody>
      </p:sp>
    </p:spTree>
    <p:extLst>
      <p:ext uri="{BB962C8B-B14F-4D97-AF65-F5344CB8AC3E}">
        <p14:creationId xmlns:p14="http://schemas.microsoft.com/office/powerpoint/2010/main" val="385442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more details are mentioned by 3 of the 4 gospels:  the crown of thorn, mock coronation, passers-by wagging their heads and insulting Him, the 3 hours of darkness, the centurion’s belief, </a:t>
            </a:r>
          </a:p>
        </p:txBody>
      </p:sp>
      <p:sp>
        <p:nvSpPr>
          <p:cNvPr id="4" name="Slide Number Placeholder 3"/>
          <p:cNvSpPr>
            <a:spLocks noGrp="1"/>
          </p:cNvSpPr>
          <p:nvPr>
            <p:ph type="sldNum" sz="quarter" idx="5"/>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393028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these accounts and studying them side by side was very interesting!</a:t>
            </a:r>
          </a:p>
          <a:p>
            <a:endParaRPr lang="en-US" dirty="0"/>
          </a:p>
          <a:p>
            <a:r>
              <a:rPr lang="en-US" dirty="0"/>
              <a:t>Matthew doesn’t even mention Joseph’s Council position – only calls him a “rich man from Arimathea”</a:t>
            </a:r>
          </a:p>
        </p:txBody>
      </p:sp>
      <p:sp>
        <p:nvSpPr>
          <p:cNvPr id="4" name="Slide Number Placeholder 3"/>
          <p:cNvSpPr>
            <a:spLocks noGrp="1"/>
          </p:cNvSpPr>
          <p:nvPr>
            <p:ph type="sldNum" sz="quarter" idx="5"/>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265945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pPr defTabSz="966444">
              <a:defRPr/>
            </a:pPr>
            <a:r>
              <a:rPr lang="en-US" baseline="0" dirty="0"/>
              <a:t>I think this is one of the first facts that lend significance to the account of Joseph!</a:t>
            </a:r>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Historians have disagreed about where this really was, and,  like many such details, are </a:t>
            </a:r>
            <a:r>
              <a:rPr lang="en-US" b="1" u="sng" dirty="0"/>
              <a:t>beautifully obscure </a:t>
            </a:r>
            <a:r>
              <a:rPr lang="en-US" dirty="0"/>
              <a:t>now.  </a:t>
            </a:r>
          </a:p>
          <a:p>
            <a:endParaRPr lang="en-US" dirty="0"/>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8</a:t>
            </a:fld>
            <a:endParaRPr lang="en-US"/>
          </a:p>
        </p:txBody>
      </p:sp>
    </p:spTree>
    <p:extLst>
      <p:ext uri="{BB962C8B-B14F-4D97-AF65-F5344CB8AC3E}">
        <p14:creationId xmlns:p14="http://schemas.microsoft.com/office/powerpoint/2010/main" val="322329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 I think this is so interesting because what Matthew (the former tax collector) first notes is his wealth is his wealth; he may even recognize something familiar in Joseph – a wealthy man “</a:t>
            </a:r>
            <a:r>
              <a:rPr lang="en-US" i="1" dirty="0"/>
              <a:t>also</a:t>
            </a:r>
            <a:r>
              <a:rPr lang="en-US" i="0" dirty="0"/>
              <a:t>” becoming a disciple</a:t>
            </a:r>
          </a:p>
          <a:p>
            <a:endParaRPr lang="en-US" i="0" dirty="0"/>
          </a:p>
          <a:p>
            <a:r>
              <a:rPr lang="en-US" i="0" dirty="0"/>
              <a:t>Mark – gives us a hint that Joseph was not a naturally bold or brash individual – and this may make sense as to why he was a respected member of the Council; but notes he was “waiting for the kingdom of God” – so he’s looking for the Messiah and would be very knowledgeable about the prophetic scriptures pointing to Jesus</a:t>
            </a:r>
          </a:p>
          <a:p>
            <a:endParaRPr lang="en-US" i="0" dirty="0"/>
          </a:p>
          <a:p>
            <a:r>
              <a:rPr lang="en-US" i="0" dirty="0"/>
              <a:t>Luke – has a lot to say!  Seems to want to defend Joseph, possibly out of admiration, and gives a very positive picture of him</a:t>
            </a:r>
          </a:p>
          <a:p>
            <a:endParaRPr lang="en-US" i="0" dirty="0"/>
          </a:p>
          <a:p>
            <a:r>
              <a:rPr lang="en-US" i="0" dirty="0"/>
              <a:t>John – clear and matter-of-fact – and here we get probably the most clear-eyed assessment of any character flaws that Joseph possessed – He feared the Jews.  This seems to corroborate what Mark hints at, and gives us insight to his nature, and ultimately what would be seen as his biggest fault, from what we know of him.  He feared the Jews.  He kept his faith in Jesus hidden.  There was a lot at stake, and because of his position, prominence, and wealth, he did not share openly what he believed in his heart.</a:t>
            </a:r>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9</a:t>
            </a:fld>
            <a:endParaRPr lang="en-US"/>
          </a:p>
        </p:txBody>
      </p:sp>
    </p:spTree>
    <p:extLst>
      <p:ext uri="{BB962C8B-B14F-4D97-AF65-F5344CB8AC3E}">
        <p14:creationId xmlns:p14="http://schemas.microsoft.com/office/powerpoint/2010/main" val="185980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83730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pPr/>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pPr/>
              <a:t>‹#›</a:t>
            </a:fld>
            <a:endParaRPr lang="en-US"/>
          </a:p>
        </p:txBody>
      </p:sp>
    </p:spTree>
    <p:extLst>
      <p:ext uri="{BB962C8B-B14F-4D97-AF65-F5344CB8AC3E}">
        <p14:creationId xmlns:p14="http://schemas.microsoft.com/office/powerpoint/2010/main" val="12379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pPr/>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pPr/>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391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pPr/>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pPr/>
              <a:t>‹#›</a:t>
            </a:fld>
            <a:endParaRPr lang="en-US"/>
          </a:p>
        </p:txBody>
      </p:sp>
    </p:spTree>
    <p:extLst>
      <p:ext uri="{BB962C8B-B14F-4D97-AF65-F5344CB8AC3E}">
        <p14:creationId xmlns:p14="http://schemas.microsoft.com/office/powerpoint/2010/main" val="207516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pPr/>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pPr/>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5457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pPr/>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pPr/>
              <a:t>‹#›</a:t>
            </a:fld>
            <a:endParaRPr lang="en-US"/>
          </a:p>
        </p:txBody>
      </p:sp>
    </p:spTree>
    <p:extLst>
      <p:ext uri="{BB962C8B-B14F-4D97-AF65-F5344CB8AC3E}">
        <p14:creationId xmlns:p14="http://schemas.microsoft.com/office/powerpoint/2010/main" val="28693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232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1233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7031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8/23/2023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6372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466975-C014-42E5-BFA6-B8D5FDD3B81F}" type="datetimeFigureOut">
              <a:rPr lang="en-US" smtClean="0"/>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72922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466975-C014-42E5-BFA6-B8D5FDD3B81F}" type="datetimeFigureOut">
              <a:rPr lang="en-US" smtClean="0"/>
              <a:t>8/23/2023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89828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466975-C014-42E5-BFA6-B8D5FDD3B81F}" type="datetimeFigureOut">
              <a:rPr lang="en-US" smtClean="0"/>
              <a:t>8/23/2023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08520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en-US" smtClean="0"/>
              <a:t>8/23/2023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97764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4289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8/23/2023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44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466975-C014-42E5-BFA6-B8D5FDD3B81F}" type="datetimeFigureOut">
              <a:rPr lang="en-US" smtClean="0"/>
              <a:pPr/>
              <a:t>8/23/2023</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693B167E-EA96-4147-81DE-549160052C22}" type="slidenum">
              <a:rPr lang="en-US" smtClean="0"/>
              <a:pPr/>
              <a:t>‹#›</a:t>
            </a:fld>
            <a:endParaRPr lang="en-US"/>
          </a:p>
        </p:txBody>
      </p:sp>
    </p:spTree>
    <p:extLst>
      <p:ext uri="{BB962C8B-B14F-4D97-AF65-F5344CB8AC3E}">
        <p14:creationId xmlns:p14="http://schemas.microsoft.com/office/powerpoint/2010/main" val="30792680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lJV68LQNOt4?feature=oembed"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0" name="Rectangle 105">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88825"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01">
            <a:extLst>
              <a:ext uri="{FF2B5EF4-FFF2-40B4-BE49-F238E27FC236}">
                <a16:creationId xmlns:a16="http://schemas.microsoft.com/office/drawing/2014/main" id="{4AC3E3A6-268B-F426-04BD-BF471387EF6D}"/>
              </a:ext>
            </a:extLst>
          </p:cNvPr>
          <p:cNvPicPr>
            <a:picLocks noChangeAspect="1"/>
          </p:cNvPicPr>
          <p:nvPr/>
        </p:nvPicPr>
        <p:blipFill rotWithShape="1">
          <a:blip r:embed="rId3">
            <a:duotone>
              <a:schemeClr val="bg2">
                <a:shade val="45000"/>
                <a:satMod val="135000"/>
              </a:schemeClr>
              <a:prstClr val="white"/>
            </a:duotone>
            <a:alphaModFix amt="40000"/>
          </a:blip>
          <a:srcRect t="9562" b="6146"/>
          <a:stretch/>
        </p:blipFill>
        <p:spPr>
          <a:xfrm>
            <a:off x="20" y="10"/>
            <a:ext cx="12188805" cy="6857990"/>
          </a:xfrm>
          <a:prstGeom prst="rect">
            <a:avLst/>
          </a:prstGeom>
        </p:spPr>
      </p:pic>
      <p:sp>
        <p:nvSpPr>
          <p:cNvPr id="2" name="Title 1"/>
          <p:cNvSpPr>
            <a:spLocks noGrp="1"/>
          </p:cNvSpPr>
          <p:nvPr>
            <p:ph type="ctrTitle"/>
          </p:nvPr>
        </p:nvSpPr>
        <p:spPr>
          <a:xfrm>
            <a:off x="2588538" y="2514600"/>
            <a:ext cx="8913078" cy="2262781"/>
          </a:xfrm>
        </p:spPr>
        <p:txBody>
          <a:bodyPr>
            <a:normAutofit/>
          </a:bodyPr>
          <a:lstStyle/>
          <a:p>
            <a:r>
              <a:rPr lang="en-US" sz="5400" b="1" dirty="0"/>
              <a:t>“Flawed, Not Failed”</a:t>
            </a:r>
          </a:p>
        </p:txBody>
      </p:sp>
      <p:sp>
        <p:nvSpPr>
          <p:cNvPr id="3" name="Subtitle 2"/>
          <p:cNvSpPr>
            <a:spLocks noGrp="1"/>
          </p:cNvSpPr>
          <p:nvPr>
            <p:ph type="subTitle" idx="1"/>
          </p:nvPr>
        </p:nvSpPr>
        <p:spPr>
          <a:xfrm>
            <a:off x="2972534" y="4777379"/>
            <a:ext cx="8913078" cy="1126283"/>
          </a:xfrm>
        </p:spPr>
        <p:txBody>
          <a:bodyPr>
            <a:normAutofit/>
          </a:bodyPr>
          <a:lstStyle/>
          <a:p>
            <a:r>
              <a:rPr lang="en-US" sz="2400" dirty="0"/>
              <a:t>Joseph of Arimathea</a:t>
            </a:r>
          </a:p>
          <a:p>
            <a:endParaRPr lang="en-US" dirty="0"/>
          </a:p>
        </p:txBody>
      </p:sp>
      <p:grpSp>
        <p:nvGrpSpPr>
          <p:cNvPr id="142" name="Group 107">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09" y="-786"/>
            <a:ext cx="2356060" cy="6854040"/>
            <a:chOff x="6627813" y="194833"/>
            <a:chExt cx="1952625" cy="5678918"/>
          </a:xfrm>
        </p:grpSpPr>
        <p:sp>
          <p:nvSpPr>
            <p:cNvPr id="143"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44"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45"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6"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47"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48"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49"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0"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1"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2"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53"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54"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55" name="Rectangle 121">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197"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6D244-9B34-C93D-8B80-796D802E39A5}"/>
              </a:ext>
            </a:extLst>
          </p:cNvPr>
          <p:cNvSpPr/>
          <p:nvPr/>
        </p:nvSpPr>
        <p:spPr>
          <a:xfrm>
            <a:off x="0" y="0"/>
            <a:ext cx="12188825" cy="6858000"/>
          </a:xfrm>
          <a:prstGeom prst="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F6F9783E-A501-DEA7-E00F-91F627507973}"/>
              </a:ext>
            </a:extLst>
          </p:cNvPr>
          <p:cNvGraphicFramePr>
            <a:graphicFrameLocks noGrp="1"/>
          </p:cNvGraphicFramePr>
          <p:nvPr>
            <p:extLst>
              <p:ext uri="{D42A27DB-BD31-4B8C-83A1-F6EECF244321}">
                <p14:modId xmlns:p14="http://schemas.microsoft.com/office/powerpoint/2010/main" val="3858026756"/>
              </p:ext>
            </p:extLst>
          </p:nvPr>
        </p:nvGraphicFramePr>
        <p:xfrm>
          <a:off x="227012" y="457200"/>
          <a:ext cx="11734800" cy="6180166"/>
        </p:xfrm>
        <a:graphic>
          <a:graphicData uri="http://schemas.openxmlformats.org/drawingml/2006/table">
            <a:tbl>
              <a:tblPr firstRow="1" bandRow="1">
                <a:effectLst>
                  <a:outerShdw blurRad="63500" dist="38100" dir="13500000" algn="br" rotWithShape="0">
                    <a:prstClr val="black">
                      <a:alpha val="80000"/>
                    </a:prstClr>
                  </a:outerShdw>
                </a:effectLst>
                <a:tableStyleId>{3B4B98B0-60AC-42C2-AFA5-B58CD77FA1E5}</a:tableStyleId>
              </a:tblPr>
              <a:tblGrid>
                <a:gridCol w="2933700">
                  <a:extLst>
                    <a:ext uri="{9D8B030D-6E8A-4147-A177-3AD203B41FA5}">
                      <a16:colId xmlns:a16="http://schemas.microsoft.com/office/drawing/2014/main" val="2856011891"/>
                    </a:ext>
                  </a:extLst>
                </a:gridCol>
                <a:gridCol w="2933700">
                  <a:extLst>
                    <a:ext uri="{9D8B030D-6E8A-4147-A177-3AD203B41FA5}">
                      <a16:colId xmlns:a16="http://schemas.microsoft.com/office/drawing/2014/main" val="3922671321"/>
                    </a:ext>
                  </a:extLst>
                </a:gridCol>
                <a:gridCol w="2933700">
                  <a:extLst>
                    <a:ext uri="{9D8B030D-6E8A-4147-A177-3AD203B41FA5}">
                      <a16:colId xmlns:a16="http://schemas.microsoft.com/office/drawing/2014/main" val="28767115"/>
                    </a:ext>
                  </a:extLst>
                </a:gridCol>
                <a:gridCol w="2933700">
                  <a:extLst>
                    <a:ext uri="{9D8B030D-6E8A-4147-A177-3AD203B41FA5}">
                      <a16:colId xmlns:a16="http://schemas.microsoft.com/office/drawing/2014/main" val="761372737"/>
                    </a:ext>
                  </a:extLst>
                </a:gridCol>
              </a:tblGrid>
              <a:tr h="510886">
                <a:tc>
                  <a:txBody>
                    <a:bodyPr/>
                    <a:lstStyle/>
                    <a:p>
                      <a:pPr algn="ctr"/>
                      <a:r>
                        <a:rPr lang="en-US" dirty="0"/>
                        <a:t>Mt 27:57-60</a:t>
                      </a:r>
                    </a:p>
                  </a:txBody>
                  <a:tcPr/>
                </a:tc>
                <a:tc>
                  <a:txBody>
                    <a:bodyPr/>
                    <a:lstStyle/>
                    <a:p>
                      <a:pPr algn="ctr"/>
                      <a:r>
                        <a:rPr lang="en-US" dirty="0"/>
                        <a:t>Mk 15:42-47</a:t>
                      </a:r>
                    </a:p>
                  </a:txBody>
                  <a:tcPr/>
                </a:tc>
                <a:tc>
                  <a:txBody>
                    <a:bodyPr/>
                    <a:lstStyle/>
                    <a:p>
                      <a:pPr algn="ctr"/>
                      <a:r>
                        <a:rPr lang="en-US" dirty="0"/>
                        <a:t>Lk 23:50-56</a:t>
                      </a:r>
                    </a:p>
                  </a:txBody>
                  <a:tcPr/>
                </a:tc>
                <a:tc>
                  <a:txBody>
                    <a:bodyPr/>
                    <a:lstStyle/>
                    <a:p>
                      <a:pPr algn="ctr"/>
                      <a:r>
                        <a:rPr lang="en-US" dirty="0"/>
                        <a:t>Jno 19:38-42</a:t>
                      </a:r>
                    </a:p>
                  </a:txBody>
                  <a:tcPr/>
                </a:tc>
                <a:extLst>
                  <a:ext uri="{0D108BD9-81ED-4DB2-BD59-A6C34878D82A}">
                    <a16:rowId xmlns:a16="http://schemas.microsoft.com/office/drawing/2014/main" val="2701154465"/>
                  </a:ext>
                </a:extLst>
              </a:tr>
              <a:tr h="575218">
                <a:tc>
                  <a:txBody>
                    <a:bodyPr/>
                    <a:lstStyle/>
                    <a:p>
                      <a:r>
                        <a:rPr lang="en-US" sz="1600" dirty="0">
                          <a:solidFill>
                            <a:schemeClr val="tx1"/>
                          </a:solidFill>
                          <a:latin typeface="Calibri" panose="020F0502020204030204" pitchFamily="34" charset="0"/>
                          <a:cs typeface="Calibri" panose="020F0502020204030204" pitchFamily="34" charset="0"/>
                        </a:rPr>
                        <a:t>at evening</a:t>
                      </a:r>
                    </a:p>
                  </a:txBody>
                  <a:tcPr/>
                </a:tc>
                <a:tc>
                  <a:txBody>
                    <a:bodyPr/>
                    <a:lstStyle/>
                    <a:p>
                      <a:r>
                        <a:rPr lang="en-US" sz="1600" dirty="0">
                          <a:latin typeface="Calibri" panose="020F0502020204030204" pitchFamily="34" charset="0"/>
                          <a:cs typeface="Calibri" panose="020F0502020204030204" pitchFamily="34" charset="0"/>
                        </a:rPr>
                        <a:t>evening had already come</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after these things had taken place…</a:t>
                      </a:r>
                    </a:p>
                  </a:txBody>
                  <a:tcPr/>
                </a:tc>
                <a:extLst>
                  <a:ext uri="{0D108BD9-81ED-4DB2-BD59-A6C34878D82A}">
                    <a16:rowId xmlns:a16="http://schemas.microsoft.com/office/drawing/2014/main" val="2962154862"/>
                  </a:ext>
                </a:extLst>
              </a:tr>
              <a:tr h="1050945">
                <a:tc>
                  <a:txBody>
                    <a:bodyPr/>
                    <a:lstStyle/>
                    <a:p>
                      <a:r>
                        <a:rPr lang="en-US" sz="1600" dirty="0">
                          <a:solidFill>
                            <a:schemeClr val="tx1"/>
                          </a:solidFill>
                          <a:latin typeface="Calibri" panose="020F0502020204030204" pitchFamily="34" charset="0"/>
                          <a:cs typeface="Calibri" panose="020F0502020204030204" pitchFamily="34" charset="0"/>
                        </a:rPr>
                        <a:t>rich man from Arimathea named Joseph</a:t>
                      </a:r>
                    </a:p>
                  </a:txBody>
                  <a:tcPr/>
                </a:tc>
                <a:tc>
                  <a:txBody>
                    <a:bodyPr/>
                    <a:lstStyle/>
                    <a:p>
                      <a:r>
                        <a:rPr lang="en-US" sz="1600" dirty="0">
                          <a:latin typeface="Calibri" panose="020F0502020204030204" pitchFamily="34" charset="0"/>
                          <a:cs typeface="Calibri" panose="020F0502020204030204" pitchFamily="34" charset="0"/>
                        </a:rPr>
                        <a:t>Joseph of Arimathea, a prominent member of the Council</a:t>
                      </a:r>
                    </a:p>
                  </a:txBody>
                  <a:tcPr/>
                </a:tc>
                <a:tc>
                  <a:txBody>
                    <a:bodyPr/>
                    <a:lstStyle/>
                    <a:p>
                      <a:r>
                        <a:rPr lang="en-US" sz="1600" dirty="0">
                          <a:latin typeface="Calibri" panose="020F0502020204030204" pitchFamily="34" charset="0"/>
                          <a:cs typeface="Calibri" panose="020F0502020204030204" pitchFamily="34" charset="0"/>
                        </a:rPr>
                        <a:t>man named Joseph who was a member of the Council, a good and righteous man, had not consented to their plan &amp; action</a:t>
                      </a:r>
                    </a:p>
                  </a:txBody>
                  <a:tcPr/>
                </a:tc>
                <a:tc>
                  <a:txBody>
                    <a:bodyPr/>
                    <a:lstStyle/>
                    <a:p>
                      <a:r>
                        <a:rPr lang="en-US" sz="1600" dirty="0">
                          <a:latin typeface="Calibri" panose="020F0502020204030204" pitchFamily="34" charset="0"/>
                          <a:cs typeface="Calibri" panose="020F0502020204030204" pitchFamily="34" charset="0"/>
                        </a:rPr>
                        <a:t>Joseph of Arimathea</a:t>
                      </a:r>
                    </a:p>
                  </a:txBody>
                  <a:tcPr/>
                </a:tc>
                <a:extLst>
                  <a:ext uri="{0D108BD9-81ED-4DB2-BD59-A6C34878D82A}">
                    <a16:rowId xmlns:a16="http://schemas.microsoft.com/office/drawing/2014/main" val="689224378"/>
                  </a:ext>
                </a:extLst>
              </a:tr>
              <a:tr h="810729">
                <a:tc>
                  <a:txBody>
                    <a:bodyPr/>
                    <a:lstStyle/>
                    <a:p>
                      <a:r>
                        <a:rPr lang="en-US" sz="1600" dirty="0">
                          <a:latin typeface="Calibri" panose="020F0502020204030204" pitchFamily="34" charset="0"/>
                          <a:cs typeface="Calibri" panose="020F0502020204030204" pitchFamily="34" charset="0"/>
                        </a:rPr>
                        <a:t>had become a disciple himself</a:t>
                      </a:r>
                    </a:p>
                  </a:txBody>
                  <a:tcPr/>
                </a:tc>
                <a:tc>
                  <a:txBody>
                    <a:bodyPr/>
                    <a:lstStyle/>
                    <a:p>
                      <a:r>
                        <a:rPr lang="en-US" sz="1600" dirty="0">
                          <a:latin typeface="Calibri" panose="020F0502020204030204" pitchFamily="34" charset="0"/>
                          <a:cs typeface="Calibri" panose="020F0502020204030204" pitchFamily="34" charset="0"/>
                        </a:rPr>
                        <a:t>was himself waiting for the kingdom of God</a:t>
                      </a:r>
                    </a:p>
                  </a:txBody>
                  <a:tcPr/>
                </a:tc>
                <a:tc>
                  <a:txBody>
                    <a:bodyPr/>
                    <a:lstStyle/>
                    <a:p>
                      <a:r>
                        <a:rPr lang="en-US" sz="1600" dirty="0">
                          <a:latin typeface="Calibri" panose="020F0502020204030204" pitchFamily="34" charset="0"/>
                          <a:cs typeface="Calibri" panose="020F0502020204030204" pitchFamily="34" charset="0"/>
                        </a:rPr>
                        <a:t>man from Arimathea, a city of the Jews, who was waiting for the kingdom of God</a:t>
                      </a:r>
                    </a:p>
                  </a:txBody>
                  <a:tcPr/>
                </a:tc>
                <a:tc>
                  <a:txBody>
                    <a:bodyPr/>
                    <a:lstStyle/>
                    <a:p>
                      <a:r>
                        <a:rPr lang="en-US" sz="1600" dirty="0">
                          <a:latin typeface="Calibri" panose="020F0502020204030204" pitchFamily="34" charset="0"/>
                          <a:cs typeface="Calibri" panose="020F0502020204030204" pitchFamily="34" charset="0"/>
                        </a:rPr>
                        <a:t>being a disciple, but a secret one for fear of the Jews</a:t>
                      </a:r>
                    </a:p>
                  </a:txBody>
                  <a:tcPr/>
                </a:tc>
                <a:extLst>
                  <a:ext uri="{0D108BD9-81ED-4DB2-BD59-A6C34878D82A}">
                    <a16:rowId xmlns:a16="http://schemas.microsoft.com/office/drawing/2014/main" val="2238543546"/>
                  </a:ext>
                </a:extLst>
              </a:tr>
              <a:tr h="570513">
                <a:tc>
                  <a:txBody>
                    <a:bodyPr/>
                    <a:lstStyle/>
                    <a:p>
                      <a:r>
                        <a:rPr lang="en-US" sz="1600" dirty="0">
                          <a:latin typeface="Calibri" panose="020F0502020204030204" pitchFamily="34" charset="0"/>
                          <a:cs typeface="Calibri" panose="020F0502020204030204" pitchFamily="34" charset="0"/>
                        </a:rPr>
                        <a:t>went to Pilate and asked for the body of Jesus</a:t>
                      </a:r>
                    </a:p>
                  </a:txBody>
                  <a:tcPr/>
                </a:tc>
                <a:tc>
                  <a:txBody>
                    <a:bodyPr/>
                    <a:lstStyle/>
                    <a:p>
                      <a:r>
                        <a:rPr lang="en-US" sz="1600" dirty="0">
                          <a:latin typeface="Calibri" panose="020F0502020204030204" pitchFamily="34" charset="0"/>
                          <a:cs typeface="Calibri" panose="020F0502020204030204" pitchFamily="34" charset="0"/>
                        </a:rPr>
                        <a:t>gathered up his courage &amp; went in before Pilate and asked for the body of Jesus</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asked Pilate that he might take away the body</a:t>
                      </a:r>
                    </a:p>
                  </a:txBody>
                  <a:tcPr/>
                </a:tc>
                <a:extLst>
                  <a:ext uri="{0D108BD9-81ED-4DB2-BD59-A6C34878D82A}">
                    <a16:rowId xmlns:a16="http://schemas.microsoft.com/office/drawing/2014/main" val="3510616888"/>
                  </a:ext>
                </a:extLst>
              </a:tr>
              <a:tr h="510886">
                <a:tc>
                  <a:txBody>
                    <a:bodyPr/>
                    <a:lstStyle/>
                    <a:p>
                      <a:r>
                        <a:rPr lang="en-US" sz="1600" dirty="0">
                          <a:latin typeface="Calibri" panose="020F0502020204030204" pitchFamily="34" charset="0"/>
                          <a:cs typeface="Calibri" panose="020F0502020204030204" pitchFamily="34" charset="0"/>
                        </a:rPr>
                        <a:t>Joseph took the body</a:t>
                      </a:r>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Pilate questioned whether He was already dead; granted the body; Joseph bought a linen cloth, took Him down</a:t>
                      </a:r>
                    </a:p>
                  </a:txBody>
                  <a:tcPr/>
                </a:tc>
                <a:tc>
                  <a:txBody>
                    <a:bodyPr/>
                    <a:lstStyle/>
                    <a:p>
                      <a:r>
                        <a:rPr lang="en-US" sz="1600" dirty="0">
                          <a:latin typeface="Calibri" panose="020F0502020204030204" pitchFamily="34" charset="0"/>
                          <a:cs typeface="Calibri" panose="020F0502020204030204" pitchFamily="34" charset="0"/>
                        </a:rPr>
                        <a:t>he took it down</a:t>
                      </a:r>
                    </a:p>
                  </a:txBody>
                  <a:tcPr/>
                </a:tc>
                <a:tc>
                  <a:txBody>
                    <a:bodyPr/>
                    <a:lstStyle/>
                    <a:p>
                      <a:r>
                        <a:rPr lang="en-US" sz="1600" dirty="0">
                          <a:latin typeface="Calibri" panose="020F0502020204030204" pitchFamily="34" charset="0"/>
                          <a:cs typeface="Calibri" panose="020F0502020204030204" pitchFamily="34" charset="0"/>
                        </a:rPr>
                        <a:t>Pilate granted permission, so he came and took away His body</a:t>
                      </a:r>
                    </a:p>
                  </a:txBody>
                  <a:tcPr/>
                </a:tc>
                <a:extLst>
                  <a:ext uri="{0D108BD9-81ED-4DB2-BD59-A6C34878D82A}">
                    <a16:rowId xmlns:a16="http://schemas.microsoft.com/office/drawing/2014/main" val="1699460938"/>
                  </a:ext>
                </a:extLst>
              </a:tr>
              <a:tr h="510886">
                <a:tc>
                  <a:txBody>
                    <a:bodyPr/>
                    <a:lstStyle/>
                    <a:p>
                      <a:r>
                        <a:rPr lang="en-US" sz="1600" dirty="0">
                          <a:latin typeface="Calibri" panose="020F0502020204030204" pitchFamily="34" charset="0"/>
                          <a:cs typeface="Calibri" panose="020F0502020204030204" pitchFamily="34" charset="0"/>
                        </a:rPr>
                        <a:t>wrapped it in a clean linen cloth</a:t>
                      </a:r>
                    </a:p>
                  </a:txBody>
                  <a:tcPr/>
                </a:tc>
                <a:tc>
                  <a:txBody>
                    <a:bodyPr/>
                    <a:lstStyle/>
                    <a:p>
                      <a:r>
                        <a:rPr lang="en-US" sz="1600" dirty="0">
                          <a:latin typeface="Calibri" panose="020F0502020204030204" pitchFamily="34" charset="0"/>
                          <a:cs typeface="Calibri" panose="020F0502020204030204" pitchFamily="34" charset="0"/>
                        </a:rPr>
                        <a:t>wrapped Him in the linen cloth</a:t>
                      </a:r>
                    </a:p>
                  </a:txBody>
                  <a:tcPr/>
                </a:tc>
                <a:tc>
                  <a:txBody>
                    <a:bodyPr/>
                    <a:lstStyle/>
                    <a:p>
                      <a:r>
                        <a:rPr lang="en-US" sz="1600" dirty="0">
                          <a:latin typeface="Calibri" panose="020F0502020204030204" pitchFamily="34" charset="0"/>
                          <a:cs typeface="Calibri" panose="020F0502020204030204" pitchFamily="34" charset="0"/>
                        </a:rPr>
                        <a:t>wrapped it in a linen cloth</a:t>
                      </a:r>
                    </a:p>
                  </a:txBody>
                  <a:tcPr/>
                </a:tc>
                <a:tc>
                  <a:txBody>
                    <a:bodyPr/>
                    <a:lstStyle/>
                    <a:p>
                      <a:r>
                        <a:rPr lang="en-US" sz="1600" dirty="0">
                          <a:latin typeface="Calibri" panose="020F0502020204030204" pitchFamily="34" charset="0"/>
                          <a:cs typeface="Calibri" panose="020F0502020204030204" pitchFamily="34" charset="0"/>
                        </a:rPr>
                        <a:t>Nicodemus also came bringing a mixture of myrrh &amp; aloes, about 100 pounds; they took the body of Jesus and bound it in linen wrappings with the spices</a:t>
                      </a:r>
                    </a:p>
                  </a:txBody>
                  <a:tcPr/>
                </a:tc>
                <a:extLst>
                  <a:ext uri="{0D108BD9-81ED-4DB2-BD59-A6C34878D82A}">
                    <a16:rowId xmlns:a16="http://schemas.microsoft.com/office/drawing/2014/main" val="820939395"/>
                  </a:ext>
                </a:extLst>
              </a:tr>
            </a:tbl>
          </a:graphicData>
        </a:graphic>
      </p:graphicFrame>
    </p:spTree>
    <p:extLst>
      <p:ext uri="{BB962C8B-B14F-4D97-AF65-F5344CB8AC3E}">
        <p14:creationId xmlns:p14="http://schemas.microsoft.com/office/powerpoint/2010/main" val="17140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6D244-9B34-C93D-8B80-796D802E39A5}"/>
              </a:ext>
            </a:extLst>
          </p:cNvPr>
          <p:cNvSpPr/>
          <p:nvPr/>
        </p:nvSpPr>
        <p:spPr>
          <a:xfrm>
            <a:off x="0" y="0"/>
            <a:ext cx="12188825" cy="6858000"/>
          </a:xfrm>
          <a:prstGeom prst="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F6F9783E-A501-DEA7-E00F-91F627507973}"/>
              </a:ext>
            </a:extLst>
          </p:cNvPr>
          <p:cNvGraphicFramePr>
            <a:graphicFrameLocks noGrp="1"/>
          </p:cNvGraphicFramePr>
          <p:nvPr>
            <p:extLst>
              <p:ext uri="{D42A27DB-BD31-4B8C-83A1-F6EECF244321}">
                <p14:modId xmlns:p14="http://schemas.microsoft.com/office/powerpoint/2010/main" val="1861187747"/>
              </p:ext>
            </p:extLst>
          </p:nvPr>
        </p:nvGraphicFramePr>
        <p:xfrm>
          <a:off x="227012" y="533400"/>
          <a:ext cx="11734800" cy="3376006"/>
        </p:xfrm>
        <a:graphic>
          <a:graphicData uri="http://schemas.openxmlformats.org/drawingml/2006/table">
            <a:tbl>
              <a:tblPr firstRow="1" bandRow="1">
                <a:effectLst>
                  <a:outerShdw blurRad="63500" dist="38100" dir="13500000" algn="br" rotWithShape="0">
                    <a:prstClr val="black">
                      <a:alpha val="80000"/>
                    </a:prstClr>
                  </a:outerShdw>
                </a:effectLst>
                <a:tableStyleId>{3B4B98B0-60AC-42C2-AFA5-B58CD77FA1E5}</a:tableStyleId>
              </a:tblPr>
              <a:tblGrid>
                <a:gridCol w="2933700">
                  <a:extLst>
                    <a:ext uri="{9D8B030D-6E8A-4147-A177-3AD203B41FA5}">
                      <a16:colId xmlns:a16="http://schemas.microsoft.com/office/drawing/2014/main" val="2856011891"/>
                    </a:ext>
                  </a:extLst>
                </a:gridCol>
                <a:gridCol w="2933700">
                  <a:extLst>
                    <a:ext uri="{9D8B030D-6E8A-4147-A177-3AD203B41FA5}">
                      <a16:colId xmlns:a16="http://schemas.microsoft.com/office/drawing/2014/main" val="3922671321"/>
                    </a:ext>
                  </a:extLst>
                </a:gridCol>
                <a:gridCol w="2933700">
                  <a:extLst>
                    <a:ext uri="{9D8B030D-6E8A-4147-A177-3AD203B41FA5}">
                      <a16:colId xmlns:a16="http://schemas.microsoft.com/office/drawing/2014/main" val="28767115"/>
                    </a:ext>
                  </a:extLst>
                </a:gridCol>
                <a:gridCol w="2933700">
                  <a:extLst>
                    <a:ext uri="{9D8B030D-6E8A-4147-A177-3AD203B41FA5}">
                      <a16:colId xmlns:a16="http://schemas.microsoft.com/office/drawing/2014/main" val="761372737"/>
                    </a:ext>
                  </a:extLst>
                </a:gridCol>
              </a:tblGrid>
              <a:tr h="510886">
                <a:tc>
                  <a:txBody>
                    <a:bodyPr/>
                    <a:lstStyle/>
                    <a:p>
                      <a:pPr algn="ctr"/>
                      <a:r>
                        <a:rPr lang="en-US" dirty="0"/>
                        <a:t>Mt 27:57-60</a:t>
                      </a:r>
                    </a:p>
                  </a:txBody>
                  <a:tcPr/>
                </a:tc>
                <a:tc>
                  <a:txBody>
                    <a:bodyPr/>
                    <a:lstStyle/>
                    <a:p>
                      <a:pPr algn="ctr"/>
                      <a:r>
                        <a:rPr lang="en-US" dirty="0"/>
                        <a:t>Mk 15:42-47</a:t>
                      </a:r>
                    </a:p>
                  </a:txBody>
                  <a:tcPr/>
                </a:tc>
                <a:tc>
                  <a:txBody>
                    <a:bodyPr/>
                    <a:lstStyle/>
                    <a:p>
                      <a:pPr algn="ctr"/>
                      <a:r>
                        <a:rPr lang="en-US" dirty="0"/>
                        <a:t>Lk 23:50-56</a:t>
                      </a:r>
                    </a:p>
                  </a:txBody>
                  <a:tcPr/>
                </a:tc>
                <a:tc>
                  <a:txBody>
                    <a:bodyPr/>
                    <a:lstStyle/>
                    <a:p>
                      <a:pPr algn="ctr"/>
                      <a:r>
                        <a:rPr lang="en-US" dirty="0"/>
                        <a:t>Jno 19:38-42</a:t>
                      </a:r>
                    </a:p>
                  </a:txBody>
                  <a:tcPr/>
                </a:tc>
                <a:extLst>
                  <a:ext uri="{0D108BD9-81ED-4DB2-BD59-A6C34878D82A}">
                    <a16:rowId xmlns:a16="http://schemas.microsoft.com/office/drawing/2014/main" val="2701154465"/>
                  </a:ext>
                </a:extLst>
              </a:tr>
              <a:tr h="575218">
                <a:tc>
                  <a:txBody>
                    <a:bodyPr/>
                    <a:lstStyle/>
                    <a:p>
                      <a:r>
                        <a:rPr lang="en-US" sz="1600" dirty="0">
                          <a:solidFill>
                            <a:schemeClr val="tx1"/>
                          </a:solidFill>
                          <a:latin typeface="Calibri" panose="020F0502020204030204" pitchFamily="34" charset="0"/>
                          <a:cs typeface="Calibri" panose="020F0502020204030204" pitchFamily="34" charset="0"/>
                        </a:rPr>
                        <a:t>laid it in his own new tomb hewn out of the rock; rolled a large stone against the entrance of the tomb</a:t>
                      </a:r>
                    </a:p>
                  </a:txBody>
                  <a:tcPr/>
                </a:tc>
                <a:tc>
                  <a:txBody>
                    <a:bodyPr/>
                    <a:lstStyle/>
                    <a:p>
                      <a:r>
                        <a:rPr lang="en-US" sz="1600" dirty="0">
                          <a:latin typeface="Calibri" panose="020F0502020204030204" pitchFamily="34" charset="0"/>
                          <a:cs typeface="Calibri" panose="020F0502020204030204" pitchFamily="34" charset="0"/>
                        </a:rPr>
                        <a:t>laid Him in a tomb which had been hewn out in the rock; rolled a stone against the entrance of the tomb</a:t>
                      </a:r>
                    </a:p>
                  </a:txBody>
                  <a:tcPr/>
                </a:tc>
                <a:tc>
                  <a:txBody>
                    <a:bodyPr/>
                    <a:lstStyle/>
                    <a:p>
                      <a:r>
                        <a:rPr lang="en-US" sz="1600" dirty="0">
                          <a:latin typeface="Calibri" panose="020F0502020204030204" pitchFamily="34" charset="0"/>
                          <a:cs typeface="Calibri" panose="020F0502020204030204" pitchFamily="34" charset="0"/>
                        </a:rPr>
                        <a:t>laid Him in a tomb cut into the rock where no one had ever been lain</a:t>
                      </a:r>
                    </a:p>
                  </a:txBody>
                  <a:tcPr/>
                </a:tc>
                <a:tc>
                  <a:txBody>
                    <a:bodyPr/>
                    <a:lstStyle/>
                    <a:p>
                      <a:r>
                        <a:rPr lang="en-US" sz="1600" dirty="0">
                          <a:latin typeface="Calibri" panose="020F0502020204030204" pitchFamily="34" charset="0"/>
                          <a:cs typeface="Calibri" panose="020F0502020204030204" pitchFamily="34" charset="0"/>
                        </a:rPr>
                        <a:t>in the place where He was crucified there was a garden; and in the garden a new tomb, in which no one had been laid; on account of the preparation day, because the tomb was nearby, they laid Jesus there</a:t>
                      </a:r>
                    </a:p>
                  </a:txBody>
                  <a:tcPr/>
                </a:tc>
                <a:extLst>
                  <a:ext uri="{0D108BD9-81ED-4DB2-BD59-A6C34878D82A}">
                    <a16:rowId xmlns:a16="http://schemas.microsoft.com/office/drawing/2014/main" val="2962154862"/>
                  </a:ext>
                </a:extLst>
              </a:tr>
              <a:tr h="1050945">
                <a:tc>
                  <a:txBody>
                    <a:bodyPr/>
                    <a:lstStyle/>
                    <a:p>
                      <a:r>
                        <a:rPr lang="en-US" sz="1600" dirty="0">
                          <a:solidFill>
                            <a:schemeClr val="tx1"/>
                          </a:solidFill>
                          <a:latin typeface="Calibri" panose="020F0502020204030204" pitchFamily="34" charset="0"/>
                          <a:cs typeface="Calibri" panose="020F0502020204030204" pitchFamily="34" charset="0"/>
                        </a:rPr>
                        <a:t>Mary Magdalene was there and the other Mary sitting opposite the grave</a:t>
                      </a:r>
                    </a:p>
                  </a:txBody>
                  <a:tcPr/>
                </a:tc>
                <a:tc>
                  <a:txBody>
                    <a:bodyPr/>
                    <a:lstStyle/>
                    <a:p>
                      <a:r>
                        <a:rPr lang="en-US" sz="1600" dirty="0">
                          <a:latin typeface="Calibri" panose="020F0502020204030204" pitchFamily="34" charset="0"/>
                          <a:cs typeface="Calibri" panose="020F0502020204030204" pitchFamily="34" charset="0"/>
                        </a:rPr>
                        <a:t>Mary Magdalene and Mary, the mother of </a:t>
                      </a:r>
                      <a:r>
                        <a:rPr lang="en-US" sz="1600" dirty="0" err="1">
                          <a:latin typeface="Calibri" panose="020F0502020204030204" pitchFamily="34" charset="0"/>
                          <a:cs typeface="Calibri" panose="020F0502020204030204" pitchFamily="34" charset="0"/>
                        </a:rPr>
                        <a:t>Joses</a:t>
                      </a:r>
                      <a:r>
                        <a:rPr lang="en-US" sz="1600" dirty="0">
                          <a:latin typeface="Calibri" panose="020F0502020204030204" pitchFamily="34" charset="0"/>
                          <a:cs typeface="Calibri" panose="020F0502020204030204" pitchFamily="34" charset="0"/>
                        </a:rPr>
                        <a:t> were looking on to see where He was laid</a:t>
                      </a:r>
                    </a:p>
                  </a:txBody>
                  <a:tcPr/>
                </a:tc>
                <a:tc>
                  <a:txBody>
                    <a:bodyPr/>
                    <a:lstStyle/>
                    <a:p>
                      <a:r>
                        <a:rPr lang="en-US" sz="1600" dirty="0">
                          <a:latin typeface="Calibri" panose="020F0502020204030204" pitchFamily="34" charset="0"/>
                          <a:cs typeface="Calibri" panose="020F0502020204030204" pitchFamily="34" charset="0"/>
                        </a:rPr>
                        <a:t>the women of Galilee followed there and saw the tomb and how the body was laid and returned and prepared spices</a:t>
                      </a:r>
                    </a:p>
                  </a:txBody>
                  <a:tcPr/>
                </a:tc>
                <a:tc>
                  <a:txBody>
                    <a:bodyPr/>
                    <a:lstStyle/>
                    <a:p>
                      <a:r>
                        <a:rPr lang="en-US" sz="16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689224378"/>
                  </a:ext>
                </a:extLst>
              </a:tr>
            </a:tbl>
          </a:graphicData>
        </a:graphic>
      </p:graphicFrame>
    </p:spTree>
    <p:extLst>
      <p:ext uri="{BB962C8B-B14F-4D97-AF65-F5344CB8AC3E}">
        <p14:creationId xmlns:p14="http://schemas.microsoft.com/office/powerpoint/2010/main" val="70965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70908" y="1540188"/>
            <a:ext cx="8611274" cy="4936811"/>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Other details of interest…</a:t>
            </a:r>
          </a:p>
          <a:p>
            <a:pPr lvl="1"/>
            <a:r>
              <a:rPr lang="en-US" sz="2400" dirty="0">
                <a:latin typeface="Calibri" panose="020F0502020204030204" pitchFamily="34" charset="0"/>
                <a:cs typeface="Calibri" panose="020F0502020204030204" pitchFamily="34" charset="0"/>
              </a:rPr>
              <a:t>John omits several details included by the others:</a:t>
            </a:r>
          </a:p>
          <a:p>
            <a:pPr lvl="2"/>
            <a:r>
              <a:rPr lang="en-US" sz="2400" dirty="0">
                <a:latin typeface="Calibri" panose="020F0502020204030204" pitchFamily="34" charset="0"/>
                <a:cs typeface="Calibri" panose="020F0502020204030204" pitchFamily="34" charset="0"/>
              </a:rPr>
              <a:t>The centurion’s reaction</a:t>
            </a:r>
          </a:p>
          <a:p>
            <a:pPr lvl="2"/>
            <a:r>
              <a:rPr lang="en-US" sz="2400" dirty="0">
                <a:latin typeface="Calibri" panose="020F0502020204030204" pitchFamily="34" charset="0"/>
                <a:cs typeface="Calibri" panose="020F0502020204030204" pitchFamily="34" charset="0"/>
              </a:rPr>
              <a:t>The insults &amp; Elijah references</a:t>
            </a:r>
          </a:p>
          <a:p>
            <a:pPr lvl="2"/>
            <a:r>
              <a:rPr lang="en-US" sz="2400" dirty="0">
                <a:latin typeface="Calibri" panose="020F0502020204030204" pitchFamily="34" charset="0"/>
                <a:cs typeface="Calibri" panose="020F0502020204030204" pitchFamily="34" charset="0"/>
              </a:rPr>
              <a:t>The veil</a:t>
            </a:r>
          </a:p>
          <a:p>
            <a:pPr lvl="2"/>
            <a:r>
              <a:rPr lang="en-US" sz="2400" dirty="0">
                <a:latin typeface="Calibri" panose="020F0502020204030204" pitchFamily="34" charset="0"/>
                <a:cs typeface="Calibri" panose="020F0502020204030204" pitchFamily="34" charset="0"/>
              </a:rPr>
              <a:t>Darkness</a:t>
            </a:r>
          </a:p>
          <a:p>
            <a:pPr lvl="1"/>
            <a:r>
              <a:rPr lang="en-US" sz="2400" dirty="0">
                <a:latin typeface="Calibri" panose="020F0502020204030204" pitchFamily="34" charset="0"/>
                <a:cs typeface="Calibri" panose="020F0502020204030204" pitchFamily="34" charset="0"/>
              </a:rPr>
              <a:t>John gives the most details - Jesus’ words with Pilate, utterances on the way to the cross and on the cross</a:t>
            </a:r>
          </a:p>
          <a:p>
            <a:pPr lvl="1"/>
            <a:r>
              <a:rPr lang="en-US" sz="2400" dirty="0">
                <a:latin typeface="Calibri" panose="020F0502020204030204" pitchFamily="34" charset="0"/>
                <a:cs typeface="Calibri" panose="020F0502020204030204" pitchFamily="34" charset="0"/>
              </a:rPr>
              <a:t>He was likely with Jesus when the others weren’t</a:t>
            </a:r>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Who is Joseph of Arimathea?</a:t>
            </a:r>
          </a:p>
        </p:txBody>
      </p:sp>
    </p:spTree>
    <p:extLst>
      <p:ext uri="{BB962C8B-B14F-4D97-AF65-F5344CB8AC3E}">
        <p14:creationId xmlns:p14="http://schemas.microsoft.com/office/powerpoint/2010/main" val="5729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88538" y="1540189"/>
            <a:ext cx="8611274" cy="5241611"/>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…a picture emerges</a:t>
            </a:r>
          </a:p>
          <a:p>
            <a:endParaRPr lang="en-US" sz="12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Mt. 27 – a rich man, disciple of Jesus</a:t>
            </a:r>
          </a:p>
          <a:p>
            <a:pPr lvl="1"/>
            <a:r>
              <a:rPr lang="en-US" sz="2400" dirty="0">
                <a:latin typeface="Calibri" panose="020F0502020204030204" pitchFamily="34" charset="0"/>
                <a:cs typeface="Calibri" panose="020F0502020204030204" pitchFamily="34" charset="0"/>
              </a:rPr>
              <a:t>Mk. 15 – respected member of the Council (Sanhedrin) and looking for the kingdom of God</a:t>
            </a:r>
          </a:p>
          <a:p>
            <a:pPr lvl="2"/>
            <a:r>
              <a:rPr lang="en-US" sz="2400" i="1" dirty="0">
                <a:latin typeface="Calibri" panose="020F0502020204030204" pitchFamily="34" charset="0"/>
                <a:cs typeface="Calibri" panose="020F0502020204030204" pitchFamily="34" charset="0"/>
              </a:rPr>
              <a:t>A Sadducee?</a:t>
            </a:r>
          </a:p>
          <a:p>
            <a:pPr lvl="1"/>
            <a:r>
              <a:rPr lang="en-US" sz="2400" dirty="0">
                <a:latin typeface="Calibri" panose="020F0502020204030204" pitchFamily="34" charset="0"/>
                <a:cs typeface="Calibri" panose="020F0502020204030204" pitchFamily="34" charset="0"/>
              </a:rPr>
              <a:t>Lk. 23 – he had not consented to the council’s decision</a:t>
            </a:r>
          </a:p>
          <a:p>
            <a:pPr lvl="1"/>
            <a:r>
              <a:rPr lang="en-US" sz="2400" dirty="0">
                <a:latin typeface="Calibri" panose="020F0502020204030204" pitchFamily="34" charset="0"/>
                <a:cs typeface="Calibri" panose="020F0502020204030204" pitchFamily="34" charset="0"/>
              </a:rPr>
              <a:t>Jno. 19 – secret disciple, asked Pilate for Jesus’ body; purchased a linen shroud, took the body of Jesus down from the cross with Nicodemus’ help</a:t>
            </a: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Who is Joseph of Arimathea?</a:t>
            </a:r>
          </a:p>
        </p:txBody>
      </p:sp>
    </p:spTree>
    <p:extLst>
      <p:ext uri="{BB962C8B-B14F-4D97-AF65-F5344CB8AC3E}">
        <p14:creationId xmlns:p14="http://schemas.microsoft.com/office/powerpoint/2010/main" val="179909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3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2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000"/>
                            </p:stCondLst>
                            <p:childTnLst>
                              <p:par>
                                <p:cTn id="35" presetID="42" presetClass="entr" presetSubtype="0" fill="hold" nodeType="afterEffect">
                                  <p:stCondLst>
                                    <p:cond delay="3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7000"/>
                            </p:stCondLst>
                            <p:childTnLst>
                              <p:par>
                                <p:cTn id="41" presetID="42" presetClass="entr" presetSubtype="0" fill="hold" nodeType="afterEffect">
                                  <p:stCondLst>
                                    <p:cond delay="30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70908" y="1540189"/>
            <a:ext cx="8611274" cy="377762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…did not consent to their plan</a:t>
            </a:r>
          </a:p>
          <a:p>
            <a:endParaRPr lang="en-US" sz="16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Was he flawed because he was unable to sway the council?</a:t>
            </a:r>
          </a:p>
          <a:p>
            <a:pPr lvl="1"/>
            <a:endParaRPr lang="en-US" sz="2400" dirty="0">
              <a:latin typeface="Calibri" panose="020F0502020204030204" pitchFamily="34" charset="0"/>
              <a:cs typeface="Calibri" panose="020F0502020204030204" pitchFamily="34" charset="0"/>
            </a:endParaRPr>
          </a:p>
          <a:p>
            <a:pPr marL="457063" lvl="1" indent="0">
              <a:buNone/>
            </a:pPr>
            <a:r>
              <a:rPr lang="en-US" sz="2800" b="1" dirty="0">
                <a:latin typeface="Calibri" panose="020F0502020204030204" pitchFamily="34" charset="0"/>
                <a:cs typeface="Calibri" panose="020F0502020204030204" pitchFamily="34" charset="0"/>
              </a:rPr>
              <a:t>							   No.</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was his ‘flaw’?</a:t>
            </a:r>
          </a:p>
        </p:txBody>
      </p:sp>
    </p:spTree>
    <p:extLst>
      <p:ext uri="{BB962C8B-B14F-4D97-AF65-F5344CB8AC3E}">
        <p14:creationId xmlns:p14="http://schemas.microsoft.com/office/powerpoint/2010/main" val="2433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3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5000"/>
                            </p:stCondLst>
                            <p:childTnLst>
                              <p:par>
                                <p:cTn id="15" presetID="10" presetClass="entr" presetSubtype="0" fill="hold" nodeType="afterEffect">
                                  <p:stCondLst>
                                    <p:cond delay="3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9000"/>
                            </p:stCondLst>
                            <p:childTnLst>
                              <p:par>
                                <p:cTn id="19" presetID="10" presetClass="entr" presetSubtype="0" fill="hold" nodeType="afterEffect">
                                  <p:stCondLst>
                                    <p:cond delay="3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70908" y="1540188"/>
            <a:ext cx="8611274" cy="4936811"/>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…a secret disciple</a:t>
            </a:r>
          </a:p>
          <a:p>
            <a:endParaRPr lang="en-US" sz="16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Something prevented him from living his faith out loud</a:t>
            </a:r>
          </a:p>
          <a:p>
            <a:endParaRPr lang="en-US" sz="16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What was he afraid of?</a:t>
            </a:r>
          </a:p>
          <a:p>
            <a:pPr lvl="1"/>
            <a:r>
              <a:rPr lang="en-US" sz="2400" dirty="0">
                <a:latin typeface="Calibri" panose="020F0502020204030204" pitchFamily="34" charset="0"/>
                <a:cs typeface="Calibri" panose="020F0502020204030204" pitchFamily="34" charset="0"/>
              </a:rPr>
              <a:t>Loss of influence?</a:t>
            </a:r>
          </a:p>
          <a:p>
            <a:pPr lvl="1"/>
            <a:r>
              <a:rPr lang="en-US" sz="2400" dirty="0">
                <a:latin typeface="Calibri" panose="020F0502020204030204" pitchFamily="34" charset="0"/>
                <a:cs typeface="Calibri" panose="020F0502020204030204" pitchFamily="34" charset="0"/>
              </a:rPr>
              <a:t>Loss of respect?</a:t>
            </a:r>
          </a:p>
          <a:p>
            <a:pPr lvl="1"/>
            <a:r>
              <a:rPr lang="en-US" sz="2400" dirty="0">
                <a:latin typeface="Calibri" panose="020F0502020204030204" pitchFamily="34" charset="0"/>
                <a:cs typeface="Calibri" panose="020F0502020204030204" pitchFamily="34" charset="0"/>
              </a:rPr>
              <a:t>Loss of position?</a:t>
            </a:r>
          </a:p>
          <a:p>
            <a:pPr lvl="1"/>
            <a:r>
              <a:rPr lang="en-US" sz="2400" dirty="0">
                <a:latin typeface="Calibri" panose="020F0502020204030204" pitchFamily="34" charset="0"/>
                <a:cs typeface="Calibri" panose="020F0502020204030204" pitchFamily="34" charset="0"/>
              </a:rPr>
              <a:t>Loss of livelihood / security?</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5" name="Title 6">
            <a:extLst>
              <a:ext uri="{FF2B5EF4-FFF2-40B4-BE49-F238E27FC236}">
                <a16:creationId xmlns:a16="http://schemas.microsoft.com/office/drawing/2014/main" id="{FDEAAD53-4C1D-DA4E-1C03-456431B16E07}"/>
              </a:ext>
            </a:extLst>
          </p:cNvPr>
          <p:cNvSpPr txBox="1">
            <a:spLocks/>
          </p:cNvSpPr>
          <p:nvPr/>
        </p:nvSpPr>
        <p:spPr>
          <a:xfrm>
            <a:off x="2588538" y="-76200"/>
            <a:ext cx="8909366" cy="1280890"/>
          </a:xfrm>
          <a:prstGeom prst="rect">
            <a:avLst/>
          </a:prstGeom>
        </p:spPr>
        <p:txBody>
          <a:bodyPr vert="horz" lIns="91440" tIns="45720" rIns="91440" bIns="45720" rtlCol="0" anchor="b">
            <a:normAutofit/>
          </a:bodyPr>
          <a:lstStyle>
            <a:lvl1pPr algn="l" defTabSz="457063" rtl="0" eaLnBrk="1" latinLnBrk="0" hangingPunct="1">
              <a:spcBef>
                <a:spcPct val="0"/>
              </a:spcBef>
              <a:buNone/>
              <a:defRPr sz="1999"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What was his ‘flaw’?</a:t>
            </a:r>
          </a:p>
        </p:txBody>
      </p:sp>
    </p:spTree>
    <p:extLst>
      <p:ext uri="{BB962C8B-B14F-4D97-AF65-F5344CB8AC3E}">
        <p14:creationId xmlns:p14="http://schemas.microsoft.com/office/powerpoint/2010/main" val="348040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70908" y="1540188"/>
            <a:ext cx="8611274" cy="5089211"/>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…a secret disciple</a:t>
            </a:r>
          </a:p>
          <a:p>
            <a:endParaRPr lang="en-US" sz="16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Why?</a:t>
            </a:r>
          </a:p>
          <a:p>
            <a:pPr lvl="1"/>
            <a:r>
              <a:rPr lang="en-US" sz="2400" dirty="0">
                <a:latin typeface="Calibri" panose="020F0502020204030204" pitchFamily="34" charset="0"/>
                <a:cs typeface="Calibri" panose="020F0502020204030204" pitchFamily="34" charset="0"/>
              </a:rPr>
              <a:t>He could never live his life in secret</a:t>
            </a:r>
          </a:p>
          <a:p>
            <a:pPr lvl="1"/>
            <a:r>
              <a:rPr lang="en-US" sz="2400" dirty="0">
                <a:latin typeface="Calibri" panose="020F0502020204030204" pitchFamily="34" charset="0"/>
                <a:cs typeface="Calibri" panose="020F0502020204030204" pitchFamily="34" charset="0"/>
              </a:rPr>
              <a:t>Wealthy, well-regarded public figure</a:t>
            </a:r>
          </a:p>
          <a:p>
            <a:pPr lvl="1"/>
            <a:r>
              <a:rPr lang="en-US" sz="2400" dirty="0">
                <a:latin typeface="Calibri" panose="020F0502020204030204" pitchFamily="34" charset="0"/>
                <a:cs typeface="Calibri" panose="020F0502020204030204" pitchFamily="34" charset="0"/>
              </a:rPr>
              <a:t>Responsibilities and position of influence</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Are we reading it correctly?</a:t>
            </a:r>
          </a:p>
          <a:p>
            <a:pPr lvl="1"/>
            <a:r>
              <a:rPr lang="en-US" sz="2400" dirty="0">
                <a:latin typeface="Calibri" panose="020F0502020204030204" pitchFamily="34" charset="0"/>
                <a:cs typeface="Calibri" panose="020F0502020204030204" pitchFamily="34" charset="0"/>
              </a:rPr>
              <a:t>Mindfulness, not “fear”?</a:t>
            </a: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was his ‘flaw’?</a:t>
            </a:r>
          </a:p>
        </p:txBody>
      </p:sp>
    </p:spTree>
    <p:extLst>
      <p:ext uri="{BB962C8B-B14F-4D97-AF65-F5344CB8AC3E}">
        <p14:creationId xmlns:p14="http://schemas.microsoft.com/office/powerpoint/2010/main" val="179887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2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500"/>
                            </p:stCondLst>
                            <p:childTnLst>
                              <p:par>
                                <p:cTn id="36" presetID="10" presetClass="entr" presetSubtype="0" fill="hold" nodeType="afterEffect">
                                  <p:stCondLst>
                                    <p:cond delay="30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570908" y="1540188"/>
            <a:ext cx="8611274" cy="4555811"/>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…a secret disciple</a:t>
            </a:r>
          </a:p>
          <a:p>
            <a:pPr marL="0" indent="0">
              <a:buNone/>
            </a:pPr>
            <a:endParaRPr lang="en-US" sz="16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The only basis for criticism</a:t>
            </a:r>
          </a:p>
          <a:p>
            <a:pPr marL="0" indent="0">
              <a:buNone/>
            </a:pPr>
            <a:endParaRPr lang="en-US" sz="1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The only “failure or flaw” we know about</a:t>
            </a:r>
          </a:p>
          <a:p>
            <a:pPr lvl="2"/>
            <a:r>
              <a:rPr lang="en-US" sz="4000" b="1" dirty="0">
                <a:solidFill>
                  <a:schemeClr val="accent1"/>
                </a:solidFill>
                <a:latin typeface="Calibri" panose="020F0502020204030204" pitchFamily="34" charset="0"/>
                <a:cs typeface="Calibri" panose="020F0502020204030204" pitchFamily="34" charset="0"/>
              </a:rPr>
              <a:t>“…for fear of the Jews”</a:t>
            </a:r>
          </a:p>
          <a:p>
            <a:pPr marL="914126" lvl="2" indent="0">
              <a:buNone/>
            </a:pPr>
            <a:endParaRPr lang="en-US" sz="2400" b="1"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was his ‘flaw’?</a:t>
            </a:r>
          </a:p>
        </p:txBody>
      </p:sp>
    </p:spTree>
    <p:extLst>
      <p:ext uri="{BB962C8B-B14F-4D97-AF65-F5344CB8AC3E}">
        <p14:creationId xmlns:p14="http://schemas.microsoft.com/office/powerpoint/2010/main" val="249703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17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1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47" presetClass="exit" presetSubtype="0" fill="hold" nodeType="afterEffect">
                                  <p:stCondLst>
                                    <p:cond delay="3000"/>
                                  </p:stCondLst>
                                  <p:childTnLst>
                                    <p:animEffect transition="out" filter="fade">
                                      <p:cBhvr>
                                        <p:cTn id="28" dur="3000"/>
                                        <p:tgtEl>
                                          <p:spTgt spid="3">
                                            <p:txEl>
                                              <p:pRg st="0" end="0"/>
                                            </p:txEl>
                                          </p:spTgt>
                                        </p:tgtEl>
                                      </p:cBhvr>
                                    </p:animEffect>
                                    <p:anim calcmode="lin" valueType="num">
                                      <p:cBhvr>
                                        <p:cTn id="29" dur="3000"/>
                                        <p:tgtEl>
                                          <p:spTgt spid="3">
                                            <p:txEl>
                                              <p:pRg st="0" end="0"/>
                                            </p:txEl>
                                          </p:spTgt>
                                        </p:tgtEl>
                                        <p:attrNameLst>
                                          <p:attrName>ppt_x</p:attrName>
                                        </p:attrNameLst>
                                      </p:cBhvr>
                                      <p:tavLst>
                                        <p:tav tm="0">
                                          <p:val>
                                            <p:strVal val="ppt_x"/>
                                          </p:val>
                                        </p:tav>
                                        <p:tav tm="100000">
                                          <p:val>
                                            <p:strVal val="ppt_x"/>
                                          </p:val>
                                        </p:tav>
                                      </p:tavLst>
                                    </p:anim>
                                    <p:anim calcmode="lin" valueType="num">
                                      <p:cBhvr>
                                        <p:cTn id="30" dur="3000"/>
                                        <p:tgtEl>
                                          <p:spTgt spid="3">
                                            <p:txEl>
                                              <p:pRg st="0" end="0"/>
                                            </p:txEl>
                                          </p:spTgt>
                                        </p:tgtEl>
                                        <p:attrNameLst>
                                          <p:attrName>ppt_y</p:attrName>
                                        </p:attrNameLst>
                                      </p:cBhvr>
                                      <p:tavLst>
                                        <p:tav tm="0">
                                          <p:val>
                                            <p:strVal val="ppt_y"/>
                                          </p:val>
                                        </p:tav>
                                        <p:tav tm="100000">
                                          <p:val>
                                            <p:strVal val="ppt_y-.1"/>
                                          </p:val>
                                        </p:tav>
                                      </p:tavLst>
                                    </p:anim>
                                    <p:set>
                                      <p:cBhvr>
                                        <p:cTn id="31" dur="1" fill="hold">
                                          <p:stCondLst>
                                            <p:cond delay="2999"/>
                                          </p:stCondLst>
                                        </p:cTn>
                                        <p:tgtEl>
                                          <p:spTgt spid="3">
                                            <p:txEl>
                                              <p:pRg st="0" end="0"/>
                                            </p:txEl>
                                          </p:spTgt>
                                        </p:tgtEl>
                                        <p:attrNameLst>
                                          <p:attrName>style.visibility</p:attrName>
                                        </p:attrNameLst>
                                      </p:cBhvr>
                                      <p:to>
                                        <p:strVal val="hidden"/>
                                      </p:to>
                                    </p:set>
                                  </p:childTnLst>
                                </p:cTn>
                              </p:par>
                              <p:par>
                                <p:cTn id="32" presetID="47" presetClass="exit" presetSubtype="0" fill="hold" nodeType="withEffect">
                                  <p:stCondLst>
                                    <p:cond delay="0"/>
                                  </p:stCondLst>
                                  <p:childTnLst>
                                    <p:animEffect transition="out" filter="fade">
                                      <p:cBhvr>
                                        <p:cTn id="33" dur="1000"/>
                                        <p:tgtEl>
                                          <p:spTgt spid="3">
                                            <p:txEl>
                                              <p:pRg st="2" end="2"/>
                                            </p:txEl>
                                          </p:spTgt>
                                        </p:tgtEl>
                                      </p:cBhvr>
                                    </p:animEffect>
                                    <p:anim calcmode="lin" valueType="num">
                                      <p:cBhvr>
                                        <p:cTn id="34"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p:tgtEl>
                                          <p:spTgt spid="3">
                                            <p:txEl>
                                              <p:pRg st="2" end="2"/>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2" end="2"/>
                                            </p:txEl>
                                          </p:spTgt>
                                        </p:tgtEl>
                                        <p:attrNameLst>
                                          <p:attrName>style.visibility</p:attrName>
                                        </p:attrNameLst>
                                      </p:cBhvr>
                                      <p:to>
                                        <p:strVal val="hidden"/>
                                      </p:to>
                                    </p:set>
                                  </p:childTnLst>
                                </p:cTn>
                              </p:par>
                              <p:par>
                                <p:cTn id="37" presetID="47" presetClass="exit" presetSubtype="0" fill="hold" nodeType="withEffect">
                                  <p:stCondLst>
                                    <p:cond delay="0"/>
                                  </p:stCondLst>
                                  <p:childTnLst>
                                    <p:animEffect transition="out" filter="fade">
                                      <p:cBhvr>
                                        <p:cTn id="38" dur="1000"/>
                                        <p:tgtEl>
                                          <p:spTgt spid="3">
                                            <p:txEl>
                                              <p:pRg st="4" end="4"/>
                                            </p:txEl>
                                          </p:spTgt>
                                        </p:tgtEl>
                                      </p:cBhvr>
                                    </p:animEffect>
                                    <p:anim calcmode="lin" valueType="num">
                                      <p:cBhvr>
                                        <p:cTn id="39"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p:tgtEl>
                                          <p:spTgt spid="3">
                                            <p:txEl>
                                              <p:pRg st="4" end="4"/>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4" end="4"/>
                                            </p:txEl>
                                          </p:spTgt>
                                        </p:tgtEl>
                                        <p:attrNameLst>
                                          <p:attrName>style.visibility</p:attrName>
                                        </p:attrNameLst>
                                      </p:cBhvr>
                                      <p:to>
                                        <p:strVal val="hidden"/>
                                      </p:to>
                                    </p:set>
                                  </p:childTnLst>
                                </p:cTn>
                              </p:par>
                              <p:par>
                                <p:cTn id="42" presetID="47" presetClass="exit" presetSubtype="0" fill="hold" grpId="1" nodeType="withEffect">
                                  <p:stCondLst>
                                    <p:cond delay="0"/>
                                  </p:stCondLst>
                                  <p:childTnLst>
                                    <p:animEffect transition="out" filter="fade">
                                      <p:cBhvr>
                                        <p:cTn id="43" dur="1000"/>
                                        <p:tgtEl>
                                          <p:spTgt spid="9"/>
                                        </p:tgtEl>
                                      </p:cBhvr>
                                    </p:animEffect>
                                    <p:anim calcmode="lin" valueType="num">
                                      <p:cBhvr>
                                        <p:cTn id="44" dur="1000"/>
                                        <p:tgtEl>
                                          <p:spTgt spid="9"/>
                                        </p:tgtEl>
                                        <p:attrNameLst>
                                          <p:attrName>ppt_x</p:attrName>
                                        </p:attrNameLst>
                                      </p:cBhvr>
                                      <p:tavLst>
                                        <p:tav tm="0">
                                          <p:val>
                                            <p:strVal val="ppt_x"/>
                                          </p:val>
                                        </p:tav>
                                        <p:tav tm="100000">
                                          <p:val>
                                            <p:strVal val="ppt_x"/>
                                          </p:val>
                                        </p:tav>
                                      </p:tavLst>
                                    </p:anim>
                                    <p:anim calcmode="lin" valueType="num">
                                      <p:cBhvr>
                                        <p:cTn id="45" dur="1000"/>
                                        <p:tgtEl>
                                          <p:spTgt spid="9"/>
                                        </p:tgtEl>
                                        <p:attrNameLst>
                                          <p:attrName>ppt_y</p:attrName>
                                        </p:attrNameLst>
                                      </p:cBhvr>
                                      <p:tavLst>
                                        <p:tav tm="0">
                                          <p:val>
                                            <p:strVal val="ppt_y"/>
                                          </p:val>
                                        </p:tav>
                                        <p:tav tm="100000">
                                          <p:val>
                                            <p:strVal val="ppt_y-.1"/>
                                          </p:val>
                                        </p:tav>
                                      </p:tavLst>
                                    </p:anim>
                                    <p:set>
                                      <p:cBhvr>
                                        <p:cTn id="4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737584" y="1676400"/>
            <a:ext cx="8611274" cy="4572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He was like you and me.</a:t>
            </a:r>
          </a:p>
          <a:p>
            <a:pPr lvl="1"/>
            <a:r>
              <a:rPr lang="en-US" sz="2400" dirty="0">
                <a:latin typeface="Calibri" panose="020F0502020204030204" pitchFamily="34" charset="0"/>
                <a:cs typeface="Calibri" panose="020F0502020204030204" pitchFamily="34" charset="0"/>
              </a:rPr>
              <a:t>Lack of vision</a:t>
            </a:r>
          </a:p>
          <a:p>
            <a:endParaRPr lang="en-US" sz="16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What makes it possible to see beyond the present?</a:t>
            </a:r>
          </a:p>
          <a:p>
            <a:pPr lvl="1"/>
            <a:r>
              <a:rPr lang="en-US" sz="2400" dirty="0">
                <a:latin typeface="Calibri" panose="020F0502020204030204" pitchFamily="34" charset="0"/>
                <a:cs typeface="Calibri" panose="020F0502020204030204" pitchFamily="34" charset="0"/>
              </a:rPr>
              <a:t>Hebrews 11:1 </a:t>
            </a:r>
          </a:p>
          <a:p>
            <a:pPr lvl="2"/>
            <a:r>
              <a:rPr lang="en-US" sz="2400" dirty="0">
                <a:latin typeface="Calibri" panose="020F0502020204030204" pitchFamily="34" charset="0"/>
                <a:cs typeface="Calibri" panose="020F0502020204030204" pitchFamily="34" charset="0"/>
              </a:rPr>
              <a:t>Assurance &amp; conviction – NASB</a:t>
            </a:r>
          </a:p>
          <a:p>
            <a:pPr lvl="2"/>
            <a:r>
              <a:rPr lang="en-US" sz="2400" dirty="0">
                <a:latin typeface="Calibri" panose="020F0502020204030204" pitchFamily="34" charset="0"/>
                <a:cs typeface="Calibri" panose="020F0502020204030204" pitchFamily="34" charset="0"/>
              </a:rPr>
              <a:t>Substance &amp; evidence – KJV</a:t>
            </a:r>
          </a:p>
          <a:p>
            <a:endParaRPr lang="en-US" sz="1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He had a </a:t>
            </a:r>
            <a:r>
              <a:rPr lang="en-US" sz="4800" b="1" i="1" dirty="0">
                <a:solidFill>
                  <a:schemeClr val="accent1"/>
                </a:solidFill>
                <a:latin typeface="Calibri" panose="020F0502020204030204" pitchFamily="34" charset="0"/>
                <a:cs typeface="Calibri" panose="020F0502020204030204" pitchFamily="34" charset="0"/>
              </a:rPr>
              <a:t>faith</a:t>
            </a:r>
            <a:r>
              <a:rPr lang="en-US" sz="4000" dirty="0">
                <a:latin typeface="Calibri" panose="020F0502020204030204" pitchFamily="34" charset="0"/>
                <a:cs typeface="Calibri" panose="020F0502020204030204" pitchFamily="34" charset="0"/>
              </a:rPr>
              <a:t> problem</a:t>
            </a: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was his ‘flaw’?</a:t>
            </a:r>
          </a:p>
        </p:txBody>
      </p:sp>
      <p:sp>
        <p:nvSpPr>
          <p:cNvPr id="2" name="TextBox 1">
            <a:extLst>
              <a:ext uri="{FF2B5EF4-FFF2-40B4-BE49-F238E27FC236}">
                <a16:creationId xmlns:a16="http://schemas.microsoft.com/office/drawing/2014/main" id="{075B278E-F3C1-5437-20B5-C9F9F08CFCA5}"/>
              </a:ext>
            </a:extLst>
          </p:cNvPr>
          <p:cNvSpPr txBox="1"/>
          <p:nvPr/>
        </p:nvSpPr>
        <p:spPr>
          <a:xfrm>
            <a:off x="4961806" y="3653135"/>
            <a:ext cx="2265211" cy="461665"/>
          </a:xfrm>
          <a:prstGeom prst="rect">
            <a:avLst/>
          </a:prstGeom>
          <a:noFill/>
        </p:spPr>
        <p:txBody>
          <a:bodyPr wrap="square" rtlCol="0">
            <a:spAutoFit/>
          </a:bodyPr>
          <a:lstStyle/>
          <a:p>
            <a:pPr lvl="1"/>
            <a:r>
              <a:rPr lang="en-US" sz="2400" b="1" i="1" dirty="0">
                <a:latin typeface="Calibri" panose="020F0502020204030204" pitchFamily="34" charset="0"/>
                <a:cs typeface="Calibri" panose="020F0502020204030204" pitchFamily="34" charset="0"/>
                <a:sym typeface="Wingdings" panose="05000000000000000000" pitchFamily="2" charset="2"/>
              </a:rPr>
              <a:t>   FAITH</a:t>
            </a:r>
            <a:endParaRPr lang="en-US"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10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10" presetClass="entr" presetSubtype="0" fill="hold" nodeType="afterEffect">
                                  <p:stCondLst>
                                    <p:cond delay="3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500"/>
                            </p:stCondLst>
                            <p:childTnLst>
                              <p:par>
                                <p:cTn id="30" presetID="2" presetClass="entr" presetSubtype="8" fill="hold" grpId="0" nodeType="afterEffect">
                                  <p:stCondLst>
                                    <p:cond delay="30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0-#ppt_w/2"/>
                                          </p:val>
                                        </p:tav>
                                        <p:tav tm="100000">
                                          <p:val>
                                            <p:strVal val="#ppt_x"/>
                                          </p:val>
                                        </p:tav>
                                      </p:tavLst>
                                    </p:anim>
                                    <p:anim calcmode="lin" valueType="num">
                                      <p:cBhvr additive="base">
                                        <p:cTn id="33"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7" presetClass="exit" presetSubtype="0" fill="hold" nodeType="afterEffect">
                                  <p:stCondLst>
                                    <p:cond delay="0"/>
                                  </p:stCondLst>
                                  <p:childTnLst>
                                    <p:animEffect transition="out" filter="fade">
                                      <p:cBhvr>
                                        <p:cTn id="59" dur="1000"/>
                                        <p:tgtEl>
                                          <p:spTgt spid="3">
                                            <p:txEl>
                                              <p:pRg st="0" end="0"/>
                                            </p:txEl>
                                          </p:spTgt>
                                        </p:tgtEl>
                                      </p:cBhvr>
                                    </p:animEffect>
                                    <p:anim calcmode="lin" valueType="num">
                                      <p:cBhvr>
                                        <p:cTn id="6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1" dur="1000"/>
                                        <p:tgtEl>
                                          <p:spTgt spid="3">
                                            <p:txEl>
                                              <p:pRg st="0" end="0"/>
                                            </p:txEl>
                                          </p:spTgt>
                                        </p:tgtEl>
                                        <p:attrNameLst>
                                          <p:attrName>ppt_y</p:attrName>
                                        </p:attrNameLst>
                                      </p:cBhvr>
                                      <p:tavLst>
                                        <p:tav tm="0">
                                          <p:val>
                                            <p:strVal val="ppt_y"/>
                                          </p:val>
                                        </p:tav>
                                        <p:tav tm="100000">
                                          <p:val>
                                            <p:strVal val="ppt_y-.1"/>
                                          </p:val>
                                        </p:tav>
                                      </p:tavLst>
                                    </p:anim>
                                    <p:set>
                                      <p:cBhvr>
                                        <p:cTn id="62" dur="1" fill="hold">
                                          <p:stCondLst>
                                            <p:cond delay="999"/>
                                          </p:stCondLst>
                                        </p:cTn>
                                        <p:tgtEl>
                                          <p:spTgt spid="3">
                                            <p:txEl>
                                              <p:pRg st="0" end="0"/>
                                            </p:txEl>
                                          </p:spTgt>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3">
                                            <p:txEl>
                                              <p:pRg st="1" end="1"/>
                                            </p:txEl>
                                          </p:spTgt>
                                        </p:tgtEl>
                                      </p:cBhvr>
                                    </p:animEffect>
                                    <p:anim calcmode="lin" valueType="num">
                                      <p:cBhvr>
                                        <p:cTn id="65"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66" dur="1000"/>
                                        <p:tgtEl>
                                          <p:spTgt spid="3">
                                            <p:txEl>
                                              <p:pRg st="1" end="1"/>
                                            </p:txEl>
                                          </p:spTgt>
                                        </p:tgtEl>
                                        <p:attrNameLst>
                                          <p:attrName>ppt_y</p:attrName>
                                        </p:attrNameLst>
                                      </p:cBhvr>
                                      <p:tavLst>
                                        <p:tav tm="0">
                                          <p:val>
                                            <p:strVal val="ppt_y"/>
                                          </p:val>
                                        </p:tav>
                                        <p:tav tm="100000">
                                          <p:val>
                                            <p:strVal val="ppt_y-.1"/>
                                          </p:val>
                                        </p:tav>
                                      </p:tavLst>
                                    </p:anim>
                                    <p:set>
                                      <p:cBhvr>
                                        <p:cTn id="67" dur="1" fill="hold">
                                          <p:stCondLst>
                                            <p:cond delay="999"/>
                                          </p:stCondLst>
                                        </p:cTn>
                                        <p:tgtEl>
                                          <p:spTgt spid="3">
                                            <p:txEl>
                                              <p:pRg st="1" end="1"/>
                                            </p:txEl>
                                          </p:spTgt>
                                        </p:tgtEl>
                                        <p:attrNameLst>
                                          <p:attrName>style.visibility</p:attrName>
                                        </p:attrNameLst>
                                      </p:cBhvr>
                                      <p:to>
                                        <p:strVal val="hidden"/>
                                      </p:to>
                                    </p:set>
                                  </p:childTnLst>
                                </p:cTn>
                              </p:par>
                              <p:par>
                                <p:cTn id="68" presetID="47" presetClass="exit" presetSubtype="0" fill="hold" nodeType="withEffect">
                                  <p:stCondLst>
                                    <p:cond delay="0"/>
                                  </p:stCondLst>
                                  <p:childTnLst>
                                    <p:animEffect transition="out" filter="fade">
                                      <p:cBhvr>
                                        <p:cTn id="69" dur="1000"/>
                                        <p:tgtEl>
                                          <p:spTgt spid="3">
                                            <p:txEl>
                                              <p:pRg st="3" end="3"/>
                                            </p:txEl>
                                          </p:spTgt>
                                        </p:tgtEl>
                                      </p:cBhvr>
                                    </p:animEffect>
                                    <p:anim calcmode="lin" valueType="num">
                                      <p:cBhvr>
                                        <p:cTn id="70"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71" dur="1000"/>
                                        <p:tgtEl>
                                          <p:spTgt spid="3">
                                            <p:txEl>
                                              <p:pRg st="3" end="3"/>
                                            </p:txEl>
                                          </p:spTgt>
                                        </p:tgtEl>
                                        <p:attrNameLst>
                                          <p:attrName>ppt_y</p:attrName>
                                        </p:attrNameLst>
                                      </p:cBhvr>
                                      <p:tavLst>
                                        <p:tav tm="0">
                                          <p:val>
                                            <p:strVal val="ppt_y"/>
                                          </p:val>
                                        </p:tav>
                                        <p:tav tm="100000">
                                          <p:val>
                                            <p:strVal val="ppt_y-.1"/>
                                          </p:val>
                                        </p:tav>
                                      </p:tavLst>
                                    </p:anim>
                                    <p:set>
                                      <p:cBhvr>
                                        <p:cTn id="72" dur="1" fill="hold">
                                          <p:stCondLst>
                                            <p:cond delay="999"/>
                                          </p:stCondLst>
                                        </p:cTn>
                                        <p:tgtEl>
                                          <p:spTgt spid="3">
                                            <p:txEl>
                                              <p:pRg st="3" end="3"/>
                                            </p:txEl>
                                          </p:spTgt>
                                        </p:tgtEl>
                                        <p:attrNameLst>
                                          <p:attrName>style.visibility</p:attrName>
                                        </p:attrNameLst>
                                      </p:cBhvr>
                                      <p:to>
                                        <p:strVal val="hidden"/>
                                      </p:to>
                                    </p:set>
                                  </p:childTnLst>
                                </p:cTn>
                              </p:par>
                              <p:par>
                                <p:cTn id="73" presetID="47" presetClass="exit" presetSubtype="0" fill="hold" nodeType="withEffect">
                                  <p:stCondLst>
                                    <p:cond delay="0"/>
                                  </p:stCondLst>
                                  <p:childTnLst>
                                    <p:animEffect transition="out" filter="fade">
                                      <p:cBhvr>
                                        <p:cTn id="74" dur="1000"/>
                                        <p:tgtEl>
                                          <p:spTgt spid="3">
                                            <p:txEl>
                                              <p:pRg st="4" end="4"/>
                                            </p:txEl>
                                          </p:spTgt>
                                        </p:tgtEl>
                                      </p:cBhvr>
                                    </p:animEffect>
                                    <p:anim calcmode="lin" valueType="num">
                                      <p:cBhvr>
                                        <p:cTn id="75"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76" dur="1000"/>
                                        <p:tgtEl>
                                          <p:spTgt spid="3">
                                            <p:txEl>
                                              <p:pRg st="4" end="4"/>
                                            </p:txEl>
                                          </p:spTgt>
                                        </p:tgtEl>
                                        <p:attrNameLst>
                                          <p:attrName>ppt_y</p:attrName>
                                        </p:attrNameLst>
                                      </p:cBhvr>
                                      <p:tavLst>
                                        <p:tav tm="0">
                                          <p:val>
                                            <p:strVal val="ppt_y"/>
                                          </p:val>
                                        </p:tav>
                                        <p:tav tm="100000">
                                          <p:val>
                                            <p:strVal val="ppt_y-.1"/>
                                          </p:val>
                                        </p:tav>
                                      </p:tavLst>
                                    </p:anim>
                                    <p:set>
                                      <p:cBhvr>
                                        <p:cTn id="77" dur="1" fill="hold">
                                          <p:stCondLst>
                                            <p:cond delay="999"/>
                                          </p:stCondLst>
                                        </p:cTn>
                                        <p:tgtEl>
                                          <p:spTgt spid="3">
                                            <p:txEl>
                                              <p:pRg st="4" end="4"/>
                                            </p:txEl>
                                          </p:spTgt>
                                        </p:tgtEl>
                                        <p:attrNameLst>
                                          <p:attrName>style.visibility</p:attrName>
                                        </p:attrNameLst>
                                      </p:cBhvr>
                                      <p:to>
                                        <p:strVal val="hidden"/>
                                      </p:to>
                                    </p:set>
                                  </p:childTnLst>
                                </p:cTn>
                              </p:par>
                              <p:par>
                                <p:cTn id="78" presetID="47" presetClass="exit" presetSubtype="0" fill="hold" nodeType="withEffect">
                                  <p:stCondLst>
                                    <p:cond delay="0"/>
                                  </p:stCondLst>
                                  <p:childTnLst>
                                    <p:animEffect transition="out" filter="fade">
                                      <p:cBhvr>
                                        <p:cTn id="79" dur="1000"/>
                                        <p:tgtEl>
                                          <p:spTgt spid="3">
                                            <p:txEl>
                                              <p:pRg st="5" end="5"/>
                                            </p:txEl>
                                          </p:spTgt>
                                        </p:tgtEl>
                                      </p:cBhvr>
                                    </p:animEffect>
                                    <p:anim calcmode="lin" valueType="num">
                                      <p:cBhvr>
                                        <p:cTn id="80"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81" dur="1000"/>
                                        <p:tgtEl>
                                          <p:spTgt spid="3">
                                            <p:txEl>
                                              <p:pRg st="5" end="5"/>
                                            </p:txEl>
                                          </p:spTgt>
                                        </p:tgtEl>
                                        <p:attrNameLst>
                                          <p:attrName>ppt_y</p:attrName>
                                        </p:attrNameLst>
                                      </p:cBhvr>
                                      <p:tavLst>
                                        <p:tav tm="0">
                                          <p:val>
                                            <p:strVal val="ppt_y"/>
                                          </p:val>
                                        </p:tav>
                                        <p:tav tm="100000">
                                          <p:val>
                                            <p:strVal val="ppt_y-.1"/>
                                          </p:val>
                                        </p:tav>
                                      </p:tavLst>
                                    </p:anim>
                                    <p:set>
                                      <p:cBhvr>
                                        <p:cTn id="82" dur="1" fill="hold">
                                          <p:stCondLst>
                                            <p:cond delay="999"/>
                                          </p:stCondLst>
                                        </p:cTn>
                                        <p:tgtEl>
                                          <p:spTgt spid="3">
                                            <p:txEl>
                                              <p:pRg st="5" end="5"/>
                                            </p:txEl>
                                          </p:spTgt>
                                        </p:tgtEl>
                                        <p:attrNameLst>
                                          <p:attrName>style.visibility</p:attrName>
                                        </p:attrNameLst>
                                      </p:cBhvr>
                                      <p:to>
                                        <p:strVal val="hidden"/>
                                      </p:to>
                                    </p:set>
                                  </p:childTnLst>
                                </p:cTn>
                              </p:par>
                              <p:par>
                                <p:cTn id="83" presetID="47" presetClass="exit" presetSubtype="0" fill="hold" nodeType="withEffect">
                                  <p:stCondLst>
                                    <p:cond delay="0"/>
                                  </p:stCondLst>
                                  <p:childTnLst>
                                    <p:animEffect transition="out" filter="fade">
                                      <p:cBhvr>
                                        <p:cTn id="84" dur="1000"/>
                                        <p:tgtEl>
                                          <p:spTgt spid="3">
                                            <p:txEl>
                                              <p:pRg st="6" end="6"/>
                                            </p:txEl>
                                          </p:spTgt>
                                        </p:tgtEl>
                                      </p:cBhvr>
                                    </p:animEffect>
                                    <p:anim calcmode="lin" valueType="num">
                                      <p:cBhvr>
                                        <p:cTn id="85"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86" dur="1000"/>
                                        <p:tgtEl>
                                          <p:spTgt spid="3">
                                            <p:txEl>
                                              <p:pRg st="6" end="6"/>
                                            </p:txEl>
                                          </p:spTgt>
                                        </p:tgtEl>
                                        <p:attrNameLst>
                                          <p:attrName>ppt_y</p:attrName>
                                        </p:attrNameLst>
                                      </p:cBhvr>
                                      <p:tavLst>
                                        <p:tav tm="0">
                                          <p:val>
                                            <p:strVal val="ppt_y"/>
                                          </p:val>
                                        </p:tav>
                                        <p:tav tm="100000">
                                          <p:val>
                                            <p:strVal val="ppt_y-.1"/>
                                          </p:val>
                                        </p:tav>
                                      </p:tavLst>
                                    </p:anim>
                                    <p:set>
                                      <p:cBhvr>
                                        <p:cTn id="87" dur="1" fill="hold">
                                          <p:stCondLst>
                                            <p:cond delay="999"/>
                                          </p:stCondLst>
                                        </p:cTn>
                                        <p:tgtEl>
                                          <p:spTgt spid="3">
                                            <p:txEl>
                                              <p:pRg st="6" end="6"/>
                                            </p:txEl>
                                          </p:spTgt>
                                        </p:tgtEl>
                                        <p:attrNameLst>
                                          <p:attrName>style.visibility</p:attrName>
                                        </p:attrNameLst>
                                      </p:cBhvr>
                                      <p:to>
                                        <p:strVal val="hidden"/>
                                      </p:to>
                                    </p:set>
                                  </p:childTnLst>
                                </p:cTn>
                              </p:par>
                              <p:par>
                                <p:cTn id="88" presetID="47" presetClass="exit" presetSubtype="0" fill="hold" grpId="1" nodeType="withEffect">
                                  <p:stCondLst>
                                    <p:cond delay="0"/>
                                  </p:stCondLst>
                                  <p:childTnLst>
                                    <p:animEffect transition="out" filter="fade">
                                      <p:cBhvr>
                                        <p:cTn id="89" dur="1000"/>
                                        <p:tgtEl>
                                          <p:spTgt spid="2"/>
                                        </p:tgtEl>
                                      </p:cBhvr>
                                    </p:animEffect>
                                    <p:anim calcmode="lin" valueType="num">
                                      <p:cBhvr>
                                        <p:cTn id="90" dur="1000"/>
                                        <p:tgtEl>
                                          <p:spTgt spid="2"/>
                                        </p:tgtEl>
                                        <p:attrNameLst>
                                          <p:attrName>ppt_x</p:attrName>
                                        </p:attrNameLst>
                                      </p:cBhvr>
                                      <p:tavLst>
                                        <p:tav tm="0">
                                          <p:val>
                                            <p:strVal val="ppt_x"/>
                                          </p:val>
                                        </p:tav>
                                        <p:tav tm="100000">
                                          <p:val>
                                            <p:strVal val="ppt_x"/>
                                          </p:val>
                                        </p:tav>
                                      </p:tavLst>
                                    </p:anim>
                                    <p:anim calcmode="lin" valueType="num">
                                      <p:cBhvr>
                                        <p:cTn id="91" dur="1000"/>
                                        <p:tgtEl>
                                          <p:spTgt spid="2"/>
                                        </p:tgtEl>
                                        <p:attrNameLst>
                                          <p:attrName>ppt_y</p:attrName>
                                        </p:attrNameLst>
                                      </p:cBhvr>
                                      <p:tavLst>
                                        <p:tav tm="0">
                                          <p:val>
                                            <p:strVal val="ppt_y"/>
                                          </p:val>
                                        </p:tav>
                                        <p:tav tm="100000">
                                          <p:val>
                                            <p:strVal val="ppt_y-.1"/>
                                          </p:val>
                                        </p:tav>
                                      </p:tavLst>
                                    </p:anim>
                                    <p:set>
                                      <p:cBhvr>
                                        <p:cTn id="9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737584" y="1676400"/>
            <a:ext cx="8611274" cy="4572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He was like you and me</a:t>
            </a:r>
          </a:p>
          <a:p>
            <a:endParaRPr lang="en-US" sz="1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He had a </a:t>
            </a:r>
            <a:r>
              <a:rPr lang="en-US" sz="4800" b="1" i="1" dirty="0">
                <a:solidFill>
                  <a:schemeClr val="accent1"/>
                </a:solidFill>
                <a:latin typeface="Calibri" panose="020F0502020204030204" pitchFamily="34" charset="0"/>
                <a:cs typeface="Calibri" panose="020F0502020204030204" pitchFamily="34" charset="0"/>
              </a:rPr>
              <a:t>faith</a:t>
            </a:r>
            <a:r>
              <a:rPr lang="en-US" sz="4000" dirty="0">
                <a:latin typeface="Calibri" panose="020F0502020204030204" pitchFamily="34" charset="0"/>
                <a:cs typeface="Calibri" panose="020F0502020204030204" pitchFamily="34" charset="0"/>
              </a:rPr>
              <a:t> problem</a:t>
            </a:r>
          </a:p>
          <a:p>
            <a:pPr marL="0" indent="0">
              <a:buNone/>
            </a:pPr>
            <a:endParaRPr lang="en-US" sz="1800" dirty="0">
              <a:latin typeface="Calibri" panose="020F0502020204030204" pitchFamily="34" charset="0"/>
              <a:cs typeface="Calibri" panose="020F0502020204030204" pitchFamily="34" charset="0"/>
            </a:endParaRPr>
          </a:p>
          <a:p>
            <a:pPr marL="0" indent="0" algn="ctr">
              <a:buNone/>
            </a:pPr>
            <a:r>
              <a:rPr lang="en-US" sz="4000" b="1" dirty="0">
                <a:solidFill>
                  <a:schemeClr val="accent1"/>
                </a:solidFill>
                <a:latin typeface="Calibri" panose="020F0502020204030204" pitchFamily="34" charset="0"/>
                <a:cs typeface="Calibri" panose="020F0502020204030204" pitchFamily="34" charset="0"/>
              </a:rPr>
              <a:t>“A willingness to risk our reputation </a:t>
            </a:r>
          </a:p>
          <a:p>
            <a:pPr marL="0" indent="0" algn="ctr">
              <a:buNone/>
            </a:pPr>
            <a:r>
              <a:rPr lang="en-US" sz="4000" b="1" dirty="0">
                <a:solidFill>
                  <a:schemeClr val="accent1"/>
                </a:solidFill>
                <a:latin typeface="Calibri" panose="020F0502020204030204" pitchFamily="34" charset="0"/>
                <a:cs typeface="Calibri" panose="020F0502020204030204" pitchFamily="34" charset="0"/>
              </a:rPr>
              <a:t>is that which differentiates </a:t>
            </a:r>
          </a:p>
          <a:p>
            <a:pPr marL="0" indent="0" algn="ctr">
              <a:buNone/>
            </a:pPr>
            <a:r>
              <a:rPr lang="en-US" sz="4000" b="1" dirty="0">
                <a:solidFill>
                  <a:schemeClr val="accent1"/>
                </a:solidFill>
                <a:latin typeface="Calibri" panose="020F0502020204030204" pitchFamily="34" charset="0"/>
                <a:cs typeface="Calibri" panose="020F0502020204030204" pitchFamily="34" charset="0"/>
              </a:rPr>
              <a:t>a follower from a mere </a:t>
            </a:r>
            <a:r>
              <a:rPr lang="en-US" sz="4000" b="1" i="1" dirty="0">
                <a:solidFill>
                  <a:schemeClr val="accent1"/>
                </a:solidFill>
                <a:latin typeface="Calibri" panose="020F0502020204030204" pitchFamily="34" charset="0"/>
                <a:cs typeface="Calibri" panose="020F0502020204030204" pitchFamily="34" charset="0"/>
              </a:rPr>
              <a:t>admirer</a:t>
            </a:r>
            <a:r>
              <a:rPr lang="en-US" sz="4000" b="1" dirty="0">
                <a:solidFill>
                  <a:schemeClr val="accent1"/>
                </a:solidFill>
                <a:latin typeface="Calibri" panose="020F0502020204030204" pitchFamily="34" charset="0"/>
                <a:cs typeface="Calibri" panose="020F0502020204030204" pitchFamily="34" charset="0"/>
              </a:rPr>
              <a:t>.”</a:t>
            </a:r>
          </a:p>
          <a:p>
            <a:pPr marL="0" indent="0" algn="r">
              <a:buNone/>
            </a:pPr>
            <a:r>
              <a:rPr lang="en-US" sz="1800" dirty="0">
                <a:latin typeface="Calibri" panose="020F0502020204030204" pitchFamily="34" charset="0"/>
                <a:cs typeface="Calibri" panose="020F0502020204030204" pitchFamily="34" charset="0"/>
              </a:rPr>
              <a:t>(Goswami, Premier Christianity Magazine, April 2021)</a:t>
            </a: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Why was he afraid?</a:t>
            </a:r>
          </a:p>
        </p:txBody>
      </p:sp>
    </p:spTree>
    <p:extLst>
      <p:ext uri="{BB962C8B-B14F-4D97-AF65-F5344CB8AC3E}">
        <p14:creationId xmlns:p14="http://schemas.microsoft.com/office/powerpoint/2010/main" val="28027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xEl>
                                              <p:pRg st="2" end="2"/>
                                            </p:txEl>
                                          </p:spTgt>
                                        </p:tgtEl>
                                      </p:cBhvr>
                                    </p:animEffect>
                                    <p:set>
                                      <p:cBhvr>
                                        <p:cTn id="32" dur="1" fill="hold">
                                          <p:stCondLst>
                                            <p:cond delay="499"/>
                                          </p:stCondLst>
                                        </p:cTn>
                                        <p:tgtEl>
                                          <p:spTgt spid="3">
                                            <p:txEl>
                                              <p:pRg st="2" end="2"/>
                                            </p:txEl>
                                          </p:spTgt>
                                        </p:tgtEl>
                                        <p:attrNameLst>
                                          <p:attrName>style.visibility</p:attrName>
                                        </p:attrNameLst>
                                      </p:cBhvr>
                                      <p:to>
                                        <p:strVal val="hidden"/>
                                      </p:to>
                                    </p:set>
                                  </p:childTnLst>
                                </p:cTn>
                              </p:par>
                            </p:childTnLst>
                          </p:cTn>
                        </p:par>
                        <p:par>
                          <p:cTn id="33" fill="hold">
                            <p:stCondLst>
                              <p:cond delay="500"/>
                            </p:stCondLst>
                            <p:childTnLst>
                              <p:par>
                                <p:cTn id="34" presetID="14" presetClass="entr" presetSubtype="5"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vertical)">
                                      <p:cBhvr>
                                        <p:cTn id="36" dur="1500"/>
                                        <p:tgtEl>
                                          <p:spTgt spid="3">
                                            <p:txEl>
                                              <p:pRg st="4" end="4"/>
                                            </p:txEl>
                                          </p:spTgt>
                                        </p:tgtEl>
                                      </p:cBhvr>
                                    </p:animEffect>
                                  </p:childTnLst>
                                </p:cTn>
                              </p:par>
                              <p:par>
                                <p:cTn id="37" presetID="14" presetClass="entr" presetSubtype="5"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vertical)">
                                      <p:cBhvr>
                                        <p:cTn id="39" dur="1500"/>
                                        <p:tgtEl>
                                          <p:spTgt spid="3">
                                            <p:txEl>
                                              <p:pRg st="5" end="5"/>
                                            </p:txEl>
                                          </p:spTgt>
                                        </p:tgtEl>
                                      </p:cBhvr>
                                    </p:animEffect>
                                  </p:childTnLst>
                                </p:cTn>
                              </p:par>
                              <p:par>
                                <p:cTn id="40" presetID="14" presetClass="entr" presetSubtype="5"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vertical)">
                                      <p:cBhvr>
                                        <p:cTn id="42" dur="1500"/>
                                        <p:tgtEl>
                                          <p:spTgt spid="3">
                                            <p:txEl>
                                              <p:pRg st="6" end="6"/>
                                            </p:txEl>
                                          </p:spTgt>
                                        </p:tgtEl>
                                      </p:cBhvr>
                                    </p:animEffect>
                                  </p:childTnLst>
                                </p:cTn>
                              </p:par>
                              <p:par>
                                <p:cTn id="43" presetID="14" presetClass="entr" presetSubtype="5"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randombar(vertical)">
                                      <p:cBhvr>
                                        <p:cTn id="45"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a:extLst>
              <a:ext uri="{FF2B5EF4-FFF2-40B4-BE49-F238E27FC236}">
                <a16:creationId xmlns:a16="http://schemas.microsoft.com/office/drawing/2014/main" id="{F3EED560-39C2-AB60-1DA2-6B966A474AEA}"/>
              </a:ext>
            </a:extLst>
          </p:cNvPr>
          <p:cNvSpPr txBox="1">
            <a:spLocks/>
          </p:cNvSpPr>
          <p:nvPr/>
        </p:nvSpPr>
        <p:spPr>
          <a:xfrm>
            <a:off x="2588538" y="2133600"/>
            <a:ext cx="8913078" cy="377762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Not much is known about him</a:t>
            </a: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His actions are his legacy</a:t>
            </a: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Hard to understand more without context</a:t>
            </a:r>
          </a:p>
          <a:p>
            <a:pPr lvl="1"/>
            <a:endParaRPr lang="en-US" sz="24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Disclaimers and “Beware of rabbit holes!”</a:t>
            </a:r>
          </a:p>
        </p:txBody>
      </p:sp>
      <p:sp>
        <p:nvSpPr>
          <p:cNvPr id="6" name="Title 6">
            <a:extLst>
              <a:ext uri="{FF2B5EF4-FFF2-40B4-BE49-F238E27FC236}">
                <a16:creationId xmlns:a16="http://schemas.microsoft.com/office/drawing/2014/main" id="{A417670E-2DD9-271A-D6B0-D22D14249397}"/>
              </a:ext>
            </a:extLst>
          </p:cNvPr>
          <p:cNvSpPr>
            <a:spLocks noGrp="1"/>
          </p:cNvSpPr>
          <p:nvPr>
            <p:ph type="title"/>
          </p:nvPr>
        </p:nvSpPr>
        <p:spPr>
          <a:xfrm>
            <a:off x="2592249" y="624110"/>
            <a:ext cx="8909366" cy="1280890"/>
          </a:xfrm>
        </p:spPr>
        <p:txBody>
          <a:bodyPr/>
          <a:lstStyle/>
          <a:p>
            <a:r>
              <a:rPr lang="en-US" dirty="0"/>
              <a:t>A unique challenge…</a:t>
            </a:r>
          </a:p>
        </p:txBody>
      </p:sp>
    </p:spTree>
    <p:extLst>
      <p:ext uri="{BB962C8B-B14F-4D97-AF65-F5344CB8AC3E}">
        <p14:creationId xmlns:p14="http://schemas.microsoft.com/office/powerpoint/2010/main" val="6036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par>
                          <p:cTn id="29" fill="hold">
                            <p:stCondLst>
                              <p:cond delay="0"/>
                            </p:stCondLst>
                            <p:childTnLst>
                              <p:par>
                                <p:cTn id="30" presetID="19" presetClass="emph" presetSubtype="0" repeatCount="10000" fill="remove" nodeType="afterEffect">
                                  <p:stCondLst>
                                    <p:cond delay="0"/>
                                  </p:stCondLst>
                                  <p:iterate type="lt">
                                    <p:tmPct val="10000"/>
                                  </p:iterate>
                                  <p:childTnLst>
                                    <p:animClr clrSpc="rgb" dir="cw">
                                      <p:cBhvr override="childStyle">
                                        <p:cTn id="31" dur="500" fill="hold"/>
                                        <p:tgtEl>
                                          <p:spTgt spid="2">
                                            <p:txEl>
                                              <p:pRg st="6" end="6"/>
                                            </p:txEl>
                                          </p:spTgt>
                                        </p:tgtEl>
                                        <p:attrNameLst>
                                          <p:attrName>style.color</p:attrName>
                                        </p:attrNameLst>
                                      </p:cBhvr>
                                      <p:to>
                                        <a:schemeClr val="accent2"/>
                                      </p:to>
                                    </p:animClr>
                                    <p:animClr clrSpc="rgb" dir="cw">
                                      <p:cBhvr>
                                        <p:cTn id="32" dur="500" fill="hold"/>
                                        <p:tgtEl>
                                          <p:spTgt spid="2">
                                            <p:txEl>
                                              <p:pRg st="6" end="6"/>
                                            </p:txEl>
                                          </p:spTgt>
                                        </p:tgtEl>
                                        <p:attrNameLst>
                                          <p:attrName>fillcolor</p:attrName>
                                        </p:attrNameLst>
                                      </p:cBhvr>
                                      <p:to>
                                        <a:schemeClr val="accent2"/>
                                      </p:to>
                                    </p:animClr>
                                    <p:set>
                                      <p:cBhvr>
                                        <p:cTn id="33" dur="500" fill="hold"/>
                                        <p:tgtEl>
                                          <p:spTgt spid="2">
                                            <p:txEl>
                                              <p:pRg st="6" end="6"/>
                                            </p:txEl>
                                          </p:spTgt>
                                        </p:tgtEl>
                                        <p:attrNameLst>
                                          <p:attrName>fill.type</p:attrName>
                                        </p:attrNameLst>
                                      </p:cBhvr>
                                      <p:to>
                                        <p:strVal val="solid"/>
                                      </p:to>
                                    </p:set>
                                    <p:set>
                                      <p:cBhvr>
                                        <p:cTn id="34" dur="500" fill="hold"/>
                                        <p:tgtEl>
                                          <p:spTgt spid="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vitation to Nicodemus /You came so close / The Chosen /Season 1">
            <a:hlinkClick r:id="" action="ppaction://media"/>
            <a:extLst>
              <a:ext uri="{FF2B5EF4-FFF2-40B4-BE49-F238E27FC236}">
                <a16:creationId xmlns:a16="http://schemas.microsoft.com/office/drawing/2014/main" id="{5553A2E6-7985-52E1-706C-66C4ADE05C08}"/>
              </a:ext>
            </a:extLst>
          </p:cNvPr>
          <p:cNvPicPr>
            <a:picLocks noRot="1" noChangeAspect="1"/>
          </p:cNvPicPr>
          <p:nvPr>
            <a:videoFile r:link="rId1"/>
          </p:nvPr>
        </p:nvPicPr>
        <p:blipFill>
          <a:blip r:embed="rId4"/>
          <a:stretch>
            <a:fillRect/>
          </a:stretch>
        </p:blipFill>
        <p:spPr>
          <a:xfrm>
            <a:off x="25387" y="0"/>
            <a:ext cx="12163438" cy="6872344"/>
          </a:xfrm>
          <a:prstGeom prst="rect">
            <a:avLst/>
          </a:prstGeom>
        </p:spPr>
      </p:pic>
    </p:spTree>
    <p:extLst>
      <p:ext uri="{BB962C8B-B14F-4D97-AF65-F5344CB8AC3E}">
        <p14:creationId xmlns:p14="http://schemas.microsoft.com/office/powerpoint/2010/main" val="7114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737584" y="1447800"/>
            <a:ext cx="8909366" cy="4953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Make a better choice.  Speak up for what is right!</a:t>
            </a:r>
            <a:endParaRPr lang="en-US" sz="1600" b="1" dirty="0">
              <a:latin typeface="Calibri" panose="020F0502020204030204" pitchFamily="34" charset="0"/>
              <a:cs typeface="Calibri" panose="020F0502020204030204" pitchFamily="34" charset="0"/>
            </a:endParaRPr>
          </a:p>
          <a:p>
            <a:r>
              <a:rPr lang="en-US" sz="3600" b="1" dirty="0">
                <a:solidFill>
                  <a:schemeClr val="accent1"/>
                </a:solidFill>
                <a:latin typeface="Calibri" panose="020F0502020204030204" pitchFamily="34" charset="0"/>
                <a:cs typeface="Calibri" panose="020F0502020204030204" pitchFamily="34" charset="0"/>
              </a:rPr>
              <a:t>“Joseph, this secret disciple, outs himself and argues against the council’s decision to condemn Jesus.  He breaks rank and speaks up against the charges of blasphemy.” </a:t>
            </a:r>
          </a:p>
          <a:p>
            <a:pPr marL="0" indent="0">
              <a:buNone/>
            </a:pPr>
            <a:r>
              <a:rPr lang="en-US" sz="1600" b="1" dirty="0">
                <a:solidFill>
                  <a:schemeClr val="accent1"/>
                </a:solidFill>
                <a:latin typeface="Calibri" panose="020F0502020204030204" pitchFamily="34" charset="0"/>
                <a:cs typeface="Calibri" panose="020F0502020204030204" pitchFamily="34" charset="0"/>
              </a:rPr>
              <a:t> </a:t>
            </a:r>
          </a:p>
          <a:p>
            <a:r>
              <a:rPr lang="en-US" sz="3600" b="1" dirty="0">
                <a:solidFill>
                  <a:schemeClr val="accent1"/>
                </a:solidFill>
                <a:latin typeface="Calibri" panose="020F0502020204030204" pitchFamily="34" charset="0"/>
                <a:cs typeface="Calibri" panose="020F0502020204030204" pitchFamily="34" charset="0"/>
              </a:rPr>
              <a:t>“The council overrules him.” 					</a:t>
            </a:r>
            <a:r>
              <a:rPr lang="en-US" sz="1800" b="1" dirty="0">
                <a:solidFill>
                  <a:schemeClr val="accent1"/>
                </a:solidFill>
                <a:latin typeface="Calibri" panose="020F0502020204030204" pitchFamily="34" charset="0"/>
                <a:cs typeface="Calibri" panose="020F0502020204030204" pitchFamily="34" charset="0"/>
              </a:rPr>
              <a:t>(Costa)</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spTree>
    <p:extLst>
      <p:ext uri="{BB962C8B-B14F-4D97-AF65-F5344CB8AC3E}">
        <p14:creationId xmlns:p14="http://schemas.microsoft.com/office/powerpoint/2010/main" val="144372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par>
                          <p:cTn id="20" fill="hold">
                            <p:stCondLst>
                              <p:cond delay="500"/>
                            </p:stCondLst>
                            <p:childTnLst>
                              <p:par>
                                <p:cTn id="21" presetID="14" presetClass="entr" presetSubtype="5"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vertical)">
                                      <p:cBhvr>
                                        <p:cTn id="23" dur="1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vertical)">
                                      <p:cBhvr>
                                        <p:cTn id="28" dur="1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childTnLst>
                          </p:cTn>
                        </p:par>
                        <p:par>
                          <p:cTn id="34" fill="hold">
                            <p:stCondLst>
                              <p:cond delay="500"/>
                            </p:stCondLst>
                            <p:childTnLst>
                              <p:par>
                                <p:cTn id="35" presetID="14" presetClass="entr" presetSubtype="5"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vertical)">
                                      <p:cBhvr>
                                        <p:cTn id="37"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7616825" y="2209799"/>
            <a:ext cx="4572000" cy="2935705"/>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crowd is out of control.</a:t>
            </a:r>
          </a:p>
          <a:p>
            <a:pPr marL="0" indent="0">
              <a:buNone/>
            </a:pPr>
            <a:endParaRPr lang="en-US" sz="16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It can’t be stopped now.</a:t>
            </a:r>
          </a:p>
          <a:p>
            <a:endParaRPr lang="en-US" sz="16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What can he do?</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2" name="Picture 1">
            <a:extLst>
              <a:ext uri="{FF2B5EF4-FFF2-40B4-BE49-F238E27FC236}">
                <a16:creationId xmlns:a16="http://schemas.microsoft.com/office/drawing/2014/main" id="{74EF36CB-3C97-D05A-9C1F-1BB1C64CABD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27012" y="1637820"/>
            <a:ext cx="7252736" cy="4079664"/>
          </a:xfrm>
          <a:prstGeom prst="rect">
            <a:avLst/>
          </a:prstGeom>
        </p:spPr>
      </p:pic>
    </p:spTree>
    <p:extLst>
      <p:ext uri="{BB962C8B-B14F-4D97-AF65-F5344CB8AC3E}">
        <p14:creationId xmlns:p14="http://schemas.microsoft.com/office/powerpoint/2010/main" val="38162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10" presetClass="entr" presetSubtype="0" fill="hold" nodeType="afterEffect">
                                  <p:stCondLst>
                                    <p:cond delay="2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8532812" y="2819400"/>
            <a:ext cx="3429000" cy="27432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71740" indent="-457200"/>
            <a:r>
              <a:rPr lang="en-US" sz="2800" b="1" dirty="0">
                <a:latin typeface="Calibri" panose="020F0502020204030204" pitchFamily="34" charset="0"/>
                <a:cs typeface="Calibri" panose="020F0502020204030204" pitchFamily="34" charset="0"/>
              </a:rPr>
              <a:t>Set fear aside.</a:t>
            </a:r>
          </a:p>
          <a:p>
            <a:pPr marL="571740" indent="-457200"/>
            <a:endParaRPr lang="en-US" sz="2800" b="1" dirty="0">
              <a:latin typeface="Calibri" panose="020F0502020204030204" pitchFamily="34" charset="0"/>
              <a:cs typeface="Calibri" panose="020F0502020204030204" pitchFamily="34" charset="0"/>
            </a:endParaRPr>
          </a:p>
          <a:p>
            <a:pPr marL="571740" indent="-457200"/>
            <a:r>
              <a:rPr lang="en-US" sz="2800" b="1" dirty="0">
                <a:latin typeface="Calibri" panose="020F0502020204030204" pitchFamily="34" charset="0"/>
                <a:cs typeface="Calibri" panose="020F0502020204030204" pitchFamily="34" charset="0"/>
              </a:rPr>
              <a:t>Choose to act.</a:t>
            </a:r>
            <a:r>
              <a:rPr lang="en-US" sz="2199" b="1" dirty="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6" name="Picture 5">
            <a:extLst>
              <a:ext uri="{FF2B5EF4-FFF2-40B4-BE49-F238E27FC236}">
                <a16:creationId xmlns:a16="http://schemas.microsoft.com/office/drawing/2014/main" id="{411781F4-A1EB-76D7-4E1D-AFF4691DB6F5}"/>
              </a:ext>
            </a:extLst>
          </p:cNvPr>
          <p:cNvPicPr>
            <a:picLocks noChangeAspect="1"/>
          </p:cNvPicPr>
          <p:nvPr/>
        </p:nvPicPr>
        <p:blipFill>
          <a:blip r:embed="rId3"/>
          <a:stretch>
            <a:fillRect/>
          </a:stretch>
        </p:blipFill>
        <p:spPr>
          <a:xfrm>
            <a:off x="303212" y="1828800"/>
            <a:ext cx="7875238" cy="4267200"/>
          </a:xfrm>
          <a:prstGeom prst="rect">
            <a:avLst/>
          </a:prstGeom>
        </p:spPr>
      </p:pic>
    </p:spTree>
    <p:extLst>
      <p:ext uri="{BB962C8B-B14F-4D97-AF65-F5344CB8AC3E}">
        <p14:creationId xmlns:p14="http://schemas.microsoft.com/office/powerpoint/2010/main" val="90535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nodeType="afterEffect">
                                  <p:stCondLst>
                                    <p:cond delay="3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5000"/>
                            </p:stCondLst>
                            <p:childTnLst>
                              <p:par>
                                <p:cTn id="20" presetID="42" presetClass="entr" presetSubtype="0" fill="hold" nodeType="afterEffect">
                                  <p:stCondLst>
                                    <p:cond delay="3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1804676" y="1676400"/>
            <a:ext cx="4149883" cy="4953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71740" indent="-457200"/>
            <a:r>
              <a:rPr lang="en-US" sz="2800" b="1" dirty="0">
                <a:latin typeface="Calibri" panose="020F0502020204030204" pitchFamily="34" charset="0"/>
                <a:cs typeface="Calibri" panose="020F0502020204030204" pitchFamily="34" charset="0"/>
              </a:rPr>
              <a:t>Set fear aside.</a:t>
            </a:r>
          </a:p>
          <a:p>
            <a:pPr marL="114540" indent="0">
              <a:buNone/>
            </a:pPr>
            <a:r>
              <a:rPr lang="en-US" sz="1600" b="1" dirty="0">
                <a:latin typeface="Calibri" panose="020F0502020204030204" pitchFamily="34" charset="0"/>
                <a:cs typeface="Calibri" panose="020F0502020204030204" pitchFamily="34" charset="0"/>
              </a:rPr>
              <a:t> </a:t>
            </a:r>
          </a:p>
          <a:p>
            <a:pPr marL="571740" indent="-457200"/>
            <a:r>
              <a:rPr lang="en-US" sz="2800" b="1" dirty="0">
                <a:latin typeface="Calibri" panose="020F0502020204030204" pitchFamily="34" charset="0"/>
                <a:cs typeface="Calibri" panose="020F0502020204030204" pitchFamily="34" charset="0"/>
              </a:rPr>
              <a:t>Choose to act.</a:t>
            </a:r>
            <a:r>
              <a:rPr lang="en-US" sz="2800" dirty="0">
                <a:latin typeface="Calibri" panose="020F0502020204030204" pitchFamily="34" charset="0"/>
                <a:cs typeface="Calibri" panose="020F0502020204030204" pitchFamily="34" charset="0"/>
              </a:rPr>
              <a:t> </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5" name="Picture 4">
            <a:extLst>
              <a:ext uri="{FF2B5EF4-FFF2-40B4-BE49-F238E27FC236}">
                <a16:creationId xmlns:a16="http://schemas.microsoft.com/office/drawing/2014/main" id="{21A9D197-9B0B-C300-B7B9-FEB96754EF08}"/>
              </a:ext>
            </a:extLst>
          </p:cNvPr>
          <p:cNvPicPr>
            <a:picLocks noChangeAspect="1"/>
          </p:cNvPicPr>
          <p:nvPr/>
        </p:nvPicPr>
        <p:blipFill>
          <a:blip r:embed="rId3"/>
          <a:stretch>
            <a:fillRect/>
          </a:stretch>
        </p:blipFill>
        <p:spPr>
          <a:xfrm>
            <a:off x="6034269" y="2362200"/>
            <a:ext cx="5772101" cy="4138786"/>
          </a:xfrm>
          <a:prstGeom prst="rect">
            <a:avLst/>
          </a:prstGeom>
        </p:spPr>
      </p:pic>
      <p:sp>
        <p:nvSpPr>
          <p:cNvPr id="7" name="TextBox 6">
            <a:extLst>
              <a:ext uri="{FF2B5EF4-FFF2-40B4-BE49-F238E27FC236}">
                <a16:creationId xmlns:a16="http://schemas.microsoft.com/office/drawing/2014/main" id="{E410543D-5A85-EB1D-8F4D-ACF2C2B86DEE}"/>
              </a:ext>
            </a:extLst>
          </p:cNvPr>
          <p:cNvSpPr txBox="1"/>
          <p:nvPr/>
        </p:nvSpPr>
        <p:spPr>
          <a:xfrm>
            <a:off x="1970098" y="3598454"/>
            <a:ext cx="3819037" cy="3046988"/>
          </a:xfrm>
          <a:prstGeom prst="rect">
            <a:avLst/>
          </a:prstGeom>
          <a:noFill/>
        </p:spPr>
        <p:txBody>
          <a:bodyPr wrap="square">
            <a:spAutoFit/>
          </a:bodyPr>
          <a:lstStyle/>
          <a:p>
            <a:pPr algn="ctr"/>
            <a:r>
              <a:rPr lang="en-US" sz="3200" b="1" dirty="0">
                <a:solidFill>
                  <a:schemeClr val="accent1"/>
                </a:solidFill>
                <a:latin typeface="Calibri" panose="020F0502020204030204" pitchFamily="34" charset="0"/>
                <a:cs typeface="Calibri" panose="020F0502020204030204" pitchFamily="34" charset="0"/>
              </a:rPr>
              <a:t>…and he gathered </a:t>
            </a:r>
          </a:p>
          <a:p>
            <a:pPr algn="ctr"/>
            <a:r>
              <a:rPr lang="en-US" sz="3200" b="1" dirty="0">
                <a:solidFill>
                  <a:schemeClr val="accent1"/>
                </a:solidFill>
                <a:latin typeface="Calibri" panose="020F0502020204030204" pitchFamily="34" charset="0"/>
                <a:cs typeface="Calibri" panose="020F0502020204030204" pitchFamily="34" charset="0"/>
              </a:rPr>
              <a:t>up his courage and went in before Pilate, and asked for the </a:t>
            </a:r>
          </a:p>
          <a:p>
            <a:pPr algn="ctr"/>
            <a:r>
              <a:rPr lang="en-US" sz="3200" b="1" dirty="0">
                <a:solidFill>
                  <a:schemeClr val="accent1"/>
                </a:solidFill>
                <a:latin typeface="Calibri" panose="020F0502020204030204" pitchFamily="34" charset="0"/>
                <a:cs typeface="Calibri" panose="020F0502020204030204" pitchFamily="34" charset="0"/>
              </a:rPr>
              <a:t>body of Jesus.  </a:t>
            </a:r>
          </a:p>
          <a:p>
            <a:pPr algn="ctr"/>
            <a:r>
              <a:rPr lang="en-US" sz="3200" b="1" dirty="0">
                <a:solidFill>
                  <a:schemeClr val="accent1"/>
                </a:solidFill>
                <a:latin typeface="Calibri" panose="020F0502020204030204" pitchFamily="34" charset="0"/>
                <a:cs typeface="Calibri" panose="020F0502020204030204" pitchFamily="34" charset="0"/>
              </a:rPr>
              <a:t>- Mk 15:43b </a:t>
            </a:r>
          </a:p>
        </p:txBody>
      </p:sp>
    </p:spTree>
    <p:extLst>
      <p:ext uri="{BB962C8B-B14F-4D97-AF65-F5344CB8AC3E}">
        <p14:creationId xmlns:p14="http://schemas.microsoft.com/office/powerpoint/2010/main" val="303750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3000"/>
                            </p:stCondLst>
                            <p:childTnLst>
                              <p:par>
                                <p:cTn id="15" presetID="10" presetClass="entr" presetSubtype="0" fill="hold" nodeType="afterEffect">
                                  <p:stCondLst>
                                    <p:cond delay="3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6500"/>
                            </p:stCondLst>
                            <p:childTnLst>
                              <p:par>
                                <p:cTn id="19" presetID="10" presetClass="entr" presetSubtype="0" fill="hold" nodeType="afterEffect">
                                  <p:stCondLst>
                                    <p:cond delay="2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055812" y="1447800"/>
            <a:ext cx="9591138" cy="4953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Do difficult things.</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Risk position &amp; welfare</a:t>
            </a:r>
          </a:p>
          <a:p>
            <a:pPr marL="457063" lvl="1" indent="0">
              <a:buNone/>
            </a:pP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Defy corruption</a:t>
            </a:r>
          </a:p>
          <a:p>
            <a:pPr marL="457063" lvl="1" indent="0">
              <a:buNone/>
            </a:pPr>
            <a:endParaRPr lang="en-US"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Bear ultimate impurity</a:t>
            </a:r>
          </a:p>
          <a:p>
            <a:pPr lvl="1"/>
            <a:endParaRPr lang="en-US"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Make spiritual sacrifices</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6" name="Picture 5">
            <a:extLst>
              <a:ext uri="{FF2B5EF4-FFF2-40B4-BE49-F238E27FC236}">
                <a16:creationId xmlns:a16="http://schemas.microsoft.com/office/drawing/2014/main" id="{5BEB36D7-BF1A-6384-F0A3-A9ABA2E71B05}"/>
              </a:ext>
            </a:extLst>
          </p:cNvPr>
          <p:cNvPicPr>
            <a:picLocks noChangeAspect="1"/>
          </p:cNvPicPr>
          <p:nvPr/>
        </p:nvPicPr>
        <p:blipFill>
          <a:blip r:embed="rId3"/>
          <a:stretch>
            <a:fillRect/>
          </a:stretch>
        </p:blipFill>
        <p:spPr>
          <a:xfrm>
            <a:off x="6323012" y="1369302"/>
            <a:ext cx="3690204" cy="5471890"/>
          </a:xfrm>
          <a:prstGeom prst="rect">
            <a:avLst/>
          </a:prstGeom>
        </p:spPr>
      </p:pic>
    </p:spTree>
    <p:extLst>
      <p:ext uri="{BB962C8B-B14F-4D97-AF65-F5344CB8AC3E}">
        <p14:creationId xmlns:p14="http://schemas.microsoft.com/office/powerpoint/2010/main" val="31061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0"/>
                                        <p:tgtEl>
                                          <p:spTgt spid="6"/>
                                        </p:tgtEl>
                                      </p:cBhvr>
                                    </p:animEffect>
                                  </p:childTnLst>
                                </p:cTn>
                              </p:par>
                            </p:childTnLst>
                          </p:cTn>
                        </p:par>
                        <p:par>
                          <p:cTn id="14" fill="hold">
                            <p:stCondLst>
                              <p:cond delay="35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2190582" y="1463842"/>
            <a:ext cx="2971800" cy="19812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Do what needs to be done.</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4" name="Picture 3">
            <a:extLst>
              <a:ext uri="{FF2B5EF4-FFF2-40B4-BE49-F238E27FC236}">
                <a16:creationId xmlns:a16="http://schemas.microsoft.com/office/drawing/2014/main" id="{A50669FA-0B7B-9739-9FFD-5AADA62EE9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0012" y="1631045"/>
            <a:ext cx="6874855" cy="4586510"/>
          </a:xfrm>
          <a:prstGeom prst="rect">
            <a:avLst/>
          </a:prstGeom>
        </p:spPr>
      </p:pic>
    </p:spTree>
    <p:extLst>
      <p:ext uri="{BB962C8B-B14F-4D97-AF65-F5344CB8AC3E}">
        <p14:creationId xmlns:p14="http://schemas.microsoft.com/office/powerpoint/2010/main" val="179417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nodeType="afterEffect">
                                  <p:stCondLst>
                                    <p:cond delay="3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26501D97-10D5-64B0-7C67-55008D8570FA}"/>
              </a:ext>
            </a:extLst>
          </p:cNvPr>
          <p:cNvSpPr txBox="1">
            <a:spLocks/>
          </p:cNvSpPr>
          <p:nvPr/>
        </p:nvSpPr>
        <p:spPr>
          <a:xfrm>
            <a:off x="8819983" y="1752600"/>
            <a:ext cx="3276600" cy="4328744"/>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a:latin typeface="Calibri" panose="020F0502020204030204" pitchFamily="34" charset="0"/>
                <a:cs typeface="Calibri" panose="020F0502020204030204" pitchFamily="34" charset="0"/>
              </a:rPr>
              <a:t>Recognize real </a:t>
            </a:r>
            <a:r>
              <a:rPr lang="en-US" sz="2800" b="1" dirty="0">
                <a:latin typeface="Calibri" panose="020F0502020204030204" pitchFamily="34" charset="0"/>
                <a:cs typeface="Calibri" panose="020F0502020204030204" pitchFamily="34" charset="0"/>
              </a:rPr>
              <a:t>priorities</a:t>
            </a:r>
          </a:p>
          <a:p>
            <a:endParaRPr lang="en-US" sz="16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Provide for others</a:t>
            </a:r>
          </a:p>
          <a:p>
            <a:endParaRPr lang="en-US" sz="16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Establish the faith of others</a:t>
            </a:r>
          </a:p>
          <a:p>
            <a:endParaRPr lang="en-US" sz="16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Encourage others</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057871F-94C1-A488-41C1-876663B52245}"/>
              </a:ext>
            </a:extLst>
          </p:cNvPr>
          <p:cNvSpPr>
            <a:spLocks noGrp="1"/>
          </p:cNvSpPr>
          <p:nvPr>
            <p:ph type="title"/>
          </p:nvPr>
        </p:nvSpPr>
        <p:spPr>
          <a:xfrm>
            <a:off x="2588538" y="-76200"/>
            <a:ext cx="8909366" cy="1280890"/>
          </a:xfrm>
        </p:spPr>
        <p:txBody>
          <a:bodyPr>
            <a:normAutofit/>
          </a:bodyPr>
          <a:lstStyle/>
          <a:p>
            <a:r>
              <a:rPr lang="en-US" sz="3600" dirty="0"/>
              <a:t>What can flawed people do? </a:t>
            </a:r>
          </a:p>
        </p:txBody>
      </p:sp>
      <p:pic>
        <p:nvPicPr>
          <p:cNvPr id="2" name="Picture 1">
            <a:extLst>
              <a:ext uri="{FF2B5EF4-FFF2-40B4-BE49-F238E27FC236}">
                <a16:creationId xmlns:a16="http://schemas.microsoft.com/office/drawing/2014/main" id="{45925F16-F3AA-7290-E4DF-BD098F4A7855}"/>
              </a:ext>
            </a:extLst>
          </p:cNvPr>
          <p:cNvPicPr>
            <a:picLocks noChangeAspect="1"/>
          </p:cNvPicPr>
          <p:nvPr/>
        </p:nvPicPr>
        <p:blipFill>
          <a:blip r:embed="rId3"/>
          <a:stretch>
            <a:fillRect/>
          </a:stretch>
        </p:blipFill>
        <p:spPr>
          <a:xfrm>
            <a:off x="74612" y="1600200"/>
            <a:ext cx="8416023" cy="5257800"/>
          </a:xfrm>
          <a:prstGeom prst="rect">
            <a:avLst/>
          </a:prstGeom>
        </p:spPr>
      </p:pic>
    </p:spTree>
    <p:extLst>
      <p:ext uri="{BB962C8B-B14F-4D97-AF65-F5344CB8AC3E}">
        <p14:creationId xmlns:p14="http://schemas.microsoft.com/office/powerpoint/2010/main" val="23398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4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94C4B5AE-677A-D79F-3C76-8EAB469681B8}"/>
              </a:ext>
            </a:extLst>
          </p:cNvPr>
          <p:cNvSpPr txBox="1">
            <a:spLocks/>
          </p:cNvSpPr>
          <p:nvPr/>
        </p:nvSpPr>
        <p:spPr>
          <a:xfrm>
            <a:off x="2588538" y="2133600"/>
            <a:ext cx="8913078" cy="377762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meaning of his name </a:t>
            </a:r>
            <a:r>
              <a:rPr lang="en-US" sz="2800" b="1" i="1" dirty="0">
                <a:latin typeface="Calibri" panose="020F0502020204030204" pitchFamily="34" charset="0"/>
                <a:cs typeface="Calibri" panose="020F0502020204030204" pitchFamily="34" charset="0"/>
              </a:rPr>
              <a:t>just might</a:t>
            </a:r>
            <a:r>
              <a:rPr lang="en-US" sz="2800" b="1" dirty="0">
                <a:latin typeface="Calibri" panose="020F0502020204030204" pitchFamily="34" charset="0"/>
                <a:cs typeface="Calibri" panose="020F0502020204030204" pitchFamily="34" charset="0"/>
              </a:rPr>
              <a:t> have a coincidental significance…</a:t>
            </a:r>
          </a:p>
          <a:p>
            <a:r>
              <a:rPr lang="en-US" sz="2800" b="1" dirty="0">
                <a:latin typeface="Calibri" panose="020F0502020204030204" pitchFamily="34" charset="0"/>
                <a:cs typeface="Calibri" panose="020F0502020204030204" pitchFamily="34" charset="0"/>
              </a:rPr>
              <a:t>Joseph</a:t>
            </a:r>
          </a:p>
          <a:p>
            <a:r>
              <a:rPr lang="en-US" sz="2800" b="1" dirty="0">
                <a:latin typeface="Calibri" panose="020F0502020204030204" pitchFamily="34" charset="0"/>
                <a:cs typeface="Calibri" panose="020F0502020204030204" pitchFamily="34" charset="0"/>
              </a:rPr>
              <a:t>“may God add”</a:t>
            </a:r>
          </a:p>
          <a:p>
            <a:pPr lvl="1"/>
            <a:r>
              <a:rPr lang="en-US" sz="2400" dirty="0">
                <a:latin typeface="Calibri" panose="020F0502020204030204" pitchFamily="34" charset="0"/>
                <a:cs typeface="Calibri" panose="020F0502020204030204" pitchFamily="34" charset="0"/>
              </a:rPr>
              <a:t>Genesis 30:22-24 – God remembers Rachel – “may the Lord add to me another son”</a:t>
            </a:r>
          </a:p>
        </p:txBody>
      </p:sp>
      <p:sp>
        <p:nvSpPr>
          <p:cNvPr id="8" name="Title 6">
            <a:extLst>
              <a:ext uri="{FF2B5EF4-FFF2-40B4-BE49-F238E27FC236}">
                <a16:creationId xmlns:a16="http://schemas.microsoft.com/office/drawing/2014/main" id="{BC2CE115-75D6-883F-2191-40E504249E21}"/>
              </a:ext>
            </a:extLst>
          </p:cNvPr>
          <p:cNvSpPr>
            <a:spLocks noGrp="1"/>
          </p:cNvSpPr>
          <p:nvPr>
            <p:ph type="title"/>
          </p:nvPr>
        </p:nvSpPr>
        <p:spPr>
          <a:xfrm>
            <a:off x="2592249" y="624110"/>
            <a:ext cx="8909366" cy="1280890"/>
          </a:xfrm>
        </p:spPr>
        <p:txBody>
          <a:bodyPr/>
          <a:lstStyle/>
          <a:p>
            <a:r>
              <a:rPr lang="en-US" dirty="0"/>
              <a:t>One more thing…</a:t>
            </a: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17ADF13-E392-87F6-CB12-B1266A5A8DED}"/>
              </a:ext>
            </a:extLst>
          </p:cNvPr>
          <p:cNvSpPr/>
          <p:nvPr/>
        </p:nvSpPr>
        <p:spPr>
          <a:xfrm>
            <a:off x="4799012" y="2209800"/>
            <a:ext cx="2590800" cy="2438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39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E5A696-BB4D-086B-4C81-F1D99E6841C1}"/>
              </a:ext>
            </a:extLst>
          </p:cNvPr>
          <p:cNvSpPr/>
          <p:nvPr/>
        </p:nvSpPr>
        <p:spPr>
          <a:xfrm>
            <a:off x="-1" y="0"/>
            <a:ext cx="12188825"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319C7DF-8DAE-CE6B-88C5-DF1EC41C5286}"/>
              </a:ext>
            </a:extLst>
          </p:cNvPr>
          <p:cNvCxnSpPr>
            <a:cxnSpLocks/>
          </p:cNvCxnSpPr>
          <p:nvPr/>
        </p:nvCxnSpPr>
        <p:spPr>
          <a:xfrm>
            <a:off x="379412" y="6477000"/>
            <a:ext cx="3276600" cy="0"/>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7" name="Straight Arrow Connector 6">
            <a:extLst>
              <a:ext uri="{FF2B5EF4-FFF2-40B4-BE49-F238E27FC236}">
                <a16:creationId xmlns:a16="http://schemas.microsoft.com/office/drawing/2014/main" id="{F3BD7C9B-C7E9-5285-BD55-81D7AFCBB07A}"/>
              </a:ext>
            </a:extLst>
          </p:cNvPr>
          <p:cNvCxnSpPr/>
          <p:nvPr/>
        </p:nvCxnSpPr>
        <p:spPr>
          <a:xfrm>
            <a:off x="150812" y="5500409"/>
            <a:ext cx="11582400"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BC135BB4-CE92-500E-F3F8-E844F810C4C0}"/>
              </a:ext>
            </a:extLst>
          </p:cNvPr>
          <p:cNvCxnSpPr/>
          <p:nvPr/>
        </p:nvCxnSpPr>
        <p:spPr>
          <a:xfrm>
            <a:off x="3794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98C432-D627-A8EA-18B8-E842A5E1DEE0}"/>
              </a:ext>
            </a:extLst>
          </p:cNvPr>
          <p:cNvCxnSpPr/>
          <p:nvPr/>
        </p:nvCxnSpPr>
        <p:spPr>
          <a:xfrm>
            <a:off x="38084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5770AE3-B8B7-ADAE-694C-888114CCD0DD}"/>
              </a:ext>
            </a:extLst>
          </p:cNvPr>
          <p:cNvCxnSpPr/>
          <p:nvPr/>
        </p:nvCxnSpPr>
        <p:spPr>
          <a:xfrm>
            <a:off x="74660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832636D-53CC-D271-8022-448E53760AB5}"/>
              </a:ext>
            </a:extLst>
          </p:cNvPr>
          <p:cNvCxnSpPr/>
          <p:nvPr/>
        </p:nvCxnSpPr>
        <p:spPr>
          <a:xfrm>
            <a:off x="113522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6689244-1953-DA4D-EDCA-2B2BAC5BE292}"/>
              </a:ext>
            </a:extLst>
          </p:cNvPr>
          <p:cNvSpPr txBox="1"/>
          <p:nvPr/>
        </p:nvSpPr>
        <p:spPr>
          <a:xfrm>
            <a:off x="5065712" y="6097978"/>
            <a:ext cx="120015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Day</a:t>
            </a:r>
          </a:p>
        </p:txBody>
      </p:sp>
      <p:sp>
        <p:nvSpPr>
          <p:cNvPr id="15" name="TextBox 14">
            <a:extLst>
              <a:ext uri="{FF2B5EF4-FFF2-40B4-BE49-F238E27FC236}">
                <a16:creationId xmlns:a16="http://schemas.microsoft.com/office/drawing/2014/main" id="{FD1AF922-CD3F-177A-0F6D-5C5AE676F564}"/>
              </a:ext>
            </a:extLst>
          </p:cNvPr>
          <p:cNvSpPr txBox="1"/>
          <p:nvPr/>
        </p:nvSpPr>
        <p:spPr>
          <a:xfrm>
            <a:off x="8063453" y="6097985"/>
            <a:ext cx="2926047"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5</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Day</a:t>
            </a:r>
          </a:p>
          <a:p>
            <a:pPr algn="ctr"/>
            <a:r>
              <a:rPr lang="en-US" sz="2000" dirty="0">
                <a:latin typeface="Calibri" panose="020F0502020204030204" pitchFamily="34" charset="0"/>
                <a:cs typeface="Calibri" panose="020F0502020204030204" pitchFamily="34" charset="0"/>
              </a:rPr>
              <a:t>(Preparation for Passover)</a:t>
            </a:r>
          </a:p>
        </p:txBody>
      </p:sp>
      <p:sp>
        <p:nvSpPr>
          <p:cNvPr id="16" name="TextBox 15">
            <a:extLst>
              <a:ext uri="{FF2B5EF4-FFF2-40B4-BE49-F238E27FC236}">
                <a16:creationId xmlns:a16="http://schemas.microsoft.com/office/drawing/2014/main" id="{50D1D3B1-EFF9-8CBD-8501-AFA74029A989}"/>
              </a:ext>
            </a:extLst>
          </p:cNvPr>
          <p:cNvSpPr txBox="1"/>
          <p:nvPr/>
        </p:nvSpPr>
        <p:spPr>
          <a:xfrm>
            <a:off x="1497093" y="6132096"/>
            <a:ext cx="1043989"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Day </a:t>
            </a:r>
          </a:p>
          <a:p>
            <a:pPr algn="ctr"/>
            <a:endParaRPr lang="en-US" sz="20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35B9086-DEBC-5D9D-F522-671936F870E6}"/>
              </a:ext>
            </a:extLst>
          </p:cNvPr>
          <p:cNvSpPr txBox="1"/>
          <p:nvPr/>
        </p:nvSpPr>
        <p:spPr>
          <a:xfrm>
            <a:off x="6894512" y="414281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18" name="TextBox 17">
            <a:extLst>
              <a:ext uri="{FF2B5EF4-FFF2-40B4-BE49-F238E27FC236}">
                <a16:creationId xmlns:a16="http://schemas.microsoft.com/office/drawing/2014/main" id="{5204EEA8-E166-E88D-F8B8-4A82ADEC304C}"/>
              </a:ext>
            </a:extLst>
          </p:cNvPr>
          <p:cNvSpPr txBox="1"/>
          <p:nvPr/>
        </p:nvSpPr>
        <p:spPr>
          <a:xfrm>
            <a:off x="3236912" y="414281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19" name="TextBox 18">
            <a:extLst>
              <a:ext uri="{FF2B5EF4-FFF2-40B4-BE49-F238E27FC236}">
                <a16:creationId xmlns:a16="http://schemas.microsoft.com/office/drawing/2014/main" id="{2BC17552-2191-56E6-F3E1-5182E0E76F60}"/>
              </a:ext>
            </a:extLst>
          </p:cNvPr>
          <p:cNvSpPr txBox="1"/>
          <p:nvPr/>
        </p:nvSpPr>
        <p:spPr>
          <a:xfrm>
            <a:off x="-192088" y="413880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20" name="TextBox 19">
            <a:extLst>
              <a:ext uri="{FF2B5EF4-FFF2-40B4-BE49-F238E27FC236}">
                <a16:creationId xmlns:a16="http://schemas.microsoft.com/office/drawing/2014/main" id="{8B9571D7-0261-2D9A-DB03-D62A023EF4E0}"/>
              </a:ext>
            </a:extLst>
          </p:cNvPr>
          <p:cNvSpPr txBox="1"/>
          <p:nvPr/>
        </p:nvSpPr>
        <p:spPr>
          <a:xfrm>
            <a:off x="10780712" y="413880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21" name="TextBox 20">
            <a:extLst>
              <a:ext uri="{FF2B5EF4-FFF2-40B4-BE49-F238E27FC236}">
                <a16:creationId xmlns:a16="http://schemas.microsoft.com/office/drawing/2014/main" id="{167DE114-4062-D0FE-814A-F87229D6900C}"/>
              </a:ext>
            </a:extLst>
          </p:cNvPr>
          <p:cNvSpPr txBox="1"/>
          <p:nvPr/>
        </p:nvSpPr>
        <p:spPr>
          <a:xfrm>
            <a:off x="10780712"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2" name="TextBox 21">
            <a:extLst>
              <a:ext uri="{FF2B5EF4-FFF2-40B4-BE49-F238E27FC236}">
                <a16:creationId xmlns:a16="http://schemas.microsoft.com/office/drawing/2014/main" id="{08D872E9-2170-4952-24E0-5297A7842D98}"/>
              </a:ext>
            </a:extLst>
          </p:cNvPr>
          <p:cNvSpPr txBox="1"/>
          <p:nvPr/>
        </p:nvSpPr>
        <p:spPr>
          <a:xfrm>
            <a:off x="6882188"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3" name="TextBox 22">
            <a:extLst>
              <a:ext uri="{FF2B5EF4-FFF2-40B4-BE49-F238E27FC236}">
                <a16:creationId xmlns:a16="http://schemas.microsoft.com/office/drawing/2014/main" id="{362E970D-01A8-DFDF-4483-28CC1CFACE8F}"/>
              </a:ext>
            </a:extLst>
          </p:cNvPr>
          <p:cNvSpPr txBox="1"/>
          <p:nvPr/>
        </p:nvSpPr>
        <p:spPr>
          <a:xfrm>
            <a:off x="3231897" y="5693902"/>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4" name="TextBox 23">
            <a:extLst>
              <a:ext uri="{FF2B5EF4-FFF2-40B4-BE49-F238E27FC236}">
                <a16:creationId xmlns:a16="http://schemas.microsoft.com/office/drawing/2014/main" id="{9CC0C198-8032-A89B-AE81-C1F235F653E2}"/>
              </a:ext>
            </a:extLst>
          </p:cNvPr>
          <p:cNvSpPr txBox="1"/>
          <p:nvPr/>
        </p:nvSpPr>
        <p:spPr>
          <a:xfrm>
            <a:off x="-192088"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cxnSp>
        <p:nvCxnSpPr>
          <p:cNvPr id="26" name="Straight Connector 25">
            <a:extLst>
              <a:ext uri="{FF2B5EF4-FFF2-40B4-BE49-F238E27FC236}">
                <a16:creationId xmlns:a16="http://schemas.microsoft.com/office/drawing/2014/main" id="{B89ACA66-AD8A-5AA8-6A41-B47383F14FB9}"/>
              </a:ext>
            </a:extLst>
          </p:cNvPr>
          <p:cNvCxnSpPr/>
          <p:nvPr/>
        </p:nvCxnSpPr>
        <p:spPr>
          <a:xfrm>
            <a:off x="2093912" y="4138808"/>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0352775B-DE97-4484-9ED2-6795B59C5302}"/>
              </a:ext>
            </a:extLst>
          </p:cNvPr>
          <p:cNvCxnSpPr/>
          <p:nvPr/>
        </p:nvCxnSpPr>
        <p:spPr>
          <a:xfrm>
            <a:off x="5665787" y="4138807"/>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FD91DA12-B114-E636-130D-8FE93DF9FC5A}"/>
              </a:ext>
            </a:extLst>
          </p:cNvPr>
          <p:cNvCxnSpPr/>
          <p:nvPr/>
        </p:nvCxnSpPr>
        <p:spPr>
          <a:xfrm>
            <a:off x="9523411" y="4138807"/>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2EEC829A-9588-A07D-A043-914980D8DFA6}"/>
              </a:ext>
            </a:extLst>
          </p:cNvPr>
          <p:cNvSpPr txBox="1"/>
          <p:nvPr/>
        </p:nvSpPr>
        <p:spPr>
          <a:xfrm>
            <a:off x="1522412" y="37266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sp>
        <p:nvSpPr>
          <p:cNvPr id="30" name="TextBox 29">
            <a:extLst>
              <a:ext uri="{FF2B5EF4-FFF2-40B4-BE49-F238E27FC236}">
                <a16:creationId xmlns:a16="http://schemas.microsoft.com/office/drawing/2014/main" id="{EB4D8B73-4F08-28F9-DE3C-E9D2582CCC42}"/>
              </a:ext>
            </a:extLst>
          </p:cNvPr>
          <p:cNvSpPr txBox="1"/>
          <p:nvPr/>
        </p:nvSpPr>
        <p:spPr>
          <a:xfrm>
            <a:off x="5048500" y="3738696"/>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sp>
        <p:nvSpPr>
          <p:cNvPr id="31" name="TextBox 30">
            <a:extLst>
              <a:ext uri="{FF2B5EF4-FFF2-40B4-BE49-F238E27FC236}">
                <a16:creationId xmlns:a16="http://schemas.microsoft.com/office/drawing/2014/main" id="{5202A0A3-85EC-6BEF-33BB-352B3E6A528B}"/>
              </a:ext>
            </a:extLst>
          </p:cNvPr>
          <p:cNvSpPr txBox="1"/>
          <p:nvPr/>
        </p:nvSpPr>
        <p:spPr>
          <a:xfrm>
            <a:off x="8933445" y="3738696"/>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cxnSp>
        <p:nvCxnSpPr>
          <p:cNvPr id="34" name="Straight Arrow Connector 33">
            <a:extLst>
              <a:ext uri="{FF2B5EF4-FFF2-40B4-BE49-F238E27FC236}">
                <a16:creationId xmlns:a16="http://schemas.microsoft.com/office/drawing/2014/main" id="{BC84482B-F817-EB02-22EF-E946CD44B206}"/>
              </a:ext>
            </a:extLst>
          </p:cNvPr>
          <p:cNvCxnSpPr>
            <a:cxnSpLocks/>
          </p:cNvCxnSpPr>
          <p:nvPr/>
        </p:nvCxnSpPr>
        <p:spPr>
          <a:xfrm>
            <a:off x="3960812" y="6461917"/>
            <a:ext cx="3352800" cy="0"/>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733511CC-2459-BF73-EB65-3FEACBAB1E8D}"/>
              </a:ext>
            </a:extLst>
          </p:cNvPr>
          <p:cNvCxnSpPr>
            <a:cxnSpLocks/>
          </p:cNvCxnSpPr>
          <p:nvPr/>
        </p:nvCxnSpPr>
        <p:spPr>
          <a:xfrm>
            <a:off x="7694612" y="6464968"/>
            <a:ext cx="3657600" cy="0"/>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7" name="Straight Arrow Connector 36">
            <a:extLst>
              <a:ext uri="{FF2B5EF4-FFF2-40B4-BE49-F238E27FC236}">
                <a16:creationId xmlns:a16="http://schemas.microsoft.com/office/drawing/2014/main" id="{4B8CBD5D-98C8-FD7E-C256-6825799CA19A}"/>
              </a:ext>
            </a:extLst>
          </p:cNvPr>
          <p:cNvCxnSpPr>
            <a:cxnSpLocks/>
          </p:cNvCxnSpPr>
          <p:nvPr/>
        </p:nvCxnSpPr>
        <p:spPr>
          <a:xfrm>
            <a:off x="8456612" y="3561394"/>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0" name="Straight Arrow Connector 39">
            <a:extLst>
              <a:ext uri="{FF2B5EF4-FFF2-40B4-BE49-F238E27FC236}">
                <a16:creationId xmlns:a16="http://schemas.microsoft.com/office/drawing/2014/main" id="{33A2ED41-2521-7FFF-EE50-5B1867BEAFAF}"/>
              </a:ext>
            </a:extLst>
          </p:cNvPr>
          <p:cNvCxnSpPr>
            <a:cxnSpLocks/>
          </p:cNvCxnSpPr>
          <p:nvPr/>
        </p:nvCxnSpPr>
        <p:spPr>
          <a:xfrm>
            <a:off x="4799012" y="3557383"/>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1" name="Straight Arrow Connector 40">
            <a:extLst>
              <a:ext uri="{FF2B5EF4-FFF2-40B4-BE49-F238E27FC236}">
                <a16:creationId xmlns:a16="http://schemas.microsoft.com/office/drawing/2014/main" id="{48CEA905-6F92-C593-05BA-BBDE12C1F44A}"/>
              </a:ext>
            </a:extLst>
          </p:cNvPr>
          <p:cNvCxnSpPr>
            <a:cxnSpLocks/>
          </p:cNvCxnSpPr>
          <p:nvPr/>
        </p:nvCxnSpPr>
        <p:spPr>
          <a:xfrm>
            <a:off x="1141412" y="3557383"/>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43" name="TextBox 42">
            <a:extLst>
              <a:ext uri="{FF2B5EF4-FFF2-40B4-BE49-F238E27FC236}">
                <a16:creationId xmlns:a16="http://schemas.microsoft.com/office/drawing/2014/main" id="{62EA06B1-ED0D-9F91-293A-B3075A89AD3C}"/>
              </a:ext>
            </a:extLst>
          </p:cNvPr>
          <p:cNvSpPr txBox="1"/>
          <p:nvPr/>
        </p:nvSpPr>
        <p:spPr>
          <a:xfrm>
            <a:off x="9618662" y="321747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Thursday</a:t>
            </a:r>
          </a:p>
        </p:txBody>
      </p:sp>
      <p:sp>
        <p:nvSpPr>
          <p:cNvPr id="44" name="TextBox 43">
            <a:extLst>
              <a:ext uri="{FF2B5EF4-FFF2-40B4-BE49-F238E27FC236}">
                <a16:creationId xmlns:a16="http://schemas.microsoft.com/office/drawing/2014/main" id="{43D3145B-FCF8-D640-B773-B04C795165F1}"/>
              </a:ext>
            </a:extLst>
          </p:cNvPr>
          <p:cNvSpPr txBox="1"/>
          <p:nvPr/>
        </p:nvSpPr>
        <p:spPr>
          <a:xfrm>
            <a:off x="5684332" y="3217479"/>
            <a:ext cx="152901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Wednesday</a:t>
            </a:r>
          </a:p>
        </p:txBody>
      </p:sp>
      <p:sp>
        <p:nvSpPr>
          <p:cNvPr id="45" name="TextBox 44">
            <a:extLst>
              <a:ext uri="{FF2B5EF4-FFF2-40B4-BE49-F238E27FC236}">
                <a16:creationId xmlns:a16="http://schemas.microsoft.com/office/drawing/2014/main" id="{B24B5400-CB72-3549-3139-B59C46AE87DE}"/>
              </a:ext>
            </a:extLst>
          </p:cNvPr>
          <p:cNvSpPr txBox="1"/>
          <p:nvPr/>
        </p:nvSpPr>
        <p:spPr>
          <a:xfrm>
            <a:off x="2315870" y="2498991"/>
            <a:ext cx="1143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Temple Debates</a:t>
            </a:r>
          </a:p>
        </p:txBody>
      </p:sp>
      <p:cxnSp>
        <p:nvCxnSpPr>
          <p:cNvPr id="46" name="Straight Connector 45">
            <a:extLst>
              <a:ext uri="{FF2B5EF4-FFF2-40B4-BE49-F238E27FC236}">
                <a16:creationId xmlns:a16="http://schemas.microsoft.com/office/drawing/2014/main" id="{93FAC41A-FC8D-D12A-FF4D-516F656280EE}"/>
              </a:ext>
            </a:extLst>
          </p:cNvPr>
          <p:cNvCxnSpPr/>
          <p:nvPr/>
        </p:nvCxnSpPr>
        <p:spPr>
          <a:xfrm>
            <a:off x="1065212" y="3156275"/>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ADDB3CC1-D78A-CB5C-C02C-B17432B625F1}"/>
              </a:ext>
            </a:extLst>
          </p:cNvPr>
          <p:cNvCxnSpPr/>
          <p:nvPr/>
        </p:nvCxnSpPr>
        <p:spPr>
          <a:xfrm>
            <a:off x="4698748" y="3128089"/>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3FA539FD-D676-D8F9-7B28-EEE4DD4114C0}"/>
              </a:ext>
            </a:extLst>
          </p:cNvPr>
          <p:cNvCxnSpPr/>
          <p:nvPr/>
        </p:nvCxnSpPr>
        <p:spPr>
          <a:xfrm>
            <a:off x="8340308" y="3123966"/>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760BE7BC-4D54-C90A-C0DE-9B2095195831}"/>
              </a:ext>
            </a:extLst>
          </p:cNvPr>
          <p:cNvCxnSpPr/>
          <p:nvPr/>
        </p:nvCxnSpPr>
        <p:spPr>
          <a:xfrm>
            <a:off x="11961812" y="3057895"/>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TextBox 55">
            <a:extLst>
              <a:ext uri="{FF2B5EF4-FFF2-40B4-BE49-F238E27FC236}">
                <a16:creationId xmlns:a16="http://schemas.microsoft.com/office/drawing/2014/main" id="{7E81CFC3-CFD2-EE7F-8F76-028FCE117202}"/>
              </a:ext>
            </a:extLst>
          </p:cNvPr>
          <p:cNvSpPr txBox="1"/>
          <p:nvPr/>
        </p:nvSpPr>
        <p:spPr>
          <a:xfrm>
            <a:off x="513186" y="279728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57" name="TextBox 56">
            <a:extLst>
              <a:ext uri="{FF2B5EF4-FFF2-40B4-BE49-F238E27FC236}">
                <a16:creationId xmlns:a16="http://schemas.microsoft.com/office/drawing/2014/main" id="{98F9CC52-134C-00F7-1B4F-146A362EA662}"/>
              </a:ext>
            </a:extLst>
          </p:cNvPr>
          <p:cNvSpPr txBox="1"/>
          <p:nvPr/>
        </p:nvSpPr>
        <p:spPr>
          <a:xfrm>
            <a:off x="4111049" y="2745374"/>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58" name="TextBox 57">
            <a:extLst>
              <a:ext uri="{FF2B5EF4-FFF2-40B4-BE49-F238E27FC236}">
                <a16:creationId xmlns:a16="http://schemas.microsoft.com/office/drawing/2014/main" id="{5B39B487-09C2-A74A-E50E-1439E1E22D8F}"/>
              </a:ext>
            </a:extLst>
          </p:cNvPr>
          <p:cNvSpPr txBox="1"/>
          <p:nvPr/>
        </p:nvSpPr>
        <p:spPr>
          <a:xfrm>
            <a:off x="7756773" y="2756165"/>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59" name="TextBox 58">
            <a:extLst>
              <a:ext uri="{FF2B5EF4-FFF2-40B4-BE49-F238E27FC236}">
                <a16:creationId xmlns:a16="http://schemas.microsoft.com/office/drawing/2014/main" id="{863FB341-9FF5-84B9-2012-6B21DD93660E}"/>
              </a:ext>
            </a:extLst>
          </p:cNvPr>
          <p:cNvSpPr txBox="1"/>
          <p:nvPr/>
        </p:nvSpPr>
        <p:spPr>
          <a:xfrm>
            <a:off x="11258221" y="268053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61" name="TextBox 60">
            <a:extLst>
              <a:ext uri="{FF2B5EF4-FFF2-40B4-BE49-F238E27FC236}">
                <a16:creationId xmlns:a16="http://schemas.microsoft.com/office/drawing/2014/main" id="{ADFC1EF9-106A-9361-AE2F-201FD8B2D1A4}"/>
              </a:ext>
            </a:extLst>
          </p:cNvPr>
          <p:cNvSpPr txBox="1"/>
          <p:nvPr/>
        </p:nvSpPr>
        <p:spPr>
          <a:xfrm>
            <a:off x="1384782" y="228428"/>
            <a:ext cx="1244953" cy="1030511"/>
          </a:xfrm>
          <a:prstGeom prst="rect">
            <a:avLst/>
          </a:prstGeom>
          <a:noFill/>
          <a:ln>
            <a:solidFill>
              <a:schemeClr val="accent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Day Cleanses Temple</a:t>
            </a:r>
          </a:p>
        </p:txBody>
      </p:sp>
      <p:sp>
        <p:nvSpPr>
          <p:cNvPr id="62" name="TextBox 61">
            <a:extLst>
              <a:ext uri="{FF2B5EF4-FFF2-40B4-BE49-F238E27FC236}">
                <a16:creationId xmlns:a16="http://schemas.microsoft.com/office/drawing/2014/main" id="{40071AD4-E14A-4C20-221D-E74155D59F48}"/>
              </a:ext>
            </a:extLst>
          </p:cNvPr>
          <p:cNvSpPr txBox="1"/>
          <p:nvPr/>
        </p:nvSpPr>
        <p:spPr>
          <a:xfrm>
            <a:off x="2472910" y="3201964"/>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Tuesday</a:t>
            </a:r>
          </a:p>
        </p:txBody>
      </p:sp>
      <p:sp>
        <p:nvSpPr>
          <p:cNvPr id="63" name="TextBox 62">
            <a:extLst>
              <a:ext uri="{FF2B5EF4-FFF2-40B4-BE49-F238E27FC236}">
                <a16:creationId xmlns:a16="http://schemas.microsoft.com/office/drawing/2014/main" id="{84762090-406A-AFC9-4121-7441AA96492A}"/>
              </a:ext>
            </a:extLst>
          </p:cNvPr>
          <p:cNvSpPr txBox="1"/>
          <p:nvPr/>
        </p:nvSpPr>
        <p:spPr>
          <a:xfrm>
            <a:off x="1874084" y="1739484"/>
            <a:ext cx="1143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Curses Fig</a:t>
            </a:r>
          </a:p>
        </p:txBody>
      </p:sp>
      <p:sp>
        <p:nvSpPr>
          <p:cNvPr id="64" name="TextBox 63">
            <a:extLst>
              <a:ext uri="{FF2B5EF4-FFF2-40B4-BE49-F238E27FC236}">
                <a16:creationId xmlns:a16="http://schemas.microsoft.com/office/drawing/2014/main" id="{EFA45714-635B-0E3F-00C0-2C98C9A1A79D}"/>
              </a:ext>
            </a:extLst>
          </p:cNvPr>
          <p:cNvSpPr txBox="1"/>
          <p:nvPr/>
        </p:nvSpPr>
        <p:spPr>
          <a:xfrm>
            <a:off x="2991250" y="1808709"/>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Olivet Discourse</a:t>
            </a:r>
          </a:p>
        </p:txBody>
      </p:sp>
      <p:sp>
        <p:nvSpPr>
          <p:cNvPr id="65" name="TextBox 64">
            <a:extLst>
              <a:ext uri="{FF2B5EF4-FFF2-40B4-BE49-F238E27FC236}">
                <a16:creationId xmlns:a16="http://schemas.microsoft.com/office/drawing/2014/main" id="{1EA66409-1B7F-6E69-43DC-A95F574BA677}"/>
              </a:ext>
            </a:extLst>
          </p:cNvPr>
          <p:cNvSpPr txBox="1"/>
          <p:nvPr/>
        </p:nvSpPr>
        <p:spPr>
          <a:xfrm>
            <a:off x="5806633" y="2176811"/>
            <a:ext cx="1329523" cy="1015663"/>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Judas Agrees to Betray</a:t>
            </a:r>
          </a:p>
        </p:txBody>
      </p:sp>
      <p:sp>
        <p:nvSpPr>
          <p:cNvPr id="66" name="TextBox 65">
            <a:extLst>
              <a:ext uri="{FF2B5EF4-FFF2-40B4-BE49-F238E27FC236}">
                <a16:creationId xmlns:a16="http://schemas.microsoft.com/office/drawing/2014/main" id="{5892A003-4196-4561-CD76-0672BC40E09A}"/>
              </a:ext>
            </a:extLst>
          </p:cNvPr>
          <p:cNvSpPr txBox="1"/>
          <p:nvPr/>
        </p:nvSpPr>
        <p:spPr>
          <a:xfrm>
            <a:off x="69914" y="235851"/>
            <a:ext cx="1244954" cy="1015663"/>
          </a:xfrm>
          <a:prstGeom prst="rect">
            <a:avLst/>
          </a:prstGeom>
          <a:noFill/>
          <a:ln>
            <a:solidFill>
              <a:schemeClr val="accent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Day</a:t>
            </a:r>
          </a:p>
          <a:p>
            <a:pPr algn="ctr"/>
            <a:r>
              <a:rPr lang="en-US" sz="2000" dirty="0">
                <a:latin typeface="Calibri" panose="020F0502020204030204" pitchFamily="34" charset="0"/>
                <a:cs typeface="Calibri" panose="020F0502020204030204" pitchFamily="34" charset="0"/>
              </a:rPr>
              <a:t>Triumphal Entry</a:t>
            </a:r>
          </a:p>
        </p:txBody>
      </p:sp>
      <p:sp>
        <p:nvSpPr>
          <p:cNvPr id="67" name="TextBox 66">
            <a:extLst>
              <a:ext uri="{FF2B5EF4-FFF2-40B4-BE49-F238E27FC236}">
                <a16:creationId xmlns:a16="http://schemas.microsoft.com/office/drawing/2014/main" id="{0C8A0434-2417-8151-F59C-371FDBF70729}"/>
              </a:ext>
            </a:extLst>
          </p:cNvPr>
          <p:cNvSpPr txBox="1"/>
          <p:nvPr/>
        </p:nvSpPr>
        <p:spPr>
          <a:xfrm>
            <a:off x="9716301" y="2201815"/>
            <a:ext cx="1329523" cy="1015663"/>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Prepare Upper Room</a:t>
            </a:r>
          </a:p>
        </p:txBody>
      </p:sp>
      <p:sp>
        <p:nvSpPr>
          <p:cNvPr id="68" name="TextBox 67">
            <a:extLst>
              <a:ext uri="{FF2B5EF4-FFF2-40B4-BE49-F238E27FC236}">
                <a16:creationId xmlns:a16="http://schemas.microsoft.com/office/drawing/2014/main" id="{81A13121-1CC5-A091-579E-264BD6E7793B}"/>
              </a:ext>
            </a:extLst>
          </p:cNvPr>
          <p:cNvSpPr txBox="1"/>
          <p:nvPr/>
        </p:nvSpPr>
        <p:spPr>
          <a:xfrm>
            <a:off x="10860889" y="1730514"/>
            <a:ext cx="1329523"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Last Supper</a:t>
            </a:r>
          </a:p>
        </p:txBody>
      </p:sp>
    </p:spTree>
    <p:extLst>
      <p:ext uri="{BB962C8B-B14F-4D97-AF65-F5344CB8AC3E}">
        <p14:creationId xmlns:p14="http://schemas.microsoft.com/office/powerpoint/2010/main" val="358855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0-#ppt_w/2"/>
                                          </p:val>
                                        </p:tav>
                                        <p:tav tm="100000">
                                          <p:val>
                                            <p:strVal val="#ppt_x"/>
                                          </p:val>
                                        </p:tav>
                                      </p:tavLst>
                                    </p:anim>
                                    <p:anim calcmode="lin" valueType="num">
                                      <p:cBhvr additive="base">
                                        <p:cTn id="25" dur="500" fill="hold"/>
                                        <p:tgtEl>
                                          <p:spTgt spid="33"/>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000" fill="hold"/>
                                        <p:tgtEl>
                                          <p:spTgt spid="15"/>
                                        </p:tgtEl>
                                        <p:attrNameLst>
                                          <p:attrName>ppt_x</p:attrName>
                                        </p:attrNameLst>
                                      </p:cBhvr>
                                      <p:tavLst>
                                        <p:tav tm="0">
                                          <p:val>
                                            <p:strVal val="0-#ppt_w/2"/>
                                          </p:val>
                                        </p:tav>
                                        <p:tav tm="100000">
                                          <p:val>
                                            <p:strVal val="#ppt_x"/>
                                          </p:val>
                                        </p:tav>
                                      </p:tavLst>
                                    </p:anim>
                                    <p:anim calcmode="lin" valueType="num">
                                      <p:cBhvr additive="base">
                                        <p:cTn id="50" dur="20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1000"/>
                                        <p:tgtEl>
                                          <p:spTgt spid="10"/>
                                        </p:tgtEl>
                                      </p:cBhvr>
                                    </p:animEffect>
                                    <p:anim calcmode="lin" valueType="num">
                                      <p:cBhvr>
                                        <p:cTn id="91" dur="1000" fill="hold"/>
                                        <p:tgtEl>
                                          <p:spTgt spid="10"/>
                                        </p:tgtEl>
                                        <p:attrNameLst>
                                          <p:attrName>ppt_x</p:attrName>
                                        </p:attrNameLst>
                                      </p:cBhvr>
                                      <p:tavLst>
                                        <p:tav tm="0">
                                          <p:val>
                                            <p:strVal val="#ppt_x"/>
                                          </p:val>
                                        </p:tav>
                                        <p:tav tm="100000">
                                          <p:val>
                                            <p:strVal val="#ppt_x"/>
                                          </p:val>
                                        </p:tav>
                                      </p:tavLst>
                                    </p:anim>
                                    <p:anim calcmode="lin" valueType="num">
                                      <p:cBhvr>
                                        <p:cTn id="92" dur="1000" fill="hold"/>
                                        <p:tgtEl>
                                          <p:spTgt spid="1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1000"/>
                                        <p:tgtEl>
                                          <p:spTgt spid="13"/>
                                        </p:tgtEl>
                                      </p:cBhvr>
                                    </p:animEffect>
                                    <p:anim calcmode="lin" valueType="num">
                                      <p:cBhvr>
                                        <p:cTn id="106" dur="1000" fill="hold"/>
                                        <p:tgtEl>
                                          <p:spTgt spid="13"/>
                                        </p:tgtEl>
                                        <p:attrNameLst>
                                          <p:attrName>ppt_x</p:attrName>
                                        </p:attrNameLst>
                                      </p:cBhvr>
                                      <p:tavLst>
                                        <p:tav tm="0">
                                          <p:val>
                                            <p:strVal val="#ppt_x"/>
                                          </p:val>
                                        </p:tav>
                                        <p:tav tm="100000">
                                          <p:val>
                                            <p:strVal val="#ppt_x"/>
                                          </p:val>
                                        </p:tav>
                                      </p:tavLst>
                                    </p:anim>
                                    <p:anim calcmode="lin" valueType="num">
                                      <p:cBhvr>
                                        <p:cTn id="107" dur="1000" fill="hold"/>
                                        <p:tgtEl>
                                          <p:spTgt spid="13"/>
                                        </p:tgtEl>
                                        <p:attrNameLst>
                                          <p:attrName>ppt_y</p:attrName>
                                        </p:attrNameLst>
                                      </p:cBhvr>
                                      <p:tavLst>
                                        <p:tav tm="0">
                                          <p:val>
                                            <p:strVal val="#ppt_y+.1"/>
                                          </p:val>
                                        </p:tav>
                                        <p:tav tm="100000">
                                          <p:val>
                                            <p:strVal val="#ppt_y"/>
                                          </p:val>
                                        </p:tav>
                                      </p:tavLst>
                                    </p:anim>
                                  </p:childTnLst>
                                </p:cTn>
                              </p:par>
                            </p:childTnLst>
                          </p:cTn>
                        </p:par>
                        <p:par>
                          <p:cTn id="108" fill="hold">
                            <p:stCondLst>
                              <p:cond delay="9000"/>
                            </p:stCondLst>
                            <p:childTnLst>
                              <p:par>
                                <p:cTn id="109" presetID="42" presetClass="entr" presetSubtype="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1000"/>
                                        <p:tgtEl>
                                          <p:spTgt spid="17"/>
                                        </p:tgtEl>
                                      </p:cBhvr>
                                    </p:animEffect>
                                    <p:anim calcmode="lin" valueType="num">
                                      <p:cBhvr>
                                        <p:cTn id="122" dur="1000" fill="hold"/>
                                        <p:tgtEl>
                                          <p:spTgt spid="17"/>
                                        </p:tgtEl>
                                        <p:attrNameLst>
                                          <p:attrName>ppt_x</p:attrName>
                                        </p:attrNameLst>
                                      </p:cBhvr>
                                      <p:tavLst>
                                        <p:tav tm="0">
                                          <p:val>
                                            <p:strVal val="#ppt_x"/>
                                          </p:val>
                                        </p:tav>
                                        <p:tav tm="100000">
                                          <p:val>
                                            <p:strVal val="#ppt_x"/>
                                          </p:val>
                                        </p:tav>
                                      </p:tavLst>
                                    </p:anim>
                                    <p:anim calcmode="lin" valueType="num">
                                      <p:cBhvr>
                                        <p:cTn id="123" dur="1000" fill="hold"/>
                                        <p:tgtEl>
                                          <p:spTgt spid="1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childTnLst>
                          </p:cTn>
                        </p:par>
                        <p:par>
                          <p:cTn id="129" fill="hold">
                            <p:stCondLst>
                              <p:cond delay="10000"/>
                            </p:stCondLst>
                            <p:childTnLst>
                              <p:par>
                                <p:cTn id="130" presetID="42" presetClass="entr" presetSubtype="0"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1000"/>
                                        <p:tgtEl>
                                          <p:spTgt spid="31"/>
                                        </p:tgtEl>
                                      </p:cBhvr>
                                    </p:animEffect>
                                    <p:anim calcmode="lin" valueType="num">
                                      <p:cBhvr>
                                        <p:cTn id="143" dur="1000" fill="hold"/>
                                        <p:tgtEl>
                                          <p:spTgt spid="31"/>
                                        </p:tgtEl>
                                        <p:attrNameLst>
                                          <p:attrName>ppt_x</p:attrName>
                                        </p:attrNameLst>
                                      </p:cBhvr>
                                      <p:tavLst>
                                        <p:tav tm="0">
                                          <p:val>
                                            <p:strVal val="#ppt_x"/>
                                          </p:val>
                                        </p:tav>
                                        <p:tav tm="100000">
                                          <p:val>
                                            <p:strVal val="#ppt_x"/>
                                          </p:val>
                                        </p:tav>
                                      </p:tavLst>
                                    </p:anim>
                                    <p:anim calcmode="lin" valueType="num">
                                      <p:cBhvr>
                                        <p:cTn id="144" dur="1000" fill="hold"/>
                                        <p:tgtEl>
                                          <p:spTgt spid="31"/>
                                        </p:tgtEl>
                                        <p:attrNameLst>
                                          <p:attrName>ppt_y</p:attrName>
                                        </p:attrNameLst>
                                      </p:cBhvr>
                                      <p:tavLst>
                                        <p:tav tm="0">
                                          <p:val>
                                            <p:strVal val="#ppt_y+.1"/>
                                          </p:val>
                                        </p:tav>
                                        <p:tav tm="100000">
                                          <p:val>
                                            <p:strVal val="#ppt_y"/>
                                          </p:val>
                                        </p:tav>
                                      </p:tavLst>
                                    </p:anim>
                                  </p:childTnLst>
                                </p:cTn>
                              </p:par>
                            </p:childTnLst>
                          </p:cTn>
                        </p:par>
                        <p:par>
                          <p:cTn id="145" fill="hold">
                            <p:stCondLst>
                              <p:cond delay="11000"/>
                            </p:stCondLst>
                            <p:childTnLst>
                              <p:par>
                                <p:cTn id="146" presetID="2" presetClass="entr" presetSubtype="2" fill="hold" grpId="0" nodeType="afterEffect">
                                  <p:stCondLst>
                                    <p:cond delay="0"/>
                                  </p:stCondLst>
                                  <p:childTnLst>
                                    <p:set>
                                      <p:cBhvr>
                                        <p:cTn id="147" dur="1" fill="hold">
                                          <p:stCondLst>
                                            <p:cond delay="0"/>
                                          </p:stCondLst>
                                        </p:cTn>
                                        <p:tgtEl>
                                          <p:spTgt spid="62"/>
                                        </p:tgtEl>
                                        <p:attrNameLst>
                                          <p:attrName>style.visibility</p:attrName>
                                        </p:attrNameLst>
                                      </p:cBhvr>
                                      <p:to>
                                        <p:strVal val="visible"/>
                                      </p:to>
                                    </p:set>
                                    <p:anim calcmode="lin" valueType="num">
                                      <p:cBhvr additive="base">
                                        <p:cTn id="148" dur="500" fill="hold"/>
                                        <p:tgtEl>
                                          <p:spTgt spid="62"/>
                                        </p:tgtEl>
                                        <p:attrNameLst>
                                          <p:attrName>ppt_x</p:attrName>
                                        </p:attrNameLst>
                                      </p:cBhvr>
                                      <p:tavLst>
                                        <p:tav tm="0">
                                          <p:val>
                                            <p:strVal val="1+#ppt_w/2"/>
                                          </p:val>
                                        </p:tav>
                                        <p:tav tm="100000">
                                          <p:val>
                                            <p:strVal val="#ppt_x"/>
                                          </p:val>
                                        </p:tav>
                                      </p:tavLst>
                                    </p:anim>
                                    <p:anim calcmode="lin" valueType="num">
                                      <p:cBhvr additive="base">
                                        <p:cTn id="149" dur="500" fill="hold"/>
                                        <p:tgtEl>
                                          <p:spTgt spid="62"/>
                                        </p:tgtEl>
                                        <p:attrNameLst>
                                          <p:attrName>ppt_y</p:attrName>
                                        </p:attrNameLst>
                                      </p:cBhvr>
                                      <p:tavLst>
                                        <p:tav tm="0">
                                          <p:val>
                                            <p:strVal val="#ppt_y"/>
                                          </p:val>
                                        </p:tav>
                                        <p:tav tm="100000">
                                          <p:val>
                                            <p:strVal val="#ppt_y"/>
                                          </p:val>
                                        </p:tav>
                                      </p:tavLst>
                                    </p:anim>
                                  </p:childTnLst>
                                </p:cTn>
                              </p:par>
                            </p:childTnLst>
                          </p:cTn>
                        </p:par>
                        <p:par>
                          <p:cTn id="150" fill="hold">
                            <p:stCondLst>
                              <p:cond delay="11500"/>
                            </p:stCondLst>
                            <p:childTnLst>
                              <p:par>
                                <p:cTn id="151" presetID="2" presetClass="entr" presetSubtype="2" fill="hold" nodeType="afterEffect">
                                  <p:stCondLst>
                                    <p:cond delay="0"/>
                                  </p:stCondLst>
                                  <p:childTnLst>
                                    <p:set>
                                      <p:cBhvr>
                                        <p:cTn id="152" dur="1" fill="hold">
                                          <p:stCondLst>
                                            <p:cond delay="0"/>
                                          </p:stCondLst>
                                        </p:cTn>
                                        <p:tgtEl>
                                          <p:spTgt spid="41"/>
                                        </p:tgtEl>
                                        <p:attrNameLst>
                                          <p:attrName>style.visibility</p:attrName>
                                        </p:attrNameLst>
                                      </p:cBhvr>
                                      <p:to>
                                        <p:strVal val="visible"/>
                                      </p:to>
                                    </p:set>
                                    <p:anim calcmode="lin" valueType="num">
                                      <p:cBhvr additive="base">
                                        <p:cTn id="153" dur="500" fill="hold"/>
                                        <p:tgtEl>
                                          <p:spTgt spid="41"/>
                                        </p:tgtEl>
                                        <p:attrNameLst>
                                          <p:attrName>ppt_x</p:attrName>
                                        </p:attrNameLst>
                                      </p:cBhvr>
                                      <p:tavLst>
                                        <p:tav tm="0">
                                          <p:val>
                                            <p:strVal val="1+#ppt_w/2"/>
                                          </p:val>
                                        </p:tav>
                                        <p:tav tm="100000">
                                          <p:val>
                                            <p:strVal val="#ppt_x"/>
                                          </p:val>
                                        </p:tav>
                                      </p:tavLst>
                                    </p:anim>
                                    <p:anim calcmode="lin" valueType="num">
                                      <p:cBhvr additive="base">
                                        <p:cTn id="154" dur="500" fill="hold"/>
                                        <p:tgtEl>
                                          <p:spTgt spid="41"/>
                                        </p:tgtEl>
                                        <p:attrNameLst>
                                          <p:attrName>ppt_y</p:attrName>
                                        </p:attrNameLst>
                                      </p:cBhvr>
                                      <p:tavLst>
                                        <p:tav tm="0">
                                          <p:val>
                                            <p:strVal val="#ppt_y"/>
                                          </p:val>
                                        </p:tav>
                                        <p:tav tm="100000">
                                          <p:val>
                                            <p:strVal val="#ppt_y"/>
                                          </p:val>
                                        </p:tav>
                                      </p:tavLst>
                                    </p:anim>
                                  </p:childTnLst>
                                </p:cTn>
                              </p:par>
                            </p:childTnLst>
                          </p:cTn>
                        </p:par>
                        <p:par>
                          <p:cTn id="155" fill="hold">
                            <p:stCondLst>
                              <p:cond delay="12000"/>
                            </p:stCondLst>
                            <p:childTnLst>
                              <p:par>
                                <p:cTn id="156" presetID="2" presetClass="entr" presetSubtype="2" fill="hold" grpId="0" nodeType="afterEffect">
                                  <p:stCondLst>
                                    <p:cond delay="0"/>
                                  </p:stCondLst>
                                  <p:childTnLst>
                                    <p:set>
                                      <p:cBhvr>
                                        <p:cTn id="157" dur="1" fill="hold">
                                          <p:stCondLst>
                                            <p:cond delay="0"/>
                                          </p:stCondLst>
                                        </p:cTn>
                                        <p:tgtEl>
                                          <p:spTgt spid="44"/>
                                        </p:tgtEl>
                                        <p:attrNameLst>
                                          <p:attrName>style.visibility</p:attrName>
                                        </p:attrNameLst>
                                      </p:cBhvr>
                                      <p:to>
                                        <p:strVal val="visible"/>
                                      </p:to>
                                    </p:set>
                                    <p:anim calcmode="lin" valueType="num">
                                      <p:cBhvr additive="base">
                                        <p:cTn id="158" dur="500" fill="hold"/>
                                        <p:tgtEl>
                                          <p:spTgt spid="44"/>
                                        </p:tgtEl>
                                        <p:attrNameLst>
                                          <p:attrName>ppt_x</p:attrName>
                                        </p:attrNameLst>
                                      </p:cBhvr>
                                      <p:tavLst>
                                        <p:tav tm="0">
                                          <p:val>
                                            <p:strVal val="1+#ppt_w/2"/>
                                          </p:val>
                                        </p:tav>
                                        <p:tav tm="100000">
                                          <p:val>
                                            <p:strVal val="#ppt_x"/>
                                          </p:val>
                                        </p:tav>
                                      </p:tavLst>
                                    </p:anim>
                                    <p:anim calcmode="lin" valueType="num">
                                      <p:cBhvr additive="base">
                                        <p:cTn id="159" dur="500" fill="hold"/>
                                        <p:tgtEl>
                                          <p:spTgt spid="44"/>
                                        </p:tgtEl>
                                        <p:attrNameLst>
                                          <p:attrName>ppt_y</p:attrName>
                                        </p:attrNameLst>
                                      </p:cBhvr>
                                      <p:tavLst>
                                        <p:tav tm="0">
                                          <p:val>
                                            <p:strVal val="#ppt_y"/>
                                          </p:val>
                                        </p:tav>
                                        <p:tav tm="100000">
                                          <p:val>
                                            <p:strVal val="#ppt_y"/>
                                          </p:val>
                                        </p:tav>
                                      </p:tavLst>
                                    </p:anim>
                                  </p:childTnLst>
                                </p:cTn>
                              </p:par>
                            </p:childTnLst>
                          </p:cTn>
                        </p:par>
                        <p:par>
                          <p:cTn id="160" fill="hold">
                            <p:stCondLst>
                              <p:cond delay="12500"/>
                            </p:stCondLst>
                            <p:childTnLst>
                              <p:par>
                                <p:cTn id="161" presetID="2" presetClass="entr" presetSubtype="2" fill="hold" nodeType="afterEffect">
                                  <p:stCondLst>
                                    <p:cond delay="0"/>
                                  </p:stCondLst>
                                  <p:childTnLst>
                                    <p:set>
                                      <p:cBhvr>
                                        <p:cTn id="162" dur="1" fill="hold">
                                          <p:stCondLst>
                                            <p:cond delay="0"/>
                                          </p:stCondLst>
                                        </p:cTn>
                                        <p:tgtEl>
                                          <p:spTgt spid="40"/>
                                        </p:tgtEl>
                                        <p:attrNameLst>
                                          <p:attrName>style.visibility</p:attrName>
                                        </p:attrNameLst>
                                      </p:cBhvr>
                                      <p:to>
                                        <p:strVal val="visible"/>
                                      </p:to>
                                    </p:set>
                                    <p:anim calcmode="lin" valueType="num">
                                      <p:cBhvr additive="base">
                                        <p:cTn id="163" dur="500" fill="hold"/>
                                        <p:tgtEl>
                                          <p:spTgt spid="40"/>
                                        </p:tgtEl>
                                        <p:attrNameLst>
                                          <p:attrName>ppt_x</p:attrName>
                                        </p:attrNameLst>
                                      </p:cBhvr>
                                      <p:tavLst>
                                        <p:tav tm="0">
                                          <p:val>
                                            <p:strVal val="1+#ppt_w/2"/>
                                          </p:val>
                                        </p:tav>
                                        <p:tav tm="100000">
                                          <p:val>
                                            <p:strVal val="#ppt_x"/>
                                          </p:val>
                                        </p:tav>
                                      </p:tavLst>
                                    </p:anim>
                                    <p:anim calcmode="lin" valueType="num">
                                      <p:cBhvr additive="base">
                                        <p:cTn id="164" dur="500" fill="hold"/>
                                        <p:tgtEl>
                                          <p:spTgt spid="40"/>
                                        </p:tgtEl>
                                        <p:attrNameLst>
                                          <p:attrName>ppt_y</p:attrName>
                                        </p:attrNameLst>
                                      </p:cBhvr>
                                      <p:tavLst>
                                        <p:tav tm="0">
                                          <p:val>
                                            <p:strVal val="#ppt_y"/>
                                          </p:val>
                                        </p:tav>
                                        <p:tav tm="100000">
                                          <p:val>
                                            <p:strVal val="#ppt_y"/>
                                          </p:val>
                                        </p:tav>
                                      </p:tavLst>
                                    </p:anim>
                                  </p:childTnLst>
                                </p:cTn>
                              </p:par>
                            </p:childTnLst>
                          </p:cTn>
                        </p:par>
                        <p:par>
                          <p:cTn id="165" fill="hold">
                            <p:stCondLst>
                              <p:cond delay="13000"/>
                            </p:stCondLst>
                            <p:childTnLst>
                              <p:par>
                                <p:cTn id="166" presetID="2" presetClass="entr" presetSubtype="2" fill="hold" nodeType="afterEffect">
                                  <p:stCondLst>
                                    <p:cond delay="0"/>
                                  </p:stCondLst>
                                  <p:childTnLst>
                                    <p:set>
                                      <p:cBhvr>
                                        <p:cTn id="167" dur="1" fill="hold">
                                          <p:stCondLst>
                                            <p:cond delay="0"/>
                                          </p:stCondLst>
                                        </p:cTn>
                                        <p:tgtEl>
                                          <p:spTgt spid="37"/>
                                        </p:tgtEl>
                                        <p:attrNameLst>
                                          <p:attrName>style.visibility</p:attrName>
                                        </p:attrNameLst>
                                      </p:cBhvr>
                                      <p:to>
                                        <p:strVal val="visible"/>
                                      </p:to>
                                    </p:set>
                                    <p:anim calcmode="lin" valueType="num">
                                      <p:cBhvr additive="base">
                                        <p:cTn id="168" dur="500" fill="hold"/>
                                        <p:tgtEl>
                                          <p:spTgt spid="37"/>
                                        </p:tgtEl>
                                        <p:attrNameLst>
                                          <p:attrName>ppt_x</p:attrName>
                                        </p:attrNameLst>
                                      </p:cBhvr>
                                      <p:tavLst>
                                        <p:tav tm="0">
                                          <p:val>
                                            <p:strVal val="1+#ppt_w/2"/>
                                          </p:val>
                                        </p:tav>
                                        <p:tav tm="100000">
                                          <p:val>
                                            <p:strVal val="#ppt_x"/>
                                          </p:val>
                                        </p:tav>
                                      </p:tavLst>
                                    </p:anim>
                                    <p:anim calcmode="lin" valueType="num">
                                      <p:cBhvr additive="base">
                                        <p:cTn id="169" dur="500" fill="hold"/>
                                        <p:tgtEl>
                                          <p:spTgt spid="37"/>
                                        </p:tgtEl>
                                        <p:attrNameLst>
                                          <p:attrName>ppt_y</p:attrName>
                                        </p:attrNameLst>
                                      </p:cBhvr>
                                      <p:tavLst>
                                        <p:tav tm="0">
                                          <p:val>
                                            <p:strVal val="#ppt_y"/>
                                          </p:val>
                                        </p:tav>
                                        <p:tav tm="100000">
                                          <p:val>
                                            <p:strVal val="#ppt_y"/>
                                          </p:val>
                                        </p:tav>
                                      </p:tavLst>
                                    </p:anim>
                                  </p:childTnLst>
                                </p:cTn>
                              </p:par>
                            </p:childTnLst>
                          </p:cTn>
                        </p:par>
                        <p:par>
                          <p:cTn id="170" fill="hold">
                            <p:stCondLst>
                              <p:cond delay="13500"/>
                            </p:stCondLst>
                            <p:childTnLst>
                              <p:par>
                                <p:cTn id="171" presetID="2" presetClass="entr" presetSubtype="2" fill="hold" grpId="0" nodeType="afterEffect">
                                  <p:stCondLst>
                                    <p:cond delay="0"/>
                                  </p:stCondLst>
                                  <p:childTnLst>
                                    <p:set>
                                      <p:cBhvr>
                                        <p:cTn id="172" dur="1" fill="hold">
                                          <p:stCondLst>
                                            <p:cond delay="0"/>
                                          </p:stCondLst>
                                        </p:cTn>
                                        <p:tgtEl>
                                          <p:spTgt spid="43"/>
                                        </p:tgtEl>
                                        <p:attrNameLst>
                                          <p:attrName>style.visibility</p:attrName>
                                        </p:attrNameLst>
                                      </p:cBhvr>
                                      <p:to>
                                        <p:strVal val="visible"/>
                                      </p:to>
                                    </p:set>
                                    <p:anim calcmode="lin" valueType="num">
                                      <p:cBhvr additive="base">
                                        <p:cTn id="173" dur="500" fill="hold"/>
                                        <p:tgtEl>
                                          <p:spTgt spid="43"/>
                                        </p:tgtEl>
                                        <p:attrNameLst>
                                          <p:attrName>ppt_x</p:attrName>
                                        </p:attrNameLst>
                                      </p:cBhvr>
                                      <p:tavLst>
                                        <p:tav tm="0">
                                          <p:val>
                                            <p:strVal val="1+#ppt_w/2"/>
                                          </p:val>
                                        </p:tav>
                                        <p:tav tm="100000">
                                          <p:val>
                                            <p:strVal val="#ppt_x"/>
                                          </p:val>
                                        </p:tav>
                                      </p:tavLst>
                                    </p:anim>
                                    <p:anim calcmode="lin" valueType="num">
                                      <p:cBhvr additive="base">
                                        <p:cTn id="174" dur="500" fill="hold"/>
                                        <p:tgtEl>
                                          <p:spTgt spid="43"/>
                                        </p:tgtEl>
                                        <p:attrNameLst>
                                          <p:attrName>ppt_y</p:attrName>
                                        </p:attrNameLst>
                                      </p:cBhvr>
                                      <p:tavLst>
                                        <p:tav tm="0">
                                          <p:val>
                                            <p:strVal val="#ppt_y"/>
                                          </p:val>
                                        </p:tav>
                                        <p:tav tm="100000">
                                          <p:val>
                                            <p:strVal val="#ppt_y"/>
                                          </p:val>
                                        </p:tav>
                                      </p:tavLst>
                                    </p:anim>
                                  </p:childTnLst>
                                </p:cTn>
                              </p:par>
                            </p:childTnLst>
                          </p:cTn>
                        </p:par>
                        <p:par>
                          <p:cTn id="175" fill="hold">
                            <p:stCondLst>
                              <p:cond delay="14000"/>
                            </p:stCondLst>
                            <p:childTnLst>
                              <p:par>
                                <p:cTn id="176" presetID="42" presetClass="entr" presetSubtype="0" fill="hold" nodeType="afterEffect">
                                  <p:stCondLst>
                                    <p:cond delay="0"/>
                                  </p:stCondLst>
                                  <p:childTnLst>
                                    <p:set>
                                      <p:cBhvr>
                                        <p:cTn id="177" dur="1" fill="hold">
                                          <p:stCondLst>
                                            <p:cond delay="0"/>
                                          </p:stCondLst>
                                        </p:cTn>
                                        <p:tgtEl>
                                          <p:spTgt spid="46"/>
                                        </p:tgtEl>
                                        <p:attrNameLst>
                                          <p:attrName>style.visibility</p:attrName>
                                        </p:attrNameLst>
                                      </p:cBhvr>
                                      <p:to>
                                        <p:strVal val="visible"/>
                                      </p:to>
                                    </p:set>
                                    <p:animEffect transition="in" filter="fade">
                                      <p:cBhvr>
                                        <p:cTn id="178" dur="1000"/>
                                        <p:tgtEl>
                                          <p:spTgt spid="46"/>
                                        </p:tgtEl>
                                      </p:cBhvr>
                                    </p:animEffect>
                                    <p:anim calcmode="lin" valueType="num">
                                      <p:cBhvr>
                                        <p:cTn id="179" dur="1000" fill="hold"/>
                                        <p:tgtEl>
                                          <p:spTgt spid="46"/>
                                        </p:tgtEl>
                                        <p:attrNameLst>
                                          <p:attrName>ppt_x</p:attrName>
                                        </p:attrNameLst>
                                      </p:cBhvr>
                                      <p:tavLst>
                                        <p:tav tm="0">
                                          <p:val>
                                            <p:strVal val="#ppt_x"/>
                                          </p:val>
                                        </p:tav>
                                        <p:tav tm="100000">
                                          <p:val>
                                            <p:strVal val="#ppt_x"/>
                                          </p:val>
                                        </p:tav>
                                      </p:tavLst>
                                    </p:anim>
                                    <p:anim calcmode="lin" valueType="num">
                                      <p:cBhvr>
                                        <p:cTn id="180" dur="1000" fill="hold"/>
                                        <p:tgtEl>
                                          <p:spTgt spid="46"/>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1000"/>
                                        <p:tgtEl>
                                          <p:spTgt spid="47"/>
                                        </p:tgtEl>
                                      </p:cBhvr>
                                    </p:animEffect>
                                    <p:anim calcmode="lin" valueType="num">
                                      <p:cBhvr>
                                        <p:cTn id="184" dur="1000" fill="hold"/>
                                        <p:tgtEl>
                                          <p:spTgt spid="47"/>
                                        </p:tgtEl>
                                        <p:attrNameLst>
                                          <p:attrName>ppt_x</p:attrName>
                                        </p:attrNameLst>
                                      </p:cBhvr>
                                      <p:tavLst>
                                        <p:tav tm="0">
                                          <p:val>
                                            <p:strVal val="#ppt_x"/>
                                          </p:val>
                                        </p:tav>
                                        <p:tav tm="100000">
                                          <p:val>
                                            <p:strVal val="#ppt_x"/>
                                          </p:val>
                                        </p:tav>
                                      </p:tavLst>
                                    </p:anim>
                                    <p:anim calcmode="lin" valueType="num">
                                      <p:cBhvr>
                                        <p:cTn id="185" dur="1000" fill="hold"/>
                                        <p:tgtEl>
                                          <p:spTgt spid="47"/>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48"/>
                                        </p:tgtEl>
                                        <p:attrNameLst>
                                          <p:attrName>style.visibility</p:attrName>
                                        </p:attrNameLst>
                                      </p:cBhvr>
                                      <p:to>
                                        <p:strVal val="visible"/>
                                      </p:to>
                                    </p:set>
                                    <p:animEffect transition="in" filter="fade">
                                      <p:cBhvr>
                                        <p:cTn id="188" dur="1000"/>
                                        <p:tgtEl>
                                          <p:spTgt spid="48"/>
                                        </p:tgtEl>
                                      </p:cBhvr>
                                    </p:animEffect>
                                    <p:anim calcmode="lin" valueType="num">
                                      <p:cBhvr>
                                        <p:cTn id="189" dur="1000" fill="hold"/>
                                        <p:tgtEl>
                                          <p:spTgt spid="48"/>
                                        </p:tgtEl>
                                        <p:attrNameLst>
                                          <p:attrName>ppt_x</p:attrName>
                                        </p:attrNameLst>
                                      </p:cBhvr>
                                      <p:tavLst>
                                        <p:tav tm="0">
                                          <p:val>
                                            <p:strVal val="#ppt_x"/>
                                          </p:val>
                                        </p:tav>
                                        <p:tav tm="100000">
                                          <p:val>
                                            <p:strVal val="#ppt_x"/>
                                          </p:val>
                                        </p:tav>
                                      </p:tavLst>
                                    </p:anim>
                                    <p:anim calcmode="lin" valueType="num">
                                      <p:cBhvr>
                                        <p:cTn id="190" dur="1000" fill="hold"/>
                                        <p:tgtEl>
                                          <p:spTgt spid="48"/>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55"/>
                                        </p:tgtEl>
                                        <p:attrNameLst>
                                          <p:attrName>style.visibility</p:attrName>
                                        </p:attrNameLst>
                                      </p:cBhvr>
                                      <p:to>
                                        <p:strVal val="visible"/>
                                      </p:to>
                                    </p:set>
                                    <p:animEffect transition="in" filter="fade">
                                      <p:cBhvr>
                                        <p:cTn id="193" dur="1000"/>
                                        <p:tgtEl>
                                          <p:spTgt spid="55"/>
                                        </p:tgtEl>
                                      </p:cBhvr>
                                    </p:animEffect>
                                    <p:anim calcmode="lin" valueType="num">
                                      <p:cBhvr>
                                        <p:cTn id="194" dur="1000" fill="hold"/>
                                        <p:tgtEl>
                                          <p:spTgt spid="55"/>
                                        </p:tgtEl>
                                        <p:attrNameLst>
                                          <p:attrName>ppt_x</p:attrName>
                                        </p:attrNameLst>
                                      </p:cBhvr>
                                      <p:tavLst>
                                        <p:tav tm="0">
                                          <p:val>
                                            <p:strVal val="#ppt_x"/>
                                          </p:val>
                                        </p:tav>
                                        <p:tav tm="100000">
                                          <p:val>
                                            <p:strVal val="#ppt_x"/>
                                          </p:val>
                                        </p:tav>
                                      </p:tavLst>
                                    </p:anim>
                                    <p:anim calcmode="lin" valueType="num">
                                      <p:cBhvr>
                                        <p:cTn id="195" dur="1000" fill="hold"/>
                                        <p:tgtEl>
                                          <p:spTgt spid="55"/>
                                        </p:tgtEl>
                                        <p:attrNameLst>
                                          <p:attrName>ppt_y</p:attrName>
                                        </p:attrNameLst>
                                      </p:cBhvr>
                                      <p:tavLst>
                                        <p:tav tm="0">
                                          <p:val>
                                            <p:strVal val="#ppt_y+.1"/>
                                          </p:val>
                                        </p:tav>
                                        <p:tav tm="100000">
                                          <p:val>
                                            <p:strVal val="#ppt_y"/>
                                          </p:val>
                                        </p:tav>
                                      </p:tavLst>
                                    </p:anim>
                                  </p:childTnLst>
                                </p:cTn>
                              </p:par>
                            </p:childTnLst>
                          </p:cTn>
                        </p:par>
                        <p:par>
                          <p:cTn id="196" fill="hold">
                            <p:stCondLst>
                              <p:cond delay="15000"/>
                            </p:stCondLst>
                            <p:childTnLst>
                              <p:par>
                                <p:cTn id="197" presetID="42" presetClass="entr" presetSubtype="0" fill="hold" grpId="0" nodeType="after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fade">
                                      <p:cBhvr>
                                        <p:cTn id="199" dur="1000"/>
                                        <p:tgtEl>
                                          <p:spTgt spid="56"/>
                                        </p:tgtEl>
                                      </p:cBhvr>
                                    </p:animEffect>
                                    <p:anim calcmode="lin" valueType="num">
                                      <p:cBhvr>
                                        <p:cTn id="200" dur="1000" fill="hold"/>
                                        <p:tgtEl>
                                          <p:spTgt spid="56"/>
                                        </p:tgtEl>
                                        <p:attrNameLst>
                                          <p:attrName>ppt_x</p:attrName>
                                        </p:attrNameLst>
                                      </p:cBhvr>
                                      <p:tavLst>
                                        <p:tav tm="0">
                                          <p:val>
                                            <p:strVal val="#ppt_x"/>
                                          </p:val>
                                        </p:tav>
                                        <p:tav tm="100000">
                                          <p:val>
                                            <p:strVal val="#ppt_x"/>
                                          </p:val>
                                        </p:tav>
                                      </p:tavLst>
                                    </p:anim>
                                    <p:anim calcmode="lin" valueType="num">
                                      <p:cBhvr>
                                        <p:cTn id="201" dur="1000" fill="hold"/>
                                        <p:tgtEl>
                                          <p:spTgt spid="56"/>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7"/>
                                        </p:tgtEl>
                                        <p:attrNameLst>
                                          <p:attrName>style.visibility</p:attrName>
                                        </p:attrNameLst>
                                      </p:cBhvr>
                                      <p:to>
                                        <p:strVal val="visible"/>
                                      </p:to>
                                    </p:set>
                                    <p:animEffect transition="in" filter="fade">
                                      <p:cBhvr>
                                        <p:cTn id="204" dur="1000"/>
                                        <p:tgtEl>
                                          <p:spTgt spid="57"/>
                                        </p:tgtEl>
                                      </p:cBhvr>
                                    </p:animEffect>
                                    <p:anim calcmode="lin" valueType="num">
                                      <p:cBhvr>
                                        <p:cTn id="205" dur="1000" fill="hold"/>
                                        <p:tgtEl>
                                          <p:spTgt spid="57"/>
                                        </p:tgtEl>
                                        <p:attrNameLst>
                                          <p:attrName>ppt_x</p:attrName>
                                        </p:attrNameLst>
                                      </p:cBhvr>
                                      <p:tavLst>
                                        <p:tav tm="0">
                                          <p:val>
                                            <p:strVal val="#ppt_x"/>
                                          </p:val>
                                        </p:tav>
                                        <p:tav tm="100000">
                                          <p:val>
                                            <p:strVal val="#ppt_x"/>
                                          </p:val>
                                        </p:tav>
                                      </p:tavLst>
                                    </p:anim>
                                    <p:anim calcmode="lin" valueType="num">
                                      <p:cBhvr>
                                        <p:cTn id="206" dur="1000" fill="hold"/>
                                        <p:tgtEl>
                                          <p:spTgt spid="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fade">
                                      <p:cBhvr>
                                        <p:cTn id="209" dur="1000"/>
                                        <p:tgtEl>
                                          <p:spTgt spid="58"/>
                                        </p:tgtEl>
                                      </p:cBhvr>
                                    </p:animEffect>
                                    <p:anim calcmode="lin" valueType="num">
                                      <p:cBhvr>
                                        <p:cTn id="210" dur="1000" fill="hold"/>
                                        <p:tgtEl>
                                          <p:spTgt spid="58"/>
                                        </p:tgtEl>
                                        <p:attrNameLst>
                                          <p:attrName>ppt_x</p:attrName>
                                        </p:attrNameLst>
                                      </p:cBhvr>
                                      <p:tavLst>
                                        <p:tav tm="0">
                                          <p:val>
                                            <p:strVal val="#ppt_x"/>
                                          </p:val>
                                        </p:tav>
                                        <p:tav tm="100000">
                                          <p:val>
                                            <p:strVal val="#ppt_x"/>
                                          </p:val>
                                        </p:tav>
                                      </p:tavLst>
                                    </p:anim>
                                    <p:anim calcmode="lin" valueType="num">
                                      <p:cBhvr>
                                        <p:cTn id="211" dur="1000" fill="hold"/>
                                        <p:tgtEl>
                                          <p:spTgt spid="5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59"/>
                                        </p:tgtEl>
                                        <p:attrNameLst>
                                          <p:attrName>style.visibility</p:attrName>
                                        </p:attrNameLst>
                                      </p:cBhvr>
                                      <p:to>
                                        <p:strVal val="visible"/>
                                      </p:to>
                                    </p:set>
                                    <p:animEffect transition="in" filter="fade">
                                      <p:cBhvr>
                                        <p:cTn id="214" dur="1000"/>
                                        <p:tgtEl>
                                          <p:spTgt spid="59"/>
                                        </p:tgtEl>
                                      </p:cBhvr>
                                    </p:animEffect>
                                    <p:anim calcmode="lin" valueType="num">
                                      <p:cBhvr>
                                        <p:cTn id="215" dur="1000" fill="hold"/>
                                        <p:tgtEl>
                                          <p:spTgt spid="59"/>
                                        </p:tgtEl>
                                        <p:attrNameLst>
                                          <p:attrName>ppt_x</p:attrName>
                                        </p:attrNameLst>
                                      </p:cBhvr>
                                      <p:tavLst>
                                        <p:tav tm="0">
                                          <p:val>
                                            <p:strVal val="#ppt_x"/>
                                          </p:val>
                                        </p:tav>
                                        <p:tav tm="100000">
                                          <p:val>
                                            <p:strVal val="#ppt_x"/>
                                          </p:val>
                                        </p:tav>
                                      </p:tavLst>
                                    </p:anim>
                                    <p:anim calcmode="lin" valueType="num">
                                      <p:cBhvr>
                                        <p:cTn id="216" dur="1000" fill="hold"/>
                                        <p:tgtEl>
                                          <p:spTgt spid="59"/>
                                        </p:tgtEl>
                                        <p:attrNameLst>
                                          <p:attrName>ppt_y</p:attrName>
                                        </p:attrNameLst>
                                      </p:cBhvr>
                                      <p:tavLst>
                                        <p:tav tm="0">
                                          <p:val>
                                            <p:strVal val="#ppt_y+.1"/>
                                          </p:val>
                                        </p:tav>
                                        <p:tav tm="100000">
                                          <p:val>
                                            <p:strVal val="#ppt_y"/>
                                          </p:val>
                                        </p:tav>
                                      </p:tavLst>
                                    </p:anim>
                                  </p:childTnLst>
                                </p:cTn>
                              </p:par>
                            </p:childTnLst>
                          </p:cTn>
                        </p:par>
                        <p:par>
                          <p:cTn id="217" fill="hold">
                            <p:stCondLst>
                              <p:cond delay="16000"/>
                            </p:stCondLst>
                            <p:childTnLst>
                              <p:par>
                                <p:cTn id="218" presetID="10" presetClass="entr" presetSubtype="0" fill="hold" grpId="0" nodeType="afterEffect">
                                  <p:stCondLst>
                                    <p:cond delay="2000"/>
                                  </p:stCondLst>
                                  <p:childTnLst>
                                    <p:set>
                                      <p:cBhvr>
                                        <p:cTn id="219" dur="1" fill="hold">
                                          <p:stCondLst>
                                            <p:cond delay="0"/>
                                          </p:stCondLst>
                                        </p:cTn>
                                        <p:tgtEl>
                                          <p:spTgt spid="63"/>
                                        </p:tgtEl>
                                        <p:attrNameLst>
                                          <p:attrName>style.visibility</p:attrName>
                                        </p:attrNameLst>
                                      </p:cBhvr>
                                      <p:to>
                                        <p:strVal val="visible"/>
                                      </p:to>
                                    </p:set>
                                    <p:animEffect transition="in" filter="fade">
                                      <p:cBhvr>
                                        <p:cTn id="220" dur="500"/>
                                        <p:tgtEl>
                                          <p:spTgt spid="63"/>
                                        </p:tgtEl>
                                      </p:cBhvr>
                                    </p:animEffect>
                                  </p:childTnLst>
                                </p:cTn>
                              </p:par>
                            </p:childTnLst>
                          </p:cTn>
                        </p:par>
                        <p:par>
                          <p:cTn id="221" fill="hold">
                            <p:stCondLst>
                              <p:cond delay="18500"/>
                            </p:stCondLst>
                            <p:childTnLst>
                              <p:par>
                                <p:cTn id="222" presetID="10" presetClass="entr" presetSubtype="0" fill="hold" grpId="0" nodeType="afterEffect">
                                  <p:stCondLst>
                                    <p:cond delay="3000"/>
                                  </p:stCondLst>
                                  <p:childTnLst>
                                    <p:set>
                                      <p:cBhvr>
                                        <p:cTn id="223" dur="1" fill="hold">
                                          <p:stCondLst>
                                            <p:cond delay="0"/>
                                          </p:stCondLst>
                                        </p:cTn>
                                        <p:tgtEl>
                                          <p:spTgt spid="45"/>
                                        </p:tgtEl>
                                        <p:attrNameLst>
                                          <p:attrName>style.visibility</p:attrName>
                                        </p:attrNameLst>
                                      </p:cBhvr>
                                      <p:to>
                                        <p:strVal val="visible"/>
                                      </p:to>
                                    </p:set>
                                    <p:animEffect transition="in" filter="fade">
                                      <p:cBhvr>
                                        <p:cTn id="224" dur="500"/>
                                        <p:tgtEl>
                                          <p:spTgt spid="45"/>
                                        </p:tgtEl>
                                      </p:cBhvr>
                                    </p:animEffect>
                                  </p:childTnLst>
                                </p:cTn>
                              </p:par>
                            </p:childTnLst>
                          </p:cTn>
                        </p:par>
                        <p:par>
                          <p:cTn id="225" fill="hold">
                            <p:stCondLst>
                              <p:cond delay="22000"/>
                            </p:stCondLst>
                            <p:childTnLst>
                              <p:par>
                                <p:cTn id="226" presetID="10" presetClass="entr" presetSubtype="0" fill="hold" grpId="0" nodeType="afterEffect">
                                  <p:stCondLst>
                                    <p:cond delay="3000"/>
                                  </p:stCondLst>
                                  <p:childTnLst>
                                    <p:set>
                                      <p:cBhvr>
                                        <p:cTn id="227" dur="1" fill="hold">
                                          <p:stCondLst>
                                            <p:cond delay="0"/>
                                          </p:stCondLst>
                                        </p:cTn>
                                        <p:tgtEl>
                                          <p:spTgt spid="64"/>
                                        </p:tgtEl>
                                        <p:attrNameLst>
                                          <p:attrName>style.visibility</p:attrName>
                                        </p:attrNameLst>
                                      </p:cBhvr>
                                      <p:to>
                                        <p:strVal val="visible"/>
                                      </p:to>
                                    </p:set>
                                    <p:animEffect transition="in" filter="fade">
                                      <p:cBhvr>
                                        <p:cTn id="228" dur="500"/>
                                        <p:tgtEl>
                                          <p:spTgt spid="64"/>
                                        </p:tgtEl>
                                      </p:cBhvr>
                                    </p:animEffect>
                                  </p:childTnLst>
                                </p:cTn>
                              </p:par>
                            </p:childTnLst>
                          </p:cTn>
                        </p:par>
                        <p:par>
                          <p:cTn id="229" fill="hold">
                            <p:stCondLst>
                              <p:cond delay="25500"/>
                            </p:stCondLst>
                            <p:childTnLst>
                              <p:par>
                                <p:cTn id="230" presetID="10" presetClass="entr" presetSubtype="0" fill="hold" nodeType="afterEffect">
                                  <p:stCondLst>
                                    <p:cond delay="3000"/>
                                  </p:stCondLst>
                                  <p:childTnLst>
                                    <p:set>
                                      <p:cBhvr>
                                        <p:cTn id="231" dur="1" fill="hold">
                                          <p:stCondLst>
                                            <p:cond delay="0"/>
                                          </p:stCondLst>
                                        </p:cTn>
                                        <p:tgtEl>
                                          <p:spTgt spid="65">
                                            <p:txEl>
                                              <p:pRg st="0" end="0"/>
                                            </p:txEl>
                                          </p:spTgt>
                                        </p:tgtEl>
                                        <p:attrNameLst>
                                          <p:attrName>style.visibility</p:attrName>
                                        </p:attrNameLst>
                                      </p:cBhvr>
                                      <p:to>
                                        <p:strVal val="visible"/>
                                      </p:to>
                                    </p:set>
                                    <p:animEffect transition="in" filter="fade">
                                      <p:cBhvr>
                                        <p:cTn id="232" dur="500"/>
                                        <p:tgtEl>
                                          <p:spTgt spid="65">
                                            <p:txEl>
                                              <p:pRg st="0" end="0"/>
                                            </p:txEl>
                                          </p:spTgt>
                                        </p:tgtEl>
                                      </p:cBhvr>
                                    </p:animEffect>
                                  </p:childTnLst>
                                </p:cTn>
                              </p:par>
                            </p:childTnLst>
                          </p:cTn>
                        </p:par>
                        <p:par>
                          <p:cTn id="233" fill="hold">
                            <p:stCondLst>
                              <p:cond delay="29000"/>
                            </p:stCondLst>
                            <p:childTnLst>
                              <p:par>
                                <p:cTn id="234" presetID="10" presetClass="entr" presetSubtype="0" fill="hold" nodeType="afterEffect">
                                  <p:stCondLst>
                                    <p:cond delay="3000"/>
                                  </p:stCondLst>
                                  <p:childTnLst>
                                    <p:set>
                                      <p:cBhvr>
                                        <p:cTn id="235" dur="1" fill="hold">
                                          <p:stCondLst>
                                            <p:cond delay="0"/>
                                          </p:stCondLst>
                                        </p:cTn>
                                        <p:tgtEl>
                                          <p:spTgt spid="67">
                                            <p:txEl>
                                              <p:pRg st="0" end="0"/>
                                            </p:txEl>
                                          </p:spTgt>
                                        </p:tgtEl>
                                        <p:attrNameLst>
                                          <p:attrName>style.visibility</p:attrName>
                                        </p:attrNameLst>
                                      </p:cBhvr>
                                      <p:to>
                                        <p:strVal val="visible"/>
                                      </p:to>
                                    </p:set>
                                    <p:animEffect transition="in" filter="fade">
                                      <p:cBhvr>
                                        <p:cTn id="236" dur="500"/>
                                        <p:tgtEl>
                                          <p:spTgt spid="67">
                                            <p:txEl>
                                              <p:pRg st="0" end="0"/>
                                            </p:txEl>
                                          </p:spTgt>
                                        </p:tgtEl>
                                      </p:cBhvr>
                                    </p:animEffect>
                                  </p:childTnLst>
                                </p:cTn>
                              </p:par>
                            </p:childTnLst>
                          </p:cTn>
                        </p:par>
                        <p:par>
                          <p:cTn id="237" fill="hold">
                            <p:stCondLst>
                              <p:cond delay="32500"/>
                            </p:stCondLst>
                            <p:childTnLst>
                              <p:par>
                                <p:cTn id="238" presetID="10" presetClass="entr" presetSubtype="0" fill="hold" nodeType="afterEffect">
                                  <p:stCondLst>
                                    <p:cond delay="3000"/>
                                  </p:stCondLst>
                                  <p:childTnLst>
                                    <p:set>
                                      <p:cBhvr>
                                        <p:cTn id="239" dur="1" fill="hold">
                                          <p:stCondLst>
                                            <p:cond delay="0"/>
                                          </p:stCondLst>
                                        </p:cTn>
                                        <p:tgtEl>
                                          <p:spTgt spid="68">
                                            <p:txEl>
                                              <p:pRg st="0" end="0"/>
                                            </p:txEl>
                                          </p:spTgt>
                                        </p:tgtEl>
                                        <p:attrNameLst>
                                          <p:attrName>style.visibility</p:attrName>
                                        </p:attrNameLst>
                                      </p:cBhvr>
                                      <p:to>
                                        <p:strVal val="visible"/>
                                      </p:to>
                                    </p:set>
                                    <p:animEffect transition="in" filter="fade">
                                      <p:cBhvr>
                                        <p:cTn id="24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9" grpId="0"/>
      <p:bldP spid="30" grpId="0"/>
      <p:bldP spid="31" grpId="0"/>
      <p:bldP spid="43" grpId="0"/>
      <p:bldP spid="44" grpId="0"/>
      <p:bldP spid="45" grpId="0"/>
      <p:bldP spid="56" grpId="0"/>
      <p:bldP spid="57" grpId="0"/>
      <p:bldP spid="58" grpId="0"/>
      <p:bldP spid="59" grpId="0"/>
      <p:bldP spid="61" grpId="0" animBg="1"/>
      <p:bldP spid="62" grpId="0"/>
      <p:bldP spid="63" grpId="0"/>
      <p:bldP spid="64" grpId="0"/>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a:extLst>
              <a:ext uri="{FF2B5EF4-FFF2-40B4-BE49-F238E27FC236}">
                <a16:creationId xmlns:a16="http://schemas.microsoft.com/office/drawing/2014/main" id="{F3EED560-39C2-AB60-1DA2-6B966A474AEA}"/>
              </a:ext>
            </a:extLst>
          </p:cNvPr>
          <p:cNvSpPr txBox="1">
            <a:spLocks/>
          </p:cNvSpPr>
          <p:nvPr/>
        </p:nvSpPr>
        <p:spPr>
          <a:xfrm>
            <a:off x="2588538" y="2133600"/>
            <a:ext cx="8913078" cy="377762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201" dirty="0">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417670E-2DD9-271A-D6B0-D22D14249397}"/>
              </a:ext>
            </a:extLst>
          </p:cNvPr>
          <p:cNvSpPr>
            <a:spLocks noGrp="1"/>
          </p:cNvSpPr>
          <p:nvPr>
            <p:ph type="title"/>
          </p:nvPr>
        </p:nvSpPr>
        <p:spPr>
          <a:xfrm>
            <a:off x="2782729" y="2741521"/>
            <a:ext cx="8909366" cy="1280890"/>
          </a:xfrm>
        </p:spPr>
        <p:txBody>
          <a:bodyPr/>
          <a:lstStyle/>
          <a:p>
            <a:r>
              <a:rPr lang="en-US" b="1" dirty="0"/>
              <a:t>Faith Wins Out</a:t>
            </a:r>
          </a:p>
        </p:txBody>
      </p:sp>
      <p:pic>
        <p:nvPicPr>
          <p:cNvPr id="4" name="Picture 3">
            <a:extLst>
              <a:ext uri="{FF2B5EF4-FFF2-40B4-BE49-F238E27FC236}">
                <a16:creationId xmlns:a16="http://schemas.microsoft.com/office/drawing/2014/main" id="{33A11F4A-863E-ABF5-E814-6FDC106FCE3A}"/>
              </a:ext>
            </a:extLst>
          </p:cNvPr>
          <p:cNvPicPr>
            <a:picLocks noChangeAspect="1"/>
          </p:cNvPicPr>
          <p:nvPr/>
        </p:nvPicPr>
        <p:blipFill>
          <a:blip r:embed="rId3"/>
          <a:stretch>
            <a:fillRect/>
          </a:stretch>
        </p:blipFill>
        <p:spPr>
          <a:xfrm>
            <a:off x="7237412" y="1242808"/>
            <a:ext cx="4450716" cy="4372383"/>
          </a:xfrm>
          <a:prstGeom prst="rect">
            <a:avLst/>
          </a:prstGeom>
        </p:spPr>
      </p:pic>
    </p:spTree>
    <p:extLst>
      <p:ext uri="{BB962C8B-B14F-4D97-AF65-F5344CB8AC3E}">
        <p14:creationId xmlns:p14="http://schemas.microsoft.com/office/powerpoint/2010/main" val="23835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childTnLst>
                          </p:cTn>
                        </p:par>
                        <p:par>
                          <p:cTn id="8" fill="hold">
                            <p:stCondLst>
                              <p:cond delay="10000"/>
                            </p:stCondLst>
                            <p:childTnLst>
                              <p:par>
                                <p:cTn id="9" presetID="10" presetClass="entr" presetSubtype="0" fill="hold" nodeType="afterEffect">
                                  <p:stCondLst>
                                    <p:cond delay="10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E5A696-BB4D-086B-4C81-F1D99E6841C1}"/>
              </a:ext>
            </a:extLst>
          </p:cNvPr>
          <p:cNvSpPr/>
          <p:nvPr/>
        </p:nvSpPr>
        <p:spPr>
          <a:xfrm>
            <a:off x="-1" y="0"/>
            <a:ext cx="12188825" cy="6858000"/>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319C7DF-8DAE-CE6B-88C5-DF1EC41C5286}"/>
              </a:ext>
            </a:extLst>
          </p:cNvPr>
          <p:cNvCxnSpPr>
            <a:cxnSpLocks/>
          </p:cNvCxnSpPr>
          <p:nvPr/>
        </p:nvCxnSpPr>
        <p:spPr>
          <a:xfrm>
            <a:off x="379412" y="6476087"/>
            <a:ext cx="3276600" cy="0"/>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7" name="Straight Arrow Connector 6">
            <a:extLst>
              <a:ext uri="{FF2B5EF4-FFF2-40B4-BE49-F238E27FC236}">
                <a16:creationId xmlns:a16="http://schemas.microsoft.com/office/drawing/2014/main" id="{F3BD7C9B-C7E9-5285-BD55-81D7AFCBB07A}"/>
              </a:ext>
            </a:extLst>
          </p:cNvPr>
          <p:cNvCxnSpPr/>
          <p:nvPr/>
        </p:nvCxnSpPr>
        <p:spPr>
          <a:xfrm>
            <a:off x="150812" y="5500409"/>
            <a:ext cx="11582400"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BC135BB4-CE92-500E-F3F8-E844F810C4C0}"/>
              </a:ext>
            </a:extLst>
          </p:cNvPr>
          <p:cNvCxnSpPr/>
          <p:nvPr/>
        </p:nvCxnSpPr>
        <p:spPr>
          <a:xfrm>
            <a:off x="3794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98C432-D627-A8EA-18B8-E842A5E1DEE0}"/>
              </a:ext>
            </a:extLst>
          </p:cNvPr>
          <p:cNvCxnSpPr/>
          <p:nvPr/>
        </p:nvCxnSpPr>
        <p:spPr>
          <a:xfrm>
            <a:off x="38084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5770AE3-B8B7-ADAE-694C-888114CCD0DD}"/>
              </a:ext>
            </a:extLst>
          </p:cNvPr>
          <p:cNvCxnSpPr/>
          <p:nvPr/>
        </p:nvCxnSpPr>
        <p:spPr>
          <a:xfrm>
            <a:off x="74660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832636D-53CC-D271-8022-448E53760AB5}"/>
              </a:ext>
            </a:extLst>
          </p:cNvPr>
          <p:cNvCxnSpPr/>
          <p:nvPr/>
        </p:nvCxnSpPr>
        <p:spPr>
          <a:xfrm>
            <a:off x="11352212" y="4586009"/>
            <a:ext cx="0" cy="11430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6689244-1953-DA4D-EDCA-2B2BAC5BE292}"/>
              </a:ext>
            </a:extLst>
          </p:cNvPr>
          <p:cNvSpPr txBox="1"/>
          <p:nvPr/>
        </p:nvSpPr>
        <p:spPr>
          <a:xfrm>
            <a:off x="5065712" y="6150114"/>
            <a:ext cx="120015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7</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Day (Sabbath)</a:t>
            </a:r>
          </a:p>
        </p:txBody>
      </p:sp>
      <p:sp>
        <p:nvSpPr>
          <p:cNvPr id="15" name="TextBox 14">
            <a:extLst>
              <a:ext uri="{FF2B5EF4-FFF2-40B4-BE49-F238E27FC236}">
                <a16:creationId xmlns:a16="http://schemas.microsoft.com/office/drawing/2014/main" id="{FD1AF922-CD3F-177A-0F6D-5C5AE676F564}"/>
              </a:ext>
            </a:extLst>
          </p:cNvPr>
          <p:cNvSpPr txBox="1"/>
          <p:nvPr/>
        </p:nvSpPr>
        <p:spPr>
          <a:xfrm>
            <a:off x="8951911" y="6150114"/>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Day</a:t>
            </a:r>
          </a:p>
        </p:txBody>
      </p:sp>
      <p:sp>
        <p:nvSpPr>
          <p:cNvPr id="16" name="TextBox 15">
            <a:extLst>
              <a:ext uri="{FF2B5EF4-FFF2-40B4-BE49-F238E27FC236}">
                <a16:creationId xmlns:a16="http://schemas.microsoft.com/office/drawing/2014/main" id="{50D1D3B1-EFF9-8CBD-8501-AFA74029A989}"/>
              </a:ext>
            </a:extLst>
          </p:cNvPr>
          <p:cNvSpPr txBox="1"/>
          <p:nvPr/>
        </p:nvSpPr>
        <p:spPr>
          <a:xfrm>
            <a:off x="-12298" y="6186899"/>
            <a:ext cx="421242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Day </a:t>
            </a:r>
          </a:p>
          <a:p>
            <a:pPr algn="ctr"/>
            <a:r>
              <a:rPr lang="en-US" sz="2000" dirty="0">
                <a:latin typeface="Calibri" panose="020F0502020204030204" pitchFamily="34" charset="0"/>
                <a:cs typeface="Calibri" panose="020F0502020204030204" pitchFamily="34" charset="0"/>
              </a:rPr>
              <a:t>(Passover / Preparation for Sabbath)</a:t>
            </a:r>
          </a:p>
        </p:txBody>
      </p:sp>
      <p:sp>
        <p:nvSpPr>
          <p:cNvPr id="17" name="TextBox 16">
            <a:extLst>
              <a:ext uri="{FF2B5EF4-FFF2-40B4-BE49-F238E27FC236}">
                <a16:creationId xmlns:a16="http://schemas.microsoft.com/office/drawing/2014/main" id="{E35B9086-DEBC-5D9D-F522-671936F870E6}"/>
              </a:ext>
            </a:extLst>
          </p:cNvPr>
          <p:cNvSpPr txBox="1"/>
          <p:nvPr/>
        </p:nvSpPr>
        <p:spPr>
          <a:xfrm>
            <a:off x="6894512" y="414281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18" name="TextBox 17">
            <a:extLst>
              <a:ext uri="{FF2B5EF4-FFF2-40B4-BE49-F238E27FC236}">
                <a16:creationId xmlns:a16="http://schemas.microsoft.com/office/drawing/2014/main" id="{5204EEA8-E166-E88D-F8B8-4A82ADEC304C}"/>
              </a:ext>
            </a:extLst>
          </p:cNvPr>
          <p:cNvSpPr txBox="1"/>
          <p:nvPr/>
        </p:nvSpPr>
        <p:spPr>
          <a:xfrm>
            <a:off x="3236912" y="414281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19" name="TextBox 18">
            <a:extLst>
              <a:ext uri="{FF2B5EF4-FFF2-40B4-BE49-F238E27FC236}">
                <a16:creationId xmlns:a16="http://schemas.microsoft.com/office/drawing/2014/main" id="{2BC17552-2191-56E6-F3E1-5182E0E76F60}"/>
              </a:ext>
            </a:extLst>
          </p:cNvPr>
          <p:cNvSpPr txBox="1"/>
          <p:nvPr/>
        </p:nvSpPr>
        <p:spPr>
          <a:xfrm>
            <a:off x="-192088" y="413880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20" name="TextBox 19">
            <a:extLst>
              <a:ext uri="{FF2B5EF4-FFF2-40B4-BE49-F238E27FC236}">
                <a16:creationId xmlns:a16="http://schemas.microsoft.com/office/drawing/2014/main" id="{8B9571D7-0261-2D9A-DB03-D62A023EF4E0}"/>
              </a:ext>
            </a:extLst>
          </p:cNvPr>
          <p:cNvSpPr txBox="1"/>
          <p:nvPr/>
        </p:nvSpPr>
        <p:spPr>
          <a:xfrm>
            <a:off x="10780712" y="413880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PM</a:t>
            </a:r>
          </a:p>
        </p:txBody>
      </p:sp>
      <p:sp>
        <p:nvSpPr>
          <p:cNvPr id="21" name="TextBox 20">
            <a:extLst>
              <a:ext uri="{FF2B5EF4-FFF2-40B4-BE49-F238E27FC236}">
                <a16:creationId xmlns:a16="http://schemas.microsoft.com/office/drawing/2014/main" id="{167DE114-4062-D0FE-814A-F87229D6900C}"/>
              </a:ext>
            </a:extLst>
          </p:cNvPr>
          <p:cNvSpPr txBox="1"/>
          <p:nvPr/>
        </p:nvSpPr>
        <p:spPr>
          <a:xfrm>
            <a:off x="10780712"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2" name="TextBox 21">
            <a:extLst>
              <a:ext uri="{FF2B5EF4-FFF2-40B4-BE49-F238E27FC236}">
                <a16:creationId xmlns:a16="http://schemas.microsoft.com/office/drawing/2014/main" id="{08D872E9-2170-4952-24E0-5297A7842D98}"/>
              </a:ext>
            </a:extLst>
          </p:cNvPr>
          <p:cNvSpPr txBox="1"/>
          <p:nvPr/>
        </p:nvSpPr>
        <p:spPr>
          <a:xfrm>
            <a:off x="6882188"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3" name="TextBox 22">
            <a:extLst>
              <a:ext uri="{FF2B5EF4-FFF2-40B4-BE49-F238E27FC236}">
                <a16:creationId xmlns:a16="http://schemas.microsoft.com/office/drawing/2014/main" id="{362E970D-01A8-DFDF-4483-28CC1CFACE8F}"/>
              </a:ext>
            </a:extLst>
          </p:cNvPr>
          <p:cNvSpPr txBox="1"/>
          <p:nvPr/>
        </p:nvSpPr>
        <p:spPr>
          <a:xfrm>
            <a:off x="3231897" y="5693902"/>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sp>
        <p:nvSpPr>
          <p:cNvPr id="24" name="TextBox 23">
            <a:extLst>
              <a:ext uri="{FF2B5EF4-FFF2-40B4-BE49-F238E27FC236}">
                <a16:creationId xmlns:a16="http://schemas.microsoft.com/office/drawing/2014/main" id="{9CC0C198-8032-A89B-AE81-C1F235F653E2}"/>
              </a:ext>
            </a:extLst>
          </p:cNvPr>
          <p:cNvSpPr txBox="1"/>
          <p:nvPr/>
        </p:nvSpPr>
        <p:spPr>
          <a:xfrm>
            <a:off x="-192088" y="57290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Sunset</a:t>
            </a:r>
          </a:p>
        </p:txBody>
      </p:sp>
      <p:cxnSp>
        <p:nvCxnSpPr>
          <p:cNvPr id="26" name="Straight Connector 25">
            <a:extLst>
              <a:ext uri="{FF2B5EF4-FFF2-40B4-BE49-F238E27FC236}">
                <a16:creationId xmlns:a16="http://schemas.microsoft.com/office/drawing/2014/main" id="{B89ACA66-AD8A-5AA8-6A41-B47383F14FB9}"/>
              </a:ext>
            </a:extLst>
          </p:cNvPr>
          <p:cNvCxnSpPr/>
          <p:nvPr/>
        </p:nvCxnSpPr>
        <p:spPr>
          <a:xfrm>
            <a:off x="2093912" y="4138808"/>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0352775B-DE97-4484-9ED2-6795B59C5302}"/>
              </a:ext>
            </a:extLst>
          </p:cNvPr>
          <p:cNvCxnSpPr/>
          <p:nvPr/>
        </p:nvCxnSpPr>
        <p:spPr>
          <a:xfrm>
            <a:off x="5665787" y="4138807"/>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FD91DA12-B114-E636-130D-8FE93DF9FC5A}"/>
              </a:ext>
            </a:extLst>
          </p:cNvPr>
          <p:cNvCxnSpPr/>
          <p:nvPr/>
        </p:nvCxnSpPr>
        <p:spPr>
          <a:xfrm>
            <a:off x="9523411" y="4138807"/>
            <a:ext cx="0" cy="136160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2EEC829A-9588-A07D-A043-914980D8DFA6}"/>
              </a:ext>
            </a:extLst>
          </p:cNvPr>
          <p:cNvSpPr txBox="1"/>
          <p:nvPr/>
        </p:nvSpPr>
        <p:spPr>
          <a:xfrm>
            <a:off x="1522412" y="372660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sp>
        <p:nvSpPr>
          <p:cNvPr id="30" name="TextBox 29">
            <a:extLst>
              <a:ext uri="{FF2B5EF4-FFF2-40B4-BE49-F238E27FC236}">
                <a16:creationId xmlns:a16="http://schemas.microsoft.com/office/drawing/2014/main" id="{EB4D8B73-4F08-28F9-DE3C-E9D2582CCC42}"/>
              </a:ext>
            </a:extLst>
          </p:cNvPr>
          <p:cNvSpPr txBox="1"/>
          <p:nvPr/>
        </p:nvSpPr>
        <p:spPr>
          <a:xfrm>
            <a:off x="5048500" y="3738696"/>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sp>
        <p:nvSpPr>
          <p:cNvPr id="31" name="TextBox 30">
            <a:extLst>
              <a:ext uri="{FF2B5EF4-FFF2-40B4-BE49-F238E27FC236}">
                <a16:creationId xmlns:a16="http://schemas.microsoft.com/office/drawing/2014/main" id="{5202A0A3-85EC-6BEF-33BB-352B3E6A528B}"/>
              </a:ext>
            </a:extLst>
          </p:cNvPr>
          <p:cNvSpPr txBox="1"/>
          <p:nvPr/>
        </p:nvSpPr>
        <p:spPr>
          <a:xfrm>
            <a:off x="8933445" y="3738696"/>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6 AM</a:t>
            </a:r>
          </a:p>
        </p:txBody>
      </p:sp>
      <p:cxnSp>
        <p:nvCxnSpPr>
          <p:cNvPr id="34" name="Straight Arrow Connector 33">
            <a:extLst>
              <a:ext uri="{FF2B5EF4-FFF2-40B4-BE49-F238E27FC236}">
                <a16:creationId xmlns:a16="http://schemas.microsoft.com/office/drawing/2014/main" id="{BC84482B-F817-EB02-22EF-E946CD44B206}"/>
              </a:ext>
            </a:extLst>
          </p:cNvPr>
          <p:cNvCxnSpPr>
            <a:cxnSpLocks/>
          </p:cNvCxnSpPr>
          <p:nvPr/>
        </p:nvCxnSpPr>
        <p:spPr>
          <a:xfrm flipV="1">
            <a:off x="3947004" y="6462079"/>
            <a:ext cx="3366608" cy="14921"/>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733511CC-2459-BF73-EB65-3FEACBAB1E8D}"/>
              </a:ext>
            </a:extLst>
          </p:cNvPr>
          <p:cNvCxnSpPr>
            <a:cxnSpLocks/>
          </p:cNvCxnSpPr>
          <p:nvPr/>
        </p:nvCxnSpPr>
        <p:spPr>
          <a:xfrm>
            <a:off x="7694612" y="6462079"/>
            <a:ext cx="3657600" cy="0"/>
          </a:xfrm>
          <a:prstGeom prst="straightConnector1">
            <a:avLst/>
          </a:prstGeom>
          <a:ln w="38100">
            <a:solidFill>
              <a:schemeClr val="accent1"/>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7" name="Straight Arrow Connector 36">
            <a:extLst>
              <a:ext uri="{FF2B5EF4-FFF2-40B4-BE49-F238E27FC236}">
                <a16:creationId xmlns:a16="http://schemas.microsoft.com/office/drawing/2014/main" id="{4B8CBD5D-98C8-FD7E-C256-6825799CA19A}"/>
              </a:ext>
            </a:extLst>
          </p:cNvPr>
          <p:cNvCxnSpPr>
            <a:cxnSpLocks/>
          </p:cNvCxnSpPr>
          <p:nvPr/>
        </p:nvCxnSpPr>
        <p:spPr>
          <a:xfrm>
            <a:off x="8456612" y="3561394"/>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0" name="Straight Arrow Connector 39">
            <a:extLst>
              <a:ext uri="{FF2B5EF4-FFF2-40B4-BE49-F238E27FC236}">
                <a16:creationId xmlns:a16="http://schemas.microsoft.com/office/drawing/2014/main" id="{33A2ED41-2521-7FFF-EE50-5B1867BEAFAF}"/>
              </a:ext>
            </a:extLst>
          </p:cNvPr>
          <p:cNvCxnSpPr>
            <a:cxnSpLocks/>
          </p:cNvCxnSpPr>
          <p:nvPr/>
        </p:nvCxnSpPr>
        <p:spPr>
          <a:xfrm>
            <a:off x="4799012" y="3557383"/>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1" name="Straight Arrow Connector 40">
            <a:extLst>
              <a:ext uri="{FF2B5EF4-FFF2-40B4-BE49-F238E27FC236}">
                <a16:creationId xmlns:a16="http://schemas.microsoft.com/office/drawing/2014/main" id="{48CEA905-6F92-C593-05BA-BBDE12C1F44A}"/>
              </a:ext>
            </a:extLst>
          </p:cNvPr>
          <p:cNvCxnSpPr>
            <a:cxnSpLocks/>
          </p:cNvCxnSpPr>
          <p:nvPr/>
        </p:nvCxnSpPr>
        <p:spPr>
          <a:xfrm>
            <a:off x="1141412" y="3557383"/>
            <a:ext cx="3467100" cy="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43" name="TextBox 42">
            <a:extLst>
              <a:ext uri="{FF2B5EF4-FFF2-40B4-BE49-F238E27FC236}">
                <a16:creationId xmlns:a16="http://schemas.microsoft.com/office/drawing/2014/main" id="{62EA06B1-ED0D-9F91-293A-B3075A89AD3C}"/>
              </a:ext>
            </a:extLst>
          </p:cNvPr>
          <p:cNvSpPr txBox="1"/>
          <p:nvPr/>
        </p:nvSpPr>
        <p:spPr>
          <a:xfrm>
            <a:off x="9618662" y="3217479"/>
            <a:ext cx="1143000" cy="440121"/>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Sunday</a:t>
            </a:r>
          </a:p>
        </p:txBody>
      </p:sp>
      <p:sp>
        <p:nvSpPr>
          <p:cNvPr id="44" name="TextBox 43">
            <a:extLst>
              <a:ext uri="{FF2B5EF4-FFF2-40B4-BE49-F238E27FC236}">
                <a16:creationId xmlns:a16="http://schemas.microsoft.com/office/drawing/2014/main" id="{43D3145B-FCF8-D640-B773-B04C795165F1}"/>
              </a:ext>
            </a:extLst>
          </p:cNvPr>
          <p:cNvSpPr txBox="1"/>
          <p:nvPr/>
        </p:nvSpPr>
        <p:spPr>
          <a:xfrm>
            <a:off x="5961062" y="3217479"/>
            <a:ext cx="1143000" cy="440121"/>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Saturday</a:t>
            </a:r>
          </a:p>
        </p:txBody>
      </p:sp>
      <p:sp>
        <p:nvSpPr>
          <p:cNvPr id="45" name="TextBox 44">
            <a:extLst>
              <a:ext uri="{FF2B5EF4-FFF2-40B4-BE49-F238E27FC236}">
                <a16:creationId xmlns:a16="http://schemas.microsoft.com/office/drawing/2014/main" id="{B24B5400-CB72-3549-3139-B59C46AE87DE}"/>
              </a:ext>
            </a:extLst>
          </p:cNvPr>
          <p:cNvSpPr txBox="1"/>
          <p:nvPr/>
        </p:nvSpPr>
        <p:spPr>
          <a:xfrm>
            <a:off x="2362615" y="3212490"/>
            <a:ext cx="1143000" cy="36373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Friday</a:t>
            </a:r>
          </a:p>
        </p:txBody>
      </p:sp>
      <p:cxnSp>
        <p:nvCxnSpPr>
          <p:cNvPr id="46" name="Straight Connector 45">
            <a:extLst>
              <a:ext uri="{FF2B5EF4-FFF2-40B4-BE49-F238E27FC236}">
                <a16:creationId xmlns:a16="http://schemas.microsoft.com/office/drawing/2014/main" id="{93FAC41A-FC8D-D12A-FF4D-516F656280EE}"/>
              </a:ext>
            </a:extLst>
          </p:cNvPr>
          <p:cNvCxnSpPr/>
          <p:nvPr/>
        </p:nvCxnSpPr>
        <p:spPr>
          <a:xfrm>
            <a:off x="1065212" y="3156275"/>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ADDB3CC1-D78A-CB5C-C02C-B17432B625F1}"/>
              </a:ext>
            </a:extLst>
          </p:cNvPr>
          <p:cNvCxnSpPr/>
          <p:nvPr/>
        </p:nvCxnSpPr>
        <p:spPr>
          <a:xfrm>
            <a:off x="4698748" y="3128089"/>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3FA539FD-D676-D8F9-7B28-EEE4DD4114C0}"/>
              </a:ext>
            </a:extLst>
          </p:cNvPr>
          <p:cNvCxnSpPr/>
          <p:nvPr/>
        </p:nvCxnSpPr>
        <p:spPr>
          <a:xfrm>
            <a:off x="8362368" y="3123966"/>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 name="Straight Connector 1">
            <a:extLst>
              <a:ext uri="{FF2B5EF4-FFF2-40B4-BE49-F238E27FC236}">
                <a16:creationId xmlns:a16="http://schemas.microsoft.com/office/drawing/2014/main" id="{760DB6BA-458A-E439-DB2B-63DD913FD474}"/>
              </a:ext>
            </a:extLst>
          </p:cNvPr>
          <p:cNvCxnSpPr/>
          <p:nvPr/>
        </p:nvCxnSpPr>
        <p:spPr>
          <a:xfrm>
            <a:off x="12038012" y="3057895"/>
            <a:ext cx="0" cy="1361601"/>
          </a:xfrm>
          <a:prstGeom prst="line">
            <a:avLst/>
          </a:prstGeom>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2452EE20-0221-03AE-3F36-0EC252A58B80}"/>
              </a:ext>
            </a:extLst>
          </p:cNvPr>
          <p:cNvSpPr txBox="1"/>
          <p:nvPr/>
        </p:nvSpPr>
        <p:spPr>
          <a:xfrm>
            <a:off x="11258221" y="2680539"/>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5" name="TextBox 4">
            <a:extLst>
              <a:ext uri="{FF2B5EF4-FFF2-40B4-BE49-F238E27FC236}">
                <a16:creationId xmlns:a16="http://schemas.microsoft.com/office/drawing/2014/main" id="{90AD70C4-73F9-C720-3FF2-A45FCF94640E}"/>
              </a:ext>
            </a:extLst>
          </p:cNvPr>
          <p:cNvSpPr txBox="1"/>
          <p:nvPr/>
        </p:nvSpPr>
        <p:spPr>
          <a:xfrm>
            <a:off x="513186" y="2797288"/>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6" name="TextBox 5">
            <a:extLst>
              <a:ext uri="{FF2B5EF4-FFF2-40B4-BE49-F238E27FC236}">
                <a16:creationId xmlns:a16="http://schemas.microsoft.com/office/drawing/2014/main" id="{9453B7F4-2341-913E-EE24-9E5504F82294}"/>
              </a:ext>
            </a:extLst>
          </p:cNvPr>
          <p:cNvSpPr txBox="1"/>
          <p:nvPr/>
        </p:nvSpPr>
        <p:spPr>
          <a:xfrm>
            <a:off x="4111049" y="2745374"/>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8" name="TextBox 7">
            <a:extLst>
              <a:ext uri="{FF2B5EF4-FFF2-40B4-BE49-F238E27FC236}">
                <a16:creationId xmlns:a16="http://schemas.microsoft.com/office/drawing/2014/main" id="{ABE60B11-7572-210F-84D3-76266CC87C05}"/>
              </a:ext>
            </a:extLst>
          </p:cNvPr>
          <p:cNvSpPr txBox="1"/>
          <p:nvPr/>
        </p:nvSpPr>
        <p:spPr>
          <a:xfrm>
            <a:off x="7756773" y="2756165"/>
            <a:ext cx="11430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12 AM</a:t>
            </a:r>
          </a:p>
        </p:txBody>
      </p:sp>
      <p:sp>
        <p:nvSpPr>
          <p:cNvPr id="39" name="TextBox 38">
            <a:extLst>
              <a:ext uri="{FF2B5EF4-FFF2-40B4-BE49-F238E27FC236}">
                <a16:creationId xmlns:a16="http://schemas.microsoft.com/office/drawing/2014/main" id="{1823CDEE-A86B-A14C-5F0D-14B4E8402847}"/>
              </a:ext>
            </a:extLst>
          </p:cNvPr>
          <p:cNvSpPr txBox="1"/>
          <p:nvPr/>
        </p:nvSpPr>
        <p:spPr>
          <a:xfrm>
            <a:off x="-230188" y="2061433"/>
            <a:ext cx="1329523"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Last Supper</a:t>
            </a:r>
          </a:p>
        </p:txBody>
      </p:sp>
      <p:sp>
        <p:nvSpPr>
          <p:cNvPr id="42" name="TextBox 41">
            <a:extLst>
              <a:ext uri="{FF2B5EF4-FFF2-40B4-BE49-F238E27FC236}">
                <a16:creationId xmlns:a16="http://schemas.microsoft.com/office/drawing/2014/main" id="{30334628-A0C1-2E2F-0981-52E45BB7C0C8}"/>
              </a:ext>
            </a:extLst>
          </p:cNvPr>
          <p:cNvSpPr txBox="1"/>
          <p:nvPr/>
        </p:nvSpPr>
        <p:spPr>
          <a:xfrm>
            <a:off x="287633" y="1365566"/>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Garden Prayers</a:t>
            </a:r>
          </a:p>
        </p:txBody>
      </p:sp>
      <p:sp>
        <p:nvSpPr>
          <p:cNvPr id="49" name="TextBox 48">
            <a:extLst>
              <a:ext uri="{FF2B5EF4-FFF2-40B4-BE49-F238E27FC236}">
                <a16:creationId xmlns:a16="http://schemas.microsoft.com/office/drawing/2014/main" id="{40E08E43-D48F-4F78-ED6C-B35AF6E0DC31}"/>
              </a:ext>
            </a:extLst>
          </p:cNvPr>
          <p:cNvSpPr txBox="1"/>
          <p:nvPr/>
        </p:nvSpPr>
        <p:spPr>
          <a:xfrm>
            <a:off x="865403" y="2065648"/>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Jesus Arrested</a:t>
            </a:r>
          </a:p>
        </p:txBody>
      </p:sp>
      <p:sp>
        <p:nvSpPr>
          <p:cNvPr id="50" name="TextBox 49">
            <a:extLst>
              <a:ext uri="{FF2B5EF4-FFF2-40B4-BE49-F238E27FC236}">
                <a16:creationId xmlns:a16="http://schemas.microsoft.com/office/drawing/2014/main" id="{CDB2BAD8-0BCA-B7EA-CFD9-2271DCFD7961}"/>
              </a:ext>
            </a:extLst>
          </p:cNvPr>
          <p:cNvSpPr txBox="1"/>
          <p:nvPr/>
        </p:nvSpPr>
        <p:spPr>
          <a:xfrm>
            <a:off x="1457896" y="1369781"/>
            <a:ext cx="1633264"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Trials / Disciples Flee</a:t>
            </a:r>
          </a:p>
        </p:txBody>
      </p:sp>
      <p:sp>
        <p:nvSpPr>
          <p:cNvPr id="51" name="TextBox 50">
            <a:extLst>
              <a:ext uri="{FF2B5EF4-FFF2-40B4-BE49-F238E27FC236}">
                <a16:creationId xmlns:a16="http://schemas.microsoft.com/office/drawing/2014/main" id="{D396C5D2-EC5C-E800-A26D-70765D28B08B}"/>
              </a:ext>
            </a:extLst>
          </p:cNvPr>
          <p:cNvSpPr txBox="1"/>
          <p:nvPr/>
        </p:nvSpPr>
        <p:spPr>
          <a:xfrm>
            <a:off x="1821664" y="4774491"/>
            <a:ext cx="1329523"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Cross</a:t>
            </a:r>
          </a:p>
        </p:txBody>
      </p:sp>
      <p:sp>
        <p:nvSpPr>
          <p:cNvPr id="52" name="TextBox 51">
            <a:extLst>
              <a:ext uri="{FF2B5EF4-FFF2-40B4-BE49-F238E27FC236}">
                <a16:creationId xmlns:a16="http://schemas.microsoft.com/office/drawing/2014/main" id="{911EFAC9-2E10-D26A-64CC-EAC27CC88BA1}"/>
              </a:ext>
            </a:extLst>
          </p:cNvPr>
          <p:cNvSpPr txBox="1"/>
          <p:nvPr/>
        </p:nvSpPr>
        <p:spPr>
          <a:xfrm>
            <a:off x="2761857" y="4609033"/>
            <a:ext cx="1329523"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Burial</a:t>
            </a:r>
          </a:p>
        </p:txBody>
      </p:sp>
      <p:sp>
        <p:nvSpPr>
          <p:cNvPr id="53" name="TextBox 52">
            <a:extLst>
              <a:ext uri="{FF2B5EF4-FFF2-40B4-BE49-F238E27FC236}">
                <a16:creationId xmlns:a16="http://schemas.microsoft.com/office/drawing/2014/main" id="{35AAB05B-C0E5-7F99-0DE4-AAAD520FAE60}"/>
              </a:ext>
            </a:extLst>
          </p:cNvPr>
          <p:cNvSpPr txBox="1"/>
          <p:nvPr/>
        </p:nvSpPr>
        <p:spPr>
          <a:xfrm>
            <a:off x="8887225" y="4496762"/>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Empty Tomb</a:t>
            </a:r>
          </a:p>
        </p:txBody>
      </p:sp>
      <p:sp>
        <p:nvSpPr>
          <p:cNvPr id="54" name="TextBox 53">
            <a:extLst>
              <a:ext uri="{FF2B5EF4-FFF2-40B4-BE49-F238E27FC236}">
                <a16:creationId xmlns:a16="http://schemas.microsoft.com/office/drawing/2014/main" id="{BC5F7024-C740-CB09-1248-BFB734452780}"/>
              </a:ext>
            </a:extLst>
          </p:cNvPr>
          <p:cNvSpPr txBox="1"/>
          <p:nvPr/>
        </p:nvSpPr>
        <p:spPr>
          <a:xfrm>
            <a:off x="7970836" y="4117766"/>
            <a:ext cx="158115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Resurrection</a:t>
            </a:r>
          </a:p>
        </p:txBody>
      </p:sp>
      <p:sp>
        <p:nvSpPr>
          <p:cNvPr id="55" name="TextBox 54">
            <a:extLst>
              <a:ext uri="{FF2B5EF4-FFF2-40B4-BE49-F238E27FC236}">
                <a16:creationId xmlns:a16="http://schemas.microsoft.com/office/drawing/2014/main" id="{17E41513-7E43-D10A-3387-0E1F2B62F49F}"/>
              </a:ext>
            </a:extLst>
          </p:cNvPr>
          <p:cNvSpPr txBox="1"/>
          <p:nvPr/>
        </p:nvSpPr>
        <p:spPr>
          <a:xfrm>
            <a:off x="9169406" y="2472234"/>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Appears to Mary M.</a:t>
            </a:r>
          </a:p>
        </p:txBody>
      </p:sp>
      <p:sp>
        <p:nvSpPr>
          <p:cNvPr id="56" name="TextBox 55">
            <a:extLst>
              <a:ext uri="{FF2B5EF4-FFF2-40B4-BE49-F238E27FC236}">
                <a16:creationId xmlns:a16="http://schemas.microsoft.com/office/drawing/2014/main" id="{1E0B4E25-D525-B7D4-335E-3C9DF115ADF9}"/>
              </a:ext>
            </a:extLst>
          </p:cNvPr>
          <p:cNvSpPr txBox="1"/>
          <p:nvPr/>
        </p:nvSpPr>
        <p:spPr>
          <a:xfrm>
            <a:off x="9618662" y="1780712"/>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Road to Emmaus</a:t>
            </a:r>
          </a:p>
        </p:txBody>
      </p:sp>
      <p:sp>
        <p:nvSpPr>
          <p:cNvPr id="57" name="TextBox 56">
            <a:extLst>
              <a:ext uri="{FF2B5EF4-FFF2-40B4-BE49-F238E27FC236}">
                <a16:creationId xmlns:a16="http://schemas.microsoft.com/office/drawing/2014/main" id="{F6BD120A-BDE3-4D13-EF78-C28BC1A77CD0}"/>
              </a:ext>
            </a:extLst>
          </p:cNvPr>
          <p:cNvSpPr txBox="1"/>
          <p:nvPr/>
        </p:nvSpPr>
        <p:spPr>
          <a:xfrm>
            <a:off x="10238981" y="1116133"/>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Appears to Disciples</a:t>
            </a:r>
          </a:p>
        </p:txBody>
      </p:sp>
      <p:sp>
        <p:nvSpPr>
          <p:cNvPr id="58" name="Oval 57">
            <a:extLst>
              <a:ext uri="{FF2B5EF4-FFF2-40B4-BE49-F238E27FC236}">
                <a16:creationId xmlns:a16="http://schemas.microsoft.com/office/drawing/2014/main" id="{93B9834E-7476-A81A-6207-5DCB92A59A4D}"/>
              </a:ext>
            </a:extLst>
          </p:cNvPr>
          <p:cNvSpPr/>
          <p:nvPr/>
        </p:nvSpPr>
        <p:spPr>
          <a:xfrm>
            <a:off x="1793799" y="4343400"/>
            <a:ext cx="2200428" cy="1159726"/>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4B9CAF-6125-2B90-C362-15B74EF70709}"/>
              </a:ext>
            </a:extLst>
          </p:cNvPr>
          <p:cNvSpPr txBox="1"/>
          <p:nvPr/>
        </p:nvSpPr>
        <p:spPr>
          <a:xfrm>
            <a:off x="5417683" y="4404412"/>
            <a:ext cx="1329523"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Tomb sealed</a:t>
            </a:r>
          </a:p>
        </p:txBody>
      </p:sp>
    </p:spTree>
    <p:extLst>
      <p:ext uri="{BB962C8B-B14F-4D97-AF65-F5344CB8AC3E}">
        <p14:creationId xmlns:p14="http://schemas.microsoft.com/office/powerpoint/2010/main" val="10123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0-#ppt_w/2"/>
                                          </p:val>
                                        </p:tav>
                                        <p:tav tm="100000">
                                          <p:val>
                                            <p:strVal val="#ppt_x"/>
                                          </p:val>
                                        </p:tav>
                                      </p:tavLst>
                                    </p:anim>
                                    <p:anim calcmode="lin" valueType="num">
                                      <p:cBhvr additive="base">
                                        <p:cTn id="13" dur="20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2000" fill="hold"/>
                                        <p:tgtEl>
                                          <p:spTgt spid="33"/>
                                        </p:tgtEl>
                                        <p:attrNameLst>
                                          <p:attrName>ppt_x</p:attrName>
                                        </p:attrNameLst>
                                      </p:cBhvr>
                                      <p:tavLst>
                                        <p:tav tm="0">
                                          <p:val>
                                            <p:strVal val="0-#ppt_w/2"/>
                                          </p:val>
                                        </p:tav>
                                        <p:tav tm="100000">
                                          <p:val>
                                            <p:strVal val="#ppt_x"/>
                                          </p:val>
                                        </p:tav>
                                      </p:tavLst>
                                    </p:anim>
                                    <p:anim calcmode="lin" valueType="num">
                                      <p:cBhvr additive="base">
                                        <p:cTn id="17" dur="2000" fill="hold"/>
                                        <p:tgtEl>
                                          <p:spTgt spid="3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0-#ppt_w/2"/>
                                          </p:val>
                                        </p:tav>
                                        <p:tav tm="100000">
                                          <p:val>
                                            <p:strVal val="#ppt_x"/>
                                          </p:val>
                                        </p:tav>
                                      </p:tavLst>
                                    </p:anim>
                                    <p:anim calcmode="lin" valueType="num">
                                      <p:cBhvr additive="base">
                                        <p:cTn id="21" dur="20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2000" fill="hold"/>
                                        <p:tgtEl>
                                          <p:spTgt spid="34"/>
                                        </p:tgtEl>
                                        <p:attrNameLst>
                                          <p:attrName>ppt_x</p:attrName>
                                        </p:attrNameLst>
                                      </p:cBhvr>
                                      <p:tavLst>
                                        <p:tav tm="0">
                                          <p:val>
                                            <p:strVal val="0-#ppt_w/2"/>
                                          </p:val>
                                        </p:tav>
                                        <p:tav tm="100000">
                                          <p:val>
                                            <p:strVal val="#ppt_x"/>
                                          </p:val>
                                        </p:tav>
                                      </p:tavLst>
                                    </p:anim>
                                    <p:anim calcmode="lin" valueType="num">
                                      <p:cBhvr additive="base">
                                        <p:cTn id="25" dur="20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2000" fill="hold"/>
                                        <p:tgtEl>
                                          <p:spTgt spid="35"/>
                                        </p:tgtEl>
                                        <p:attrNameLst>
                                          <p:attrName>ppt_x</p:attrName>
                                        </p:attrNameLst>
                                      </p:cBhvr>
                                      <p:tavLst>
                                        <p:tav tm="0">
                                          <p:val>
                                            <p:strVal val="0-#ppt_w/2"/>
                                          </p:val>
                                        </p:tav>
                                        <p:tav tm="100000">
                                          <p:val>
                                            <p:strVal val="#ppt_x"/>
                                          </p:val>
                                        </p:tav>
                                      </p:tavLst>
                                    </p:anim>
                                    <p:anim calcmode="lin" valueType="num">
                                      <p:cBhvr additive="base">
                                        <p:cTn id="29" dur="200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 fill="hold"/>
                                        <p:tgtEl>
                                          <p:spTgt spid="15"/>
                                        </p:tgtEl>
                                        <p:attrNameLst>
                                          <p:attrName>ppt_x</p:attrName>
                                        </p:attrNameLst>
                                      </p:cBhvr>
                                      <p:tavLst>
                                        <p:tav tm="0">
                                          <p:val>
                                            <p:strVal val="0-#ppt_w/2"/>
                                          </p:val>
                                        </p:tav>
                                        <p:tav tm="100000">
                                          <p:val>
                                            <p:strVal val="#ppt_x"/>
                                          </p:val>
                                        </p:tav>
                                      </p:tavLst>
                                    </p:anim>
                                    <p:anim calcmode="lin" valueType="num">
                                      <p:cBhvr additive="base">
                                        <p:cTn id="33" dur="20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par>
                          <p:cTn id="107" fill="hold">
                            <p:stCondLst>
                              <p:cond delay="7500"/>
                            </p:stCondLst>
                            <p:childTnLst>
                              <p:par>
                                <p:cTn id="108" presetID="2" presetClass="entr" presetSubtype="2"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2000" fill="hold"/>
                                        <p:tgtEl>
                                          <p:spTgt spid="41"/>
                                        </p:tgtEl>
                                        <p:attrNameLst>
                                          <p:attrName>ppt_x</p:attrName>
                                        </p:attrNameLst>
                                      </p:cBhvr>
                                      <p:tavLst>
                                        <p:tav tm="0">
                                          <p:val>
                                            <p:strVal val="1+#ppt_w/2"/>
                                          </p:val>
                                        </p:tav>
                                        <p:tav tm="100000">
                                          <p:val>
                                            <p:strVal val="#ppt_x"/>
                                          </p:val>
                                        </p:tav>
                                      </p:tavLst>
                                    </p:anim>
                                    <p:anim calcmode="lin" valueType="num">
                                      <p:cBhvr additive="base">
                                        <p:cTn id="111" dur="2000" fill="hold"/>
                                        <p:tgtEl>
                                          <p:spTgt spid="4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2000" fill="hold"/>
                                        <p:tgtEl>
                                          <p:spTgt spid="45"/>
                                        </p:tgtEl>
                                        <p:attrNameLst>
                                          <p:attrName>ppt_x</p:attrName>
                                        </p:attrNameLst>
                                      </p:cBhvr>
                                      <p:tavLst>
                                        <p:tav tm="0">
                                          <p:val>
                                            <p:strVal val="1+#ppt_w/2"/>
                                          </p:val>
                                        </p:tav>
                                        <p:tav tm="100000">
                                          <p:val>
                                            <p:strVal val="#ppt_x"/>
                                          </p:val>
                                        </p:tav>
                                      </p:tavLst>
                                    </p:anim>
                                    <p:anim calcmode="lin" valueType="num">
                                      <p:cBhvr additive="base">
                                        <p:cTn id="115" dur="2000" fill="hold"/>
                                        <p:tgtEl>
                                          <p:spTgt spid="45"/>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additive="base">
                                        <p:cTn id="118" dur="2000" fill="hold"/>
                                        <p:tgtEl>
                                          <p:spTgt spid="40"/>
                                        </p:tgtEl>
                                        <p:attrNameLst>
                                          <p:attrName>ppt_x</p:attrName>
                                        </p:attrNameLst>
                                      </p:cBhvr>
                                      <p:tavLst>
                                        <p:tav tm="0">
                                          <p:val>
                                            <p:strVal val="1+#ppt_w/2"/>
                                          </p:val>
                                        </p:tav>
                                        <p:tav tm="100000">
                                          <p:val>
                                            <p:strVal val="#ppt_x"/>
                                          </p:val>
                                        </p:tav>
                                      </p:tavLst>
                                    </p:anim>
                                    <p:anim calcmode="lin" valueType="num">
                                      <p:cBhvr additive="base">
                                        <p:cTn id="119" dur="2000" fill="hold"/>
                                        <p:tgtEl>
                                          <p:spTgt spid="40"/>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 calcmode="lin" valueType="num">
                                      <p:cBhvr additive="base">
                                        <p:cTn id="122" dur="2000" fill="hold"/>
                                        <p:tgtEl>
                                          <p:spTgt spid="44"/>
                                        </p:tgtEl>
                                        <p:attrNameLst>
                                          <p:attrName>ppt_x</p:attrName>
                                        </p:attrNameLst>
                                      </p:cBhvr>
                                      <p:tavLst>
                                        <p:tav tm="0">
                                          <p:val>
                                            <p:strVal val="1+#ppt_w/2"/>
                                          </p:val>
                                        </p:tav>
                                        <p:tav tm="100000">
                                          <p:val>
                                            <p:strVal val="#ppt_x"/>
                                          </p:val>
                                        </p:tav>
                                      </p:tavLst>
                                    </p:anim>
                                    <p:anim calcmode="lin" valueType="num">
                                      <p:cBhvr additive="base">
                                        <p:cTn id="123" dur="2000" fill="hold"/>
                                        <p:tgtEl>
                                          <p:spTgt spid="44"/>
                                        </p:tgtEl>
                                        <p:attrNameLst>
                                          <p:attrName>ppt_y</p:attrName>
                                        </p:attrNameLst>
                                      </p:cBhvr>
                                      <p:tavLst>
                                        <p:tav tm="0">
                                          <p:val>
                                            <p:strVal val="#ppt_y"/>
                                          </p:val>
                                        </p:tav>
                                        <p:tav tm="100000">
                                          <p:val>
                                            <p:strVal val="#ppt_y"/>
                                          </p:val>
                                        </p:tav>
                                      </p:tavLst>
                                    </p:anim>
                                  </p:childTnLst>
                                </p:cTn>
                              </p:par>
                              <p:par>
                                <p:cTn id="124" presetID="2" presetClass="entr" presetSubtype="2" fill="hold" nodeType="with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2000" fill="hold"/>
                                        <p:tgtEl>
                                          <p:spTgt spid="37"/>
                                        </p:tgtEl>
                                        <p:attrNameLst>
                                          <p:attrName>ppt_x</p:attrName>
                                        </p:attrNameLst>
                                      </p:cBhvr>
                                      <p:tavLst>
                                        <p:tav tm="0">
                                          <p:val>
                                            <p:strVal val="1+#ppt_w/2"/>
                                          </p:val>
                                        </p:tav>
                                        <p:tav tm="100000">
                                          <p:val>
                                            <p:strVal val="#ppt_x"/>
                                          </p:val>
                                        </p:tav>
                                      </p:tavLst>
                                    </p:anim>
                                    <p:anim calcmode="lin" valueType="num">
                                      <p:cBhvr additive="base">
                                        <p:cTn id="127" dur="2000" fill="hold"/>
                                        <p:tgtEl>
                                          <p:spTgt spid="37"/>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 calcmode="lin" valueType="num">
                                      <p:cBhvr additive="base">
                                        <p:cTn id="130" dur="2000" fill="hold"/>
                                        <p:tgtEl>
                                          <p:spTgt spid="43"/>
                                        </p:tgtEl>
                                        <p:attrNameLst>
                                          <p:attrName>ppt_x</p:attrName>
                                        </p:attrNameLst>
                                      </p:cBhvr>
                                      <p:tavLst>
                                        <p:tav tm="0">
                                          <p:val>
                                            <p:strVal val="1+#ppt_w/2"/>
                                          </p:val>
                                        </p:tav>
                                        <p:tav tm="100000">
                                          <p:val>
                                            <p:strVal val="#ppt_x"/>
                                          </p:val>
                                        </p:tav>
                                      </p:tavLst>
                                    </p:anim>
                                    <p:anim calcmode="lin" valueType="num">
                                      <p:cBhvr additive="base">
                                        <p:cTn id="131" dur="2000" fill="hold"/>
                                        <p:tgtEl>
                                          <p:spTgt spid="43"/>
                                        </p:tgtEl>
                                        <p:attrNameLst>
                                          <p:attrName>ppt_y</p:attrName>
                                        </p:attrNameLst>
                                      </p:cBhvr>
                                      <p:tavLst>
                                        <p:tav tm="0">
                                          <p:val>
                                            <p:strVal val="#ppt_y"/>
                                          </p:val>
                                        </p:tav>
                                        <p:tav tm="100000">
                                          <p:val>
                                            <p:strVal val="#ppt_y"/>
                                          </p:val>
                                        </p:tav>
                                      </p:tavLst>
                                    </p:anim>
                                  </p:childTnLst>
                                </p:cTn>
                              </p:par>
                            </p:childTnLst>
                          </p:cTn>
                        </p:par>
                        <p:par>
                          <p:cTn id="132" fill="hold">
                            <p:stCondLst>
                              <p:cond delay="9500"/>
                            </p:stCondLst>
                            <p:childTnLst>
                              <p:par>
                                <p:cTn id="133" presetID="42" presetClass="entr" presetSubtype="0" fill="hold"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1000"/>
                                        <p:tgtEl>
                                          <p:spTgt spid="46"/>
                                        </p:tgtEl>
                                      </p:cBhvr>
                                    </p:animEffect>
                                    <p:anim calcmode="lin" valueType="num">
                                      <p:cBhvr>
                                        <p:cTn id="136" dur="1000" fill="hold"/>
                                        <p:tgtEl>
                                          <p:spTgt spid="46"/>
                                        </p:tgtEl>
                                        <p:attrNameLst>
                                          <p:attrName>ppt_x</p:attrName>
                                        </p:attrNameLst>
                                      </p:cBhvr>
                                      <p:tavLst>
                                        <p:tav tm="0">
                                          <p:val>
                                            <p:strVal val="#ppt_x"/>
                                          </p:val>
                                        </p:tav>
                                        <p:tav tm="100000">
                                          <p:val>
                                            <p:strVal val="#ppt_x"/>
                                          </p:val>
                                        </p:tav>
                                      </p:tavLst>
                                    </p:anim>
                                    <p:anim calcmode="lin" valueType="num">
                                      <p:cBhvr>
                                        <p:cTn id="137" dur="1000" fill="hold"/>
                                        <p:tgtEl>
                                          <p:spTgt spid="46"/>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1000"/>
                                        <p:tgtEl>
                                          <p:spTgt spid="47"/>
                                        </p:tgtEl>
                                      </p:cBhvr>
                                    </p:animEffect>
                                    <p:anim calcmode="lin" valueType="num">
                                      <p:cBhvr>
                                        <p:cTn id="141" dur="1000" fill="hold"/>
                                        <p:tgtEl>
                                          <p:spTgt spid="47"/>
                                        </p:tgtEl>
                                        <p:attrNameLst>
                                          <p:attrName>ppt_x</p:attrName>
                                        </p:attrNameLst>
                                      </p:cBhvr>
                                      <p:tavLst>
                                        <p:tav tm="0">
                                          <p:val>
                                            <p:strVal val="#ppt_x"/>
                                          </p:val>
                                        </p:tav>
                                        <p:tav tm="100000">
                                          <p:val>
                                            <p:strVal val="#ppt_x"/>
                                          </p:val>
                                        </p:tav>
                                      </p:tavLst>
                                    </p:anim>
                                    <p:anim calcmode="lin" valueType="num">
                                      <p:cBhvr>
                                        <p:cTn id="142" dur="1000" fill="hold"/>
                                        <p:tgtEl>
                                          <p:spTgt spid="47"/>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fade">
                                      <p:cBhvr>
                                        <p:cTn id="145" dur="1000"/>
                                        <p:tgtEl>
                                          <p:spTgt spid="48"/>
                                        </p:tgtEl>
                                      </p:cBhvr>
                                    </p:animEffect>
                                    <p:anim calcmode="lin" valueType="num">
                                      <p:cBhvr>
                                        <p:cTn id="146" dur="1000" fill="hold"/>
                                        <p:tgtEl>
                                          <p:spTgt spid="48"/>
                                        </p:tgtEl>
                                        <p:attrNameLst>
                                          <p:attrName>ppt_x</p:attrName>
                                        </p:attrNameLst>
                                      </p:cBhvr>
                                      <p:tavLst>
                                        <p:tav tm="0">
                                          <p:val>
                                            <p:strVal val="#ppt_x"/>
                                          </p:val>
                                        </p:tav>
                                        <p:tav tm="100000">
                                          <p:val>
                                            <p:strVal val="#ppt_x"/>
                                          </p:val>
                                        </p:tav>
                                      </p:tavLst>
                                    </p:anim>
                                    <p:anim calcmode="lin" valueType="num">
                                      <p:cBhvr>
                                        <p:cTn id="147" dur="1000" fill="hold"/>
                                        <p:tgtEl>
                                          <p:spTgt spid="48"/>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2"/>
                                        </p:tgtEl>
                                        <p:attrNameLst>
                                          <p:attrName>style.visibility</p:attrName>
                                        </p:attrNameLst>
                                      </p:cBhvr>
                                      <p:to>
                                        <p:strVal val="visible"/>
                                      </p:to>
                                    </p:set>
                                    <p:animEffect transition="in" filter="fade">
                                      <p:cBhvr>
                                        <p:cTn id="150" dur="1000"/>
                                        <p:tgtEl>
                                          <p:spTgt spid="2"/>
                                        </p:tgtEl>
                                      </p:cBhvr>
                                    </p:animEffect>
                                    <p:anim calcmode="lin" valueType="num">
                                      <p:cBhvr>
                                        <p:cTn id="151" dur="1000" fill="hold"/>
                                        <p:tgtEl>
                                          <p:spTgt spid="2"/>
                                        </p:tgtEl>
                                        <p:attrNameLst>
                                          <p:attrName>ppt_x</p:attrName>
                                        </p:attrNameLst>
                                      </p:cBhvr>
                                      <p:tavLst>
                                        <p:tav tm="0">
                                          <p:val>
                                            <p:strVal val="#ppt_x"/>
                                          </p:val>
                                        </p:tav>
                                        <p:tav tm="100000">
                                          <p:val>
                                            <p:strVal val="#ppt_x"/>
                                          </p:val>
                                        </p:tav>
                                      </p:tavLst>
                                    </p:anim>
                                    <p:anim calcmode="lin" valueType="num">
                                      <p:cBhvr>
                                        <p:cTn id="152" dur="1000" fill="hold"/>
                                        <p:tgtEl>
                                          <p:spTgt spid="2"/>
                                        </p:tgtEl>
                                        <p:attrNameLst>
                                          <p:attrName>ppt_y</p:attrName>
                                        </p:attrNameLst>
                                      </p:cBhvr>
                                      <p:tavLst>
                                        <p:tav tm="0">
                                          <p:val>
                                            <p:strVal val="#ppt_y+.1"/>
                                          </p:val>
                                        </p:tav>
                                        <p:tav tm="100000">
                                          <p:val>
                                            <p:strVal val="#ppt_y"/>
                                          </p:val>
                                        </p:tav>
                                      </p:tavLst>
                                    </p:anim>
                                  </p:childTnLst>
                                </p:cTn>
                              </p:par>
                            </p:childTnLst>
                          </p:cTn>
                        </p:par>
                        <p:par>
                          <p:cTn id="153" fill="hold">
                            <p:stCondLst>
                              <p:cond delay="10500"/>
                            </p:stCondLst>
                            <p:childTnLst>
                              <p:par>
                                <p:cTn id="154" presetID="10" presetClass="entr" presetSubtype="0" fill="hold" grpId="0" nodeType="after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fade">
                                      <p:cBhvr>
                                        <p:cTn id="156" dur="500"/>
                                        <p:tgtEl>
                                          <p:spTgt spid="5"/>
                                        </p:tgtEl>
                                      </p:cBhvr>
                                    </p:animEffect>
                                  </p:childTnLst>
                                </p:cTn>
                              </p:par>
                            </p:childTnLst>
                          </p:cTn>
                        </p:par>
                        <p:par>
                          <p:cTn id="157" fill="hold">
                            <p:stCondLst>
                              <p:cond delay="11000"/>
                            </p:stCondLst>
                            <p:childTnLst>
                              <p:par>
                                <p:cTn id="158" presetID="10" presetClass="entr" presetSubtype="0" fill="hold" grpId="0" nodeType="afterEffect">
                                  <p:stCondLst>
                                    <p:cond delay="0"/>
                                  </p:stCondLst>
                                  <p:childTnLst>
                                    <p:set>
                                      <p:cBhvr>
                                        <p:cTn id="159" dur="1" fill="hold">
                                          <p:stCondLst>
                                            <p:cond delay="0"/>
                                          </p:stCondLst>
                                        </p:cTn>
                                        <p:tgtEl>
                                          <p:spTgt spid="6"/>
                                        </p:tgtEl>
                                        <p:attrNameLst>
                                          <p:attrName>style.visibility</p:attrName>
                                        </p:attrNameLst>
                                      </p:cBhvr>
                                      <p:to>
                                        <p:strVal val="visible"/>
                                      </p:to>
                                    </p:set>
                                    <p:animEffect transition="in" filter="fade">
                                      <p:cBhvr>
                                        <p:cTn id="160" dur="500"/>
                                        <p:tgtEl>
                                          <p:spTgt spid="6"/>
                                        </p:tgtEl>
                                      </p:cBhvr>
                                    </p:animEffect>
                                  </p:childTnLst>
                                </p:cTn>
                              </p:par>
                            </p:childTnLst>
                          </p:cTn>
                        </p:par>
                        <p:par>
                          <p:cTn id="161" fill="hold">
                            <p:stCondLst>
                              <p:cond delay="11500"/>
                            </p:stCondLst>
                            <p:childTnLst>
                              <p:par>
                                <p:cTn id="162" presetID="10" presetClass="entr" presetSubtype="0" fill="hold" grpId="0" nodeType="afterEffect">
                                  <p:stCondLst>
                                    <p:cond delay="0"/>
                                  </p:stCondLst>
                                  <p:childTnLst>
                                    <p:set>
                                      <p:cBhvr>
                                        <p:cTn id="163" dur="1" fill="hold">
                                          <p:stCondLst>
                                            <p:cond delay="0"/>
                                          </p:stCondLst>
                                        </p:cTn>
                                        <p:tgtEl>
                                          <p:spTgt spid="8"/>
                                        </p:tgtEl>
                                        <p:attrNameLst>
                                          <p:attrName>style.visibility</p:attrName>
                                        </p:attrNameLst>
                                      </p:cBhvr>
                                      <p:to>
                                        <p:strVal val="visible"/>
                                      </p:to>
                                    </p:set>
                                    <p:animEffect transition="in" filter="fade">
                                      <p:cBhvr>
                                        <p:cTn id="164" dur="500"/>
                                        <p:tgtEl>
                                          <p:spTgt spid="8"/>
                                        </p:tgtEl>
                                      </p:cBhvr>
                                    </p:animEffect>
                                  </p:childTnLst>
                                </p:cTn>
                              </p:par>
                            </p:childTnLst>
                          </p:cTn>
                        </p:par>
                        <p:par>
                          <p:cTn id="165" fill="hold">
                            <p:stCondLst>
                              <p:cond delay="12000"/>
                            </p:stCondLst>
                            <p:childTnLst>
                              <p:par>
                                <p:cTn id="166" presetID="10" presetClass="entr" presetSubtype="0" fill="hold" grpId="0" nodeType="afterEffect">
                                  <p:stCondLst>
                                    <p:cond delay="0"/>
                                  </p:stCondLst>
                                  <p:childTnLst>
                                    <p:set>
                                      <p:cBhvr>
                                        <p:cTn id="167" dur="1" fill="hold">
                                          <p:stCondLst>
                                            <p:cond delay="0"/>
                                          </p:stCondLst>
                                        </p:cTn>
                                        <p:tgtEl>
                                          <p:spTgt spid="3"/>
                                        </p:tgtEl>
                                        <p:attrNameLst>
                                          <p:attrName>style.visibility</p:attrName>
                                        </p:attrNameLst>
                                      </p:cBhvr>
                                      <p:to>
                                        <p:strVal val="visible"/>
                                      </p:to>
                                    </p:set>
                                    <p:animEffect transition="in" filter="fade">
                                      <p:cBhvr>
                                        <p:cTn id="168" dur="500"/>
                                        <p:tgtEl>
                                          <p:spTgt spid="3"/>
                                        </p:tgtEl>
                                      </p:cBhvr>
                                    </p:animEffect>
                                  </p:childTnLst>
                                </p:cTn>
                              </p:par>
                            </p:childTnLst>
                          </p:cTn>
                        </p:par>
                        <p:par>
                          <p:cTn id="169" fill="hold">
                            <p:stCondLst>
                              <p:cond delay="12500"/>
                            </p:stCondLst>
                            <p:childTnLst>
                              <p:par>
                                <p:cTn id="170" presetID="42" presetClass="entr" presetSubtype="0" fill="hold" grpId="0" nodeType="afterEffect">
                                  <p:stCondLst>
                                    <p:cond delay="200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1000"/>
                                        <p:tgtEl>
                                          <p:spTgt spid="42"/>
                                        </p:tgtEl>
                                      </p:cBhvr>
                                    </p:animEffect>
                                    <p:anim calcmode="lin" valueType="num">
                                      <p:cBhvr>
                                        <p:cTn id="173" dur="1000" fill="hold"/>
                                        <p:tgtEl>
                                          <p:spTgt spid="42"/>
                                        </p:tgtEl>
                                        <p:attrNameLst>
                                          <p:attrName>ppt_x</p:attrName>
                                        </p:attrNameLst>
                                      </p:cBhvr>
                                      <p:tavLst>
                                        <p:tav tm="0">
                                          <p:val>
                                            <p:strVal val="#ppt_x"/>
                                          </p:val>
                                        </p:tav>
                                        <p:tav tm="100000">
                                          <p:val>
                                            <p:strVal val="#ppt_x"/>
                                          </p:val>
                                        </p:tav>
                                      </p:tavLst>
                                    </p:anim>
                                    <p:anim calcmode="lin" valueType="num">
                                      <p:cBhvr>
                                        <p:cTn id="174" dur="1000" fill="hold"/>
                                        <p:tgtEl>
                                          <p:spTgt spid="42"/>
                                        </p:tgtEl>
                                        <p:attrNameLst>
                                          <p:attrName>ppt_y</p:attrName>
                                        </p:attrNameLst>
                                      </p:cBhvr>
                                      <p:tavLst>
                                        <p:tav tm="0">
                                          <p:val>
                                            <p:strVal val="#ppt_y+.1"/>
                                          </p:val>
                                        </p:tav>
                                        <p:tav tm="100000">
                                          <p:val>
                                            <p:strVal val="#ppt_y"/>
                                          </p:val>
                                        </p:tav>
                                      </p:tavLst>
                                    </p:anim>
                                  </p:childTnLst>
                                </p:cTn>
                              </p:par>
                            </p:childTnLst>
                          </p:cTn>
                        </p:par>
                        <p:par>
                          <p:cTn id="175" fill="hold">
                            <p:stCondLst>
                              <p:cond delay="15500"/>
                            </p:stCondLst>
                            <p:childTnLst>
                              <p:par>
                                <p:cTn id="176" presetID="42" presetClass="entr" presetSubtype="0" fill="hold" grpId="0" nodeType="afterEffect">
                                  <p:stCondLst>
                                    <p:cond delay="2000"/>
                                  </p:stCondLst>
                                  <p:childTnLst>
                                    <p:set>
                                      <p:cBhvr>
                                        <p:cTn id="177" dur="1" fill="hold">
                                          <p:stCondLst>
                                            <p:cond delay="0"/>
                                          </p:stCondLst>
                                        </p:cTn>
                                        <p:tgtEl>
                                          <p:spTgt spid="49"/>
                                        </p:tgtEl>
                                        <p:attrNameLst>
                                          <p:attrName>style.visibility</p:attrName>
                                        </p:attrNameLst>
                                      </p:cBhvr>
                                      <p:to>
                                        <p:strVal val="visible"/>
                                      </p:to>
                                    </p:set>
                                    <p:animEffect transition="in" filter="fade">
                                      <p:cBhvr>
                                        <p:cTn id="178" dur="1000"/>
                                        <p:tgtEl>
                                          <p:spTgt spid="49"/>
                                        </p:tgtEl>
                                      </p:cBhvr>
                                    </p:animEffect>
                                    <p:anim calcmode="lin" valueType="num">
                                      <p:cBhvr>
                                        <p:cTn id="179" dur="1000" fill="hold"/>
                                        <p:tgtEl>
                                          <p:spTgt spid="49"/>
                                        </p:tgtEl>
                                        <p:attrNameLst>
                                          <p:attrName>ppt_x</p:attrName>
                                        </p:attrNameLst>
                                      </p:cBhvr>
                                      <p:tavLst>
                                        <p:tav tm="0">
                                          <p:val>
                                            <p:strVal val="#ppt_x"/>
                                          </p:val>
                                        </p:tav>
                                        <p:tav tm="100000">
                                          <p:val>
                                            <p:strVal val="#ppt_x"/>
                                          </p:val>
                                        </p:tav>
                                      </p:tavLst>
                                    </p:anim>
                                    <p:anim calcmode="lin" valueType="num">
                                      <p:cBhvr>
                                        <p:cTn id="180" dur="1000" fill="hold"/>
                                        <p:tgtEl>
                                          <p:spTgt spid="49"/>
                                        </p:tgtEl>
                                        <p:attrNameLst>
                                          <p:attrName>ppt_y</p:attrName>
                                        </p:attrNameLst>
                                      </p:cBhvr>
                                      <p:tavLst>
                                        <p:tav tm="0">
                                          <p:val>
                                            <p:strVal val="#ppt_y+.1"/>
                                          </p:val>
                                        </p:tav>
                                        <p:tav tm="100000">
                                          <p:val>
                                            <p:strVal val="#ppt_y"/>
                                          </p:val>
                                        </p:tav>
                                      </p:tavLst>
                                    </p:anim>
                                  </p:childTnLst>
                                </p:cTn>
                              </p:par>
                            </p:childTnLst>
                          </p:cTn>
                        </p:par>
                        <p:par>
                          <p:cTn id="181" fill="hold">
                            <p:stCondLst>
                              <p:cond delay="18500"/>
                            </p:stCondLst>
                            <p:childTnLst>
                              <p:par>
                                <p:cTn id="182" presetID="42" presetClass="entr" presetSubtype="0" fill="hold" grpId="0" nodeType="afterEffect">
                                  <p:stCondLst>
                                    <p:cond delay="2000"/>
                                  </p:stCondLst>
                                  <p:childTnLst>
                                    <p:set>
                                      <p:cBhvr>
                                        <p:cTn id="183" dur="1" fill="hold">
                                          <p:stCondLst>
                                            <p:cond delay="0"/>
                                          </p:stCondLst>
                                        </p:cTn>
                                        <p:tgtEl>
                                          <p:spTgt spid="50"/>
                                        </p:tgtEl>
                                        <p:attrNameLst>
                                          <p:attrName>style.visibility</p:attrName>
                                        </p:attrNameLst>
                                      </p:cBhvr>
                                      <p:to>
                                        <p:strVal val="visible"/>
                                      </p:to>
                                    </p:set>
                                    <p:animEffect transition="in" filter="fade">
                                      <p:cBhvr>
                                        <p:cTn id="184" dur="1000"/>
                                        <p:tgtEl>
                                          <p:spTgt spid="50"/>
                                        </p:tgtEl>
                                      </p:cBhvr>
                                    </p:animEffect>
                                    <p:anim calcmode="lin" valueType="num">
                                      <p:cBhvr>
                                        <p:cTn id="185" dur="1000" fill="hold"/>
                                        <p:tgtEl>
                                          <p:spTgt spid="50"/>
                                        </p:tgtEl>
                                        <p:attrNameLst>
                                          <p:attrName>ppt_x</p:attrName>
                                        </p:attrNameLst>
                                      </p:cBhvr>
                                      <p:tavLst>
                                        <p:tav tm="0">
                                          <p:val>
                                            <p:strVal val="#ppt_x"/>
                                          </p:val>
                                        </p:tav>
                                        <p:tav tm="100000">
                                          <p:val>
                                            <p:strVal val="#ppt_x"/>
                                          </p:val>
                                        </p:tav>
                                      </p:tavLst>
                                    </p:anim>
                                    <p:anim calcmode="lin" valueType="num">
                                      <p:cBhvr>
                                        <p:cTn id="186" dur="1000" fill="hold"/>
                                        <p:tgtEl>
                                          <p:spTgt spid="50"/>
                                        </p:tgtEl>
                                        <p:attrNameLst>
                                          <p:attrName>ppt_y</p:attrName>
                                        </p:attrNameLst>
                                      </p:cBhvr>
                                      <p:tavLst>
                                        <p:tav tm="0">
                                          <p:val>
                                            <p:strVal val="#ppt_y+.1"/>
                                          </p:val>
                                        </p:tav>
                                        <p:tav tm="100000">
                                          <p:val>
                                            <p:strVal val="#ppt_y"/>
                                          </p:val>
                                        </p:tav>
                                      </p:tavLst>
                                    </p:anim>
                                  </p:childTnLst>
                                </p:cTn>
                              </p:par>
                            </p:childTnLst>
                          </p:cTn>
                        </p:par>
                        <p:par>
                          <p:cTn id="187" fill="hold">
                            <p:stCondLst>
                              <p:cond delay="21500"/>
                            </p:stCondLst>
                            <p:childTnLst>
                              <p:par>
                                <p:cTn id="188" presetID="42" presetClass="entr" presetSubtype="0" fill="hold" nodeType="afterEffect">
                                  <p:stCondLst>
                                    <p:cond delay="2000"/>
                                  </p:stCondLst>
                                  <p:childTnLst>
                                    <p:set>
                                      <p:cBhvr>
                                        <p:cTn id="189" dur="1" fill="hold">
                                          <p:stCondLst>
                                            <p:cond delay="0"/>
                                          </p:stCondLst>
                                        </p:cTn>
                                        <p:tgtEl>
                                          <p:spTgt spid="51">
                                            <p:txEl>
                                              <p:pRg st="0" end="0"/>
                                            </p:txEl>
                                          </p:spTgt>
                                        </p:tgtEl>
                                        <p:attrNameLst>
                                          <p:attrName>style.visibility</p:attrName>
                                        </p:attrNameLst>
                                      </p:cBhvr>
                                      <p:to>
                                        <p:strVal val="visible"/>
                                      </p:to>
                                    </p:set>
                                    <p:animEffect transition="in" filter="fade">
                                      <p:cBhvr>
                                        <p:cTn id="190" dur="1000"/>
                                        <p:tgtEl>
                                          <p:spTgt spid="51">
                                            <p:txEl>
                                              <p:pRg st="0" end="0"/>
                                            </p:txEl>
                                          </p:spTgt>
                                        </p:tgtEl>
                                      </p:cBhvr>
                                    </p:animEffect>
                                    <p:anim calcmode="lin" valueType="num">
                                      <p:cBhvr>
                                        <p:cTn id="191"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192"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193" fill="hold">
                            <p:stCondLst>
                              <p:cond delay="24500"/>
                            </p:stCondLst>
                            <p:childTnLst>
                              <p:par>
                                <p:cTn id="194" presetID="42" presetClass="entr" presetSubtype="0" fill="hold" nodeType="afterEffect">
                                  <p:stCondLst>
                                    <p:cond delay="2000"/>
                                  </p:stCondLst>
                                  <p:childTnLst>
                                    <p:set>
                                      <p:cBhvr>
                                        <p:cTn id="195" dur="1" fill="hold">
                                          <p:stCondLst>
                                            <p:cond delay="0"/>
                                          </p:stCondLst>
                                        </p:cTn>
                                        <p:tgtEl>
                                          <p:spTgt spid="52">
                                            <p:txEl>
                                              <p:pRg st="0" end="0"/>
                                            </p:txEl>
                                          </p:spTgt>
                                        </p:tgtEl>
                                        <p:attrNameLst>
                                          <p:attrName>style.visibility</p:attrName>
                                        </p:attrNameLst>
                                      </p:cBhvr>
                                      <p:to>
                                        <p:strVal val="visible"/>
                                      </p:to>
                                    </p:set>
                                    <p:animEffect transition="in" filter="fade">
                                      <p:cBhvr>
                                        <p:cTn id="196" dur="1000"/>
                                        <p:tgtEl>
                                          <p:spTgt spid="52">
                                            <p:txEl>
                                              <p:pRg st="0" end="0"/>
                                            </p:txEl>
                                          </p:spTgt>
                                        </p:tgtEl>
                                      </p:cBhvr>
                                    </p:animEffect>
                                    <p:anim calcmode="lin" valueType="num">
                                      <p:cBhvr>
                                        <p:cTn id="197"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98"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99" fill="hold">
                            <p:stCondLst>
                              <p:cond delay="27500"/>
                            </p:stCondLst>
                            <p:childTnLst>
                              <p:par>
                                <p:cTn id="200" presetID="42" presetClass="entr" presetSubtype="0" fill="hold" nodeType="afterEffect">
                                  <p:stCondLst>
                                    <p:cond delay="2000"/>
                                  </p:stCondLst>
                                  <p:childTnLst>
                                    <p:set>
                                      <p:cBhvr>
                                        <p:cTn id="201" dur="1" fill="hold">
                                          <p:stCondLst>
                                            <p:cond delay="0"/>
                                          </p:stCondLst>
                                        </p:cTn>
                                        <p:tgtEl>
                                          <p:spTgt spid="54">
                                            <p:txEl>
                                              <p:pRg st="0" end="0"/>
                                            </p:txEl>
                                          </p:spTgt>
                                        </p:tgtEl>
                                        <p:attrNameLst>
                                          <p:attrName>style.visibility</p:attrName>
                                        </p:attrNameLst>
                                      </p:cBhvr>
                                      <p:to>
                                        <p:strVal val="visible"/>
                                      </p:to>
                                    </p:set>
                                    <p:animEffect transition="in" filter="fade">
                                      <p:cBhvr>
                                        <p:cTn id="202" dur="1000"/>
                                        <p:tgtEl>
                                          <p:spTgt spid="54">
                                            <p:txEl>
                                              <p:pRg st="0" end="0"/>
                                            </p:txEl>
                                          </p:spTgt>
                                        </p:tgtEl>
                                      </p:cBhvr>
                                    </p:animEffect>
                                    <p:anim calcmode="lin" valueType="num">
                                      <p:cBhvr>
                                        <p:cTn id="203"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4"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05" fill="hold">
                            <p:stCondLst>
                              <p:cond delay="30500"/>
                            </p:stCondLst>
                            <p:childTnLst>
                              <p:par>
                                <p:cTn id="206" presetID="42" presetClass="entr" presetSubtype="0" fill="hold" grpId="0" nodeType="afterEffect">
                                  <p:stCondLst>
                                    <p:cond delay="2000"/>
                                  </p:stCondLst>
                                  <p:childTnLst>
                                    <p:set>
                                      <p:cBhvr>
                                        <p:cTn id="207" dur="1" fill="hold">
                                          <p:stCondLst>
                                            <p:cond delay="0"/>
                                          </p:stCondLst>
                                        </p:cTn>
                                        <p:tgtEl>
                                          <p:spTgt spid="53"/>
                                        </p:tgtEl>
                                        <p:attrNameLst>
                                          <p:attrName>style.visibility</p:attrName>
                                        </p:attrNameLst>
                                      </p:cBhvr>
                                      <p:to>
                                        <p:strVal val="visible"/>
                                      </p:to>
                                    </p:set>
                                    <p:animEffect transition="in" filter="fade">
                                      <p:cBhvr>
                                        <p:cTn id="208" dur="1000"/>
                                        <p:tgtEl>
                                          <p:spTgt spid="53"/>
                                        </p:tgtEl>
                                      </p:cBhvr>
                                    </p:animEffect>
                                    <p:anim calcmode="lin" valueType="num">
                                      <p:cBhvr>
                                        <p:cTn id="209" dur="1000" fill="hold"/>
                                        <p:tgtEl>
                                          <p:spTgt spid="53"/>
                                        </p:tgtEl>
                                        <p:attrNameLst>
                                          <p:attrName>ppt_x</p:attrName>
                                        </p:attrNameLst>
                                      </p:cBhvr>
                                      <p:tavLst>
                                        <p:tav tm="0">
                                          <p:val>
                                            <p:strVal val="#ppt_x"/>
                                          </p:val>
                                        </p:tav>
                                        <p:tav tm="100000">
                                          <p:val>
                                            <p:strVal val="#ppt_x"/>
                                          </p:val>
                                        </p:tav>
                                      </p:tavLst>
                                    </p:anim>
                                    <p:anim calcmode="lin" valueType="num">
                                      <p:cBhvr>
                                        <p:cTn id="210" dur="1000" fill="hold"/>
                                        <p:tgtEl>
                                          <p:spTgt spid="53"/>
                                        </p:tgtEl>
                                        <p:attrNameLst>
                                          <p:attrName>ppt_y</p:attrName>
                                        </p:attrNameLst>
                                      </p:cBhvr>
                                      <p:tavLst>
                                        <p:tav tm="0">
                                          <p:val>
                                            <p:strVal val="#ppt_y+.1"/>
                                          </p:val>
                                        </p:tav>
                                        <p:tav tm="100000">
                                          <p:val>
                                            <p:strVal val="#ppt_y"/>
                                          </p:val>
                                        </p:tav>
                                      </p:tavLst>
                                    </p:anim>
                                  </p:childTnLst>
                                </p:cTn>
                              </p:par>
                            </p:childTnLst>
                          </p:cTn>
                        </p:par>
                        <p:par>
                          <p:cTn id="211" fill="hold">
                            <p:stCondLst>
                              <p:cond delay="33500"/>
                            </p:stCondLst>
                            <p:childTnLst>
                              <p:par>
                                <p:cTn id="212" presetID="42" presetClass="entr" presetSubtype="0" fill="hold" grpId="0" nodeType="afterEffect">
                                  <p:stCondLst>
                                    <p:cond delay="2000"/>
                                  </p:stCondLst>
                                  <p:childTnLst>
                                    <p:set>
                                      <p:cBhvr>
                                        <p:cTn id="213" dur="1" fill="hold">
                                          <p:stCondLst>
                                            <p:cond delay="0"/>
                                          </p:stCondLst>
                                        </p:cTn>
                                        <p:tgtEl>
                                          <p:spTgt spid="55"/>
                                        </p:tgtEl>
                                        <p:attrNameLst>
                                          <p:attrName>style.visibility</p:attrName>
                                        </p:attrNameLst>
                                      </p:cBhvr>
                                      <p:to>
                                        <p:strVal val="visible"/>
                                      </p:to>
                                    </p:set>
                                    <p:animEffect transition="in" filter="fade">
                                      <p:cBhvr>
                                        <p:cTn id="214" dur="1000"/>
                                        <p:tgtEl>
                                          <p:spTgt spid="55"/>
                                        </p:tgtEl>
                                      </p:cBhvr>
                                    </p:animEffect>
                                    <p:anim calcmode="lin" valueType="num">
                                      <p:cBhvr>
                                        <p:cTn id="215" dur="1000" fill="hold"/>
                                        <p:tgtEl>
                                          <p:spTgt spid="55"/>
                                        </p:tgtEl>
                                        <p:attrNameLst>
                                          <p:attrName>ppt_x</p:attrName>
                                        </p:attrNameLst>
                                      </p:cBhvr>
                                      <p:tavLst>
                                        <p:tav tm="0">
                                          <p:val>
                                            <p:strVal val="#ppt_x"/>
                                          </p:val>
                                        </p:tav>
                                        <p:tav tm="100000">
                                          <p:val>
                                            <p:strVal val="#ppt_x"/>
                                          </p:val>
                                        </p:tav>
                                      </p:tavLst>
                                    </p:anim>
                                    <p:anim calcmode="lin" valueType="num">
                                      <p:cBhvr>
                                        <p:cTn id="216" dur="1000" fill="hold"/>
                                        <p:tgtEl>
                                          <p:spTgt spid="55"/>
                                        </p:tgtEl>
                                        <p:attrNameLst>
                                          <p:attrName>ppt_y</p:attrName>
                                        </p:attrNameLst>
                                      </p:cBhvr>
                                      <p:tavLst>
                                        <p:tav tm="0">
                                          <p:val>
                                            <p:strVal val="#ppt_y+.1"/>
                                          </p:val>
                                        </p:tav>
                                        <p:tav tm="100000">
                                          <p:val>
                                            <p:strVal val="#ppt_y"/>
                                          </p:val>
                                        </p:tav>
                                      </p:tavLst>
                                    </p:anim>
                                  </p:childTnLst>
                                </p:cTn>
                              </p:par>
                            </p:childTnLst>
                          </p:cTn>
                        </p:par>
                        <p:par>
                          <p:cTn id="217" fill="hold">
                            <p:stCondLst>
                              <p:cond delay="36500"/>
                            </p:stCondLst>
                            <p:childTnLst>
                              <p:par>
                                <p:cTn id="218" presetID="42" presetClass="entr" presetSubtype="0" fill="hold" grpId="0" nodeType="afterEffect">
                                  <p:stCondLst>
                                    <p:cond delay="2000"/>
                                  </p:stCondLst>
                                  <p:childTnLst>
                                    <p:set>
                                      <p:cBhvr>
                                        <p:cTn id="219" dur="1" fill="hold">
                                          <p:stCondLst>
                                            <p:cond delay="0"/>
                                          </p:stCondLst>
                                        </p:cTn>
                                        <p:tgtEl>
                                          <p:spTgt spid="56"/>
                                        </p:tgtEl>
                                        <p:attrNameLst>
                                          <p:attrName>style.visibility</p:attrName>
                                        </p:attrNameLst>
                                      </p:cBhvr>
                                      <p:to>
                                        <p:strVal val="visible"/>
                                      </p:to>
                                    </p:set>
                                    <p:animEffect transition="in" filter="fade">
                                      <p:cBhvr>
                                        <p:cTn id="220" dur="1000"/>
                                        <p:tgtEl>
                                          <p:spTgt spid="56"/>
                                        </p:tgtEl>
                                      </p:cBhvr>
                                    </p:animEffect>
                                    <p:anim calcmode="lin" valueType="num">
                                      <p:cBhvr>
                                        <p:cTn id="221" dur="1000" fill="hold"/>
                                        <p:tgtEl>
                                          <p:spTgt spid="56"/>
                                        </p:tgtEl>
                                        <p:attrNameLst>
                                          <p:attrName>ppt_x</p:attrName>
                                        </p:attrNameLst>
                                      </p:cBhvr>
                                      <p:tavLst>
                                        <p:tav tm="0">
                                          <p:val>
                                            <p:strVal val="#ppt_x"/>
                                          </p:val>
                                        </p:tav>
                                        <p:tav tm="100000">
                                          <p:val>
                                            <p:strVal val="#ppt_x"/>
                                          </p:val>
                                        </p:tav>
                                      </p:tavLst>
                                    </p:anim>
                                    <p:anim calcmode="lin" valueType="num">
                                      <p:cBhvr>
                                        <p:cTn id="222" dur="1000" fill="hold"/>
                                        <p:tgtEl>
                                          <p:spTgt spid="56"/>
                                        </p:tgtEl>
                                        <p:attrNameLst>
                                          <p:attrName>ppt_y</p:attrName>
                                        </p:attrNameLst>
                                      </p:cBhvr>
                                      <p:tavLst>
                                        <p:tav tm="0">
                                          <p:val>
                                            <p:strVal val="#ppt_y+.1"/>
                                          </p:val>
                                        </p:tav>
                                        <p:tav tm="100000">
                                          <p:val>
                                            <p:strVal val="#ppt_y"/>
                                          </p:val>
                                        </p:tav>
                                      </p:tavLst>
                                    </p:anim>
                                  </p:childTnLst>
                                </p:cTn>
                              </p:par>
                            </p:childTnLst>
                          </p:cTn>
                        </p:par>
                        <p:par>
                          <p:cTn id="223" fill="hold">
                            <p:stCondLst>
                              <p:cond delay="39500"/>
                            </p:stCondLst>
                            <p:childTnLst>
                              <p:par>
                                <p:cTn id="224" presetID="42" presetClass="entr" presetSubtype="0" fill="hold" grpId="0" nodeType="afterEffect">
                                  <p:stCondLst>
                                    <p:cond delay="2000"/>
                                  </p:stCondLst>
                                  <p:childTnLst>
                                    <p:set>
                                      <p:cBhvr>
                                        <p:cTn id="225" dur="1" fill="hold">
                                          <p:stCondLst>
                                            <p:cond delay="0"/>
                                          </p:stCondLst>
                                        </p:cTn>
                                        <p:tgtEl>
                                          <p:spTgt spid="57"/>
                                        </p:tgtEl>
                                        <p:attrNameLst>
                                          <p:attrName>style.visibility</p:attrName>
                                        </p:attrNameLst>
                                      </p:cBhvr>
                                      <p:to>
                                        <p:strVal val="visible"/>
                                      </p:to>
                                    </p:set>
                                    <p:animEffect transition="in" filter="fade">
                                      <p:cBhvr>
                                        <p:cTn id="226" dur="1000"/>
                                        <p:tgtEl>
                                          <p:spTgt spid="57"/>
                                        </p:tgtEl>
                                      </p:cBhvr>
                                    </p:animEffect>
                                    <p:anim calcmode="lin" valueType="num">
                                      <p:cBhvr>
                                        <p:cTn id="227" dur="1000" fill="hold"/>
                                        <p:tgtEl>
                                          <p:spTgt spid="57"/>
                                        </p:tgtEl>
                                        <p:attrNameLst>
                                          <p:attrName>ppt_x</p:attrName>
                                        </p:attrNameLst>
                                      </p:cBhvr>
                                      <p:tavLst>
                                        <p:tav tm="0">
                                          <p:val>
                                            <p:strVal val="#ppt_x"/>
                                          </p:val>
                                        </p:tav>
                                        <p:tav tm="100000">
                                          <p:val>
                                            <p:strVal val="#ppt_x"/>
                                          </p:val>
                                        </p:tav>
                                      </p:tavLst>
                                    </p:anim>
                                    <p:anim calcmode="lin" valueType="num">
                                      <p:cBhvr>
                                        <p:cTn id="228" dur="1000" fill="hold"/>
                                        <p:tgtEl>
                                          <p:spTgt spid="57"/>
                                        </p:tgtEl>
                                        <p:attrNameLst>
                                          <p:attrName>ppt_y</p:attrName>
                                        </p:attrNameLst>
                                      </p:cBhvr>
                                      <p:tavLst>
                                        <p:tav tm="0">
                                          <p:val>
                                            <p:strVal val="#ppt_y+.1"/>
                                          </p:val>
                                        </p:tav>
                                        <p:tav tm="100000">
                                          <p:val>
                                            <p:strVal val="#ppt_y"/>
                                          </p:val>
                                        </p:tav>
                                      </p:tavLst>
                                    </p:anim>
                                  </p:childTnLst>
                                </p:cTn>
                              </p:par>
                            </p:childTnLst>
                          </p:cTn>
                        </p:par>
                        <p:par>
                          <p:cTn id="229" fill="hold">
                            <p:stCondLst>
                              <p:cond delay="42500"/>
                            </p:stCondLst>
                            <p:childTnLst>
                              <p:par>
                                <p:cTn id="230" presetID="2" presetClass="entr" presetSubtype="3" fill="hold" grpId="0" nodeType="afterEffect">
                                  <p:stCondLst>
                                    <p:cond delay="3000"/>
                                  </p:stCondLst>
                                  <p:childTnLst>
                                    <p:set>
                                      <p:cBhvr>
                                        <p:cTn id="231" dur="1" fill="hold">
                                          <p:stCondLst>
                                            <p:cond delay="0"/>
                                          </p:stCondLst>
                                        </p:cTn>
                                        <p:tgtEl>
                                          <p:spTgt spid="58"/>
                                        </p:tgtEl>
                                        <p:attrNameLst>
                                          <p:attrName>style.visibility</p:attrName>
                                        </p:attrNameLst>
                                      </p:cBhvr>
                                      <p:to>
                                        <p:strVal val="visible"/>
                                      </p:to>
                                    </p:set>
                                    <p:anim calcmode="lin" valueType="num">
                                      <p:cBhvr additive="base">
                                        <p:cTn id="232" dur="3000" fill="hold"/>
                                        <p:tgtEl>
                                          <p:spTgt spid="58"/>
                                        </p:tgtEl>
                                        <p:attrNameLst>
                                          <p:attrName>ppt_x</p:attrName>
                                        </p:attrNameLst>
                                      </p:cBhvr>
                                      <p:tavLst>
                                        <p:tav tm="0">
                                          <p:val>
                                            <p:strVal val="1+#ppt_w/2"/>
                                          </p:val>
                                        </p:tav>
                                        <p:tav tm="100000">
                                          <p:val>
                                            <p:strVal val="#ppt_x"/>
                                          </p:val>
                                        </p:tav>
                                      </p:tavLst>
                                    </p:anim>
                                    <p:anim calcmode="lin" valueType="num">
                                      <p:cBhvr additive="base">
                                        <p:cTn id="233" dur="3000" fill="hold"/>
                                        <p:tgtEl>
                                          <p:spTgt spid="58"/>
                                        </p:tgtEl>
                                        <p:attrNameLst>
                                          <p:attrName>ppt_y</p:attrName>
                                        </p:attrNameLst>
                                      </p:cBhvr>
                                      <p:tavLst>
                                        <p:tav tm="0">
                                          <p:val>
                                            <p:strVal val="0-#ppt_h/2"/>
                                          </p:val>
                                        </p:tav>
                                        <p:tav tm="100000">
                                          <p:val>
                                            <p:strVal val="#ppt_y"/>
                                          </p:val>
                                        </p:tav>
                                      </p:tavLst>
                                    </p:anim>
                                  </p:childTnLst>
                                </p:cTn>
                              </p:par>
                            </p:childTnLst>
                          </p:cTn>
                        </p:par>
                        <p:par>
                          <p:cTn id="234" fill="hold">
                            <p:stCondLst>
                              <p:cond delay="48500"/>
                            </p:stCondLst>
                            <p:childTnLst>
                              <p:par>
                                <p:cTn id="235" presetID="1" presetClass="entr" presetSubtype="0" fill="hold" nodeType="afterEffect">
                                  <p:stCondLst>
                                    <p:cond delay="3000"/>
                                  </p:stCondLst>
                                  <p:childTnLst>
                                    <p:set>
                                      <p:cBhvr>
                                        <p:cTn id="2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9" grpId="0"/>
      <p:bldP spid="30" grpId="0"/>
      <p:bldP spid="31" grpId="0"/>
      <p:bldP spid="43" grpId="0"/>
      <p:bldP spid="44" grpId="0"/>
      <p:bldP spid="45" grpId="0"/>
      <p:bldP spid="3" grpId="0"/>
      <p:bldP spid="5" grpId="0"/>
      <p:bldP spid="6" grpId="0"/>
      <p:bldP spid="8" grpId="0"/>
      <p:bldP spid="42" grpId="0"/>
      <p:bldP spid="49" grpId="0"/>
      <p:bldP spid="50" grpId="0"/>
      <p:bldP spid="53" grpId="0"/>
      <p:bldP spid="55" grpId="0"/>
      <p:bldP spid="56" grpId="0"/>
      <p:bldP spid="57" grpId="0"/>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94C4B5AE-677A-D79F-3C76-8EAB469681B8}"/>
              </a:ext>
            </a:extLst>
          </p:cNvPr>
          <p:cNvSpPr txBox="1">
            <a:spLocks/>
          </p:cNvSpPr>
          <p:nvPr/>
        </p:nvSpPr>
        <p:spPr>
          <a:xfrm>
            <a:off x="1637873" y="1905000"/>
            <a:ext cx="8913078" cy="8382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Many details are recorded by only one or two gospel writers</a:t>
            </a:r>
          </a:p>
          <a:p>
            <a:pPr marL="0" indent="0">
              <a:buNone/>
            </a:pPr>
            <a:endParaRPr lang="en-US" sz="240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BC2CE115-75D6-883F-2191-40E504249E21}"/>
              </a:ext>
            </a:extLst>
          </p:cNvPr>
          <p:cNvSpPr>
            <a:spLocks noGrp="1"/>
          </p:cNvSpPr>
          <p:nvPr>
            <p:ph type="title"/>
          </p:nvPr>
        </p:nvSpPr>
        <p:spPr>
          <a:xfrm>
            <a:off x="2592249" y="624110"/>
            <a:ext cx="8909366" cy="1280890"/>
          </a:xfrm>
        </p:spPr>
        <p:txBody>
          <a:bodyPr/>
          <a:lstStyle/>
          <a:p>
            <a:r>
              <a:rPr lang="en-US" dirty="0"/>
              <a:t>What do we know?</a:t>
            </a:r>
          </a:p>
        </p:txBody>
      </p:sp>
      <p:sp>
        <p:nvSpPr>
          <p:cNvPr id="2" name="TextBox 1">
            <a:extLst>
              <a:ext uri="{FF2B5EF4-FFF2-40B4-BE49-F238E27FC236}">
                <a16:creationId xmlns:a16="http://schemas.microsoft.com/office/drawing/2014/main" id="{E13D98AF-05E2-5C68-F61A-B426007496D1}"/>
              </a:ext>
            </a:extLst>
          </p:cNvPr>
          <p:cNvSpPr txBox="1"/>
          <p:nvPr/>
        </p:nvSpPr>
        <p:spPr>
          <a:xfrm>
            <a:off x="2592249" y="3200400"/>
            <a:ext cx="8909366" cy="3416320"/>
          </a:xfrm>
          <a:prstGeom prst="rect">
            <a:avLst/>
          </a:prstGeom>
          <a:noFill/>
        </p:spPr>
        <p:txBody>
          <a:bodyPr wrap="square" numCol="2"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Pilate’s frustration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Jesus’s garments divided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“It is finished”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Jesus offered sour wine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Veil of the temple torn in two</a:t>
            </a:r>
            <a:endParaRPr lang="en-US" sz="24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Pilate &amp; Herod become friends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noProof="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Calibri" panose="020F0502020204030204" pitchFamily="34" charset="0"/>
                <a:cs typeface="Calibri" panose="020F0502020204030204" pitchFamily="34" charset="0"/>
              </a:rPr>
              <a:t>Pilate grants a guard the next morning at the Jews’ request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Calibri" panose="020F0502020204030204" pitchFamily="34" charset="0"/>
                <a:cs typeface="Calibri" panose="020F0502020204030204" pitchFamily="34" charset="0"/>
              </a:rPr>
              <a:t>Naming of various women disciples in attendance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Calibri" panose="020F0502020204030204" pitchFamily="34" charset="0"/>
                <a:cs typeface="Calibri" panose="020F0502020204030204" pitchFamily="34" charset="0"/>
              </a:rPr>
              <a:t>Simon the </a:t>
            </a:r>
            <a:r>
              <a:rPr lang="en-US" sz="2400" noProof="0" dirty="0" err="1">
                <a:solidFill>
                  <a:prstClr val="black"/>
                </a:solidFill>
                <a:latin typeface="Calibri" panose="020F0502020204030204" pitchFamily="34" charset="0"/>
                <a:cs typeface="Calibri" panose="020F0502020204030204" pitchFamily="34" charset="0"/>
              </a:rPr>
              <a:t>Cyrenian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179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400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50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50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50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500"/>
                            </p:stCondLst>
                            <p:childTnLst>
                              <p:par>
                                <p:cTn id="41" presetID="42" presetClass="entr" presetSubtype="0" fill="hold" nodeType="afterEffect">
                                  <p:stCondLst>
                                    <p:cond delay="50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000"/>
                            </p:stCondLst>
                            <p:childTnLst>
                              <p:par>
                                <p:cTn id="47" presetID="42" presetClass="entr" presetSubtype="0" fill="hold" nodeType="afterEffect">
                                  <p:stCondLst>
                                    <p:cond delay="50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14500"/>
                            </p:stCondLst>
                            <p:childTnLst>
                              <p:par>
                                <p:cTn id="53" presetID="42" presetClass="entr" presetSubtype="0" fill="hold" nodeType="afterEffect">
                                  <p:stCondLst>
                                    <p:cond delay="50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1000"/>
                                        <p:tgtEl>
                                          <p:spTgt spid="2">
                                            <p:txEl>
                                              <p:pRg st="11" end="11"/>
                                            </p:txEl>
                                          </p:spTgt>
                                        </p:tgtEl>
                                      </p:cBhvr>
                                    </p:animEffect>
                                    <p:anim calcmode="lin" valueType="num">
                                      <p:cBhvr>
                                        <p:cTn id="5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58" fill="hold">
                            <p:stCondLst>
                              <p:cond delay="16000"/>
                            </p:stCondLst>
                            <p:childTnLst>
                              <p:par>
                                <p:cTn id="59" presetID="42" presetClass="entr" presetSubtype="0" fill="hold" nodeType="afterEffect">
                                  <p:stCondLst>
                                    <p:cond delay="50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fade">
                                      <p:cBhvr>
                                        <p:cTn id="61" dur="1000"/>
                                        <p:tgtEl>
                                          <p:spTgt spid="2">
                                            <p:txEl>
                                              <p:pRg st="13" end="13"/>
                                            </p:txEl>
                                          </p:spTgt>
                                        </p:tgtEl>
                                      </p:cBhvr>
                                    </p:animEffect>
                                    <p:anim calcmode="lin" valueType="num">
                                      <p:cBhvr>
                                        <p:cTn id="62"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7500"/>
                            </p:stCondLst>
                            <p:childTnLst>
                              <p:par>
                                <p:cTn id="65" presetID="42" presetClass="entr" presetSubtype="0" fill="hold" nodeType="afterEffect">
                                  <p:stCondLst>
                                    <p:cond delay="50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fade">
                                      <p:cBhvr>
                                        <p:cTn id="67" dur="1000"/>
                                        <p:tgtEl>
                                          <p:spTgt spid="2">
                                            <p:txEl>
                                              <p:pRg st="15" end="15"/>
                                            </p:txEl>
                                          </p:spTgt>
                                        </p:tgtEl>
                                      </p:cBhvr>
                                    </p:animEffect>
                                    <p:anim calcmode="lin" valueType="num">
                                      <p:cBhvr>
                                        <p:cTn id="68"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94C4B5AE-677A-D79F-3C76-8EAB469681B8}"/>
              </a:ext>
            </a:extLst>
          </p:cNvPr>
          <p:cNvSpPr txBox="1">
            <a:spLocks/>
          </p:cNvSpPr>
          <p:nvPr/>
        </p:nvSpPr>
        <p:spPr>
          <a:xfrm>
            <a:off x="1637873" y="1905000"/>
            <a:ext cx="8913078" cy="128089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Not everything mentioned in all 4 gospels</a:t>
            </a:r>
          </a:p>
          <a:p>
            <a:r>
              <a:rPr lang="en-US" sz="2800" b="1" dirty="0">
                <a:latin typeface="Calibri" panose="020F0502020204030204" pitchFamily="34" charset="0"/>
                <a:cs typeface="Calibri" panose="020F0502020204030204" pitchFamily="34" charset="0"/>
              </a:rPr>
              <a:t>Some details are in all 4 gospels</a:t>
            </a:r>
          </a:p>
          <a:p>
            <a:pPr marL="0" indent="0">
              <a:buNone/>
            </a:pPr>
            <a:endParaRPr lang="en-US" sz="240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BC2CE115-75D6-883F-2191-40E504249E21}"/>
              </a:ext>
            </a:extLst>
          </p:cNvPr>
          <p:cNvSpPr>
            <a:spLocks noGrp="1"/>
          </p:cNvSpPr>
          <p:nvPr>
            <p:ph type="title"/>
          </p:nvPr>
        </p:nvSpPr>
        <p:spPr>
          <a:xfrm>
            <a:off x="2592249" y="624110"/>
            <a:ext cx="8909366" cy="1280890"/>
          </a:xfrm>
        </p:spPr>
        <p:txBody>
          <a:bodyPr/>
          <a:lstStyle/>
          <a:p>
            <a:r>
              <a:rPr lang="en-US" dirty="0"/>
              <a:t>What do we know?</a:t>
            </a:r>
          </a:p>
        </p:txBody>
      </p:sp>
      <p:sp>
        <p:nvSpPr>
          <p:cNvPr id="2" name="TextBox 1">
            <a:extLst>
              <a:ext uri="{FF2B5EF4-FFF2-40B4-BE49-F238E27FC236}">
                <a16:creationId xmlns:a16="http://schemas.microsoft.com/office/drawing/2014/main" id="{E13D98AF-05E2-5C68-F61A-B426007496D1}"/>
              </a:ext>
            </a:extLst>
          </p:cNvPr>
          <p:cNvSpPr txBox="1"/>
          <p:nvPr/>
        </p:nvSpPr>
        <p:spPr>
          <a:xfrm>
            <a:off x="2592249" y="3426522"/>
            <a:ext cx="8909366" cy="2677656"/>
          </a:xfrm>
          <a:prstGeom prst="rect">
            <a:avLst/>
          </a:prstGeom>
          <a:noFill/>
        </p:spPr>
        <p:txBody>
          <a:bodyPr wrap="square" numCol="2"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Pilate’s judgment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Jesus died by crucifixion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inscription above the cross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Jesus was </a:t>
            </a:r>
            <a:r>
              <a:rPr lang="en-US" sz="2400" dirty="0">
                <a:solidFill>
                  <a:prstClr val="black"/>
                </a:solidFill>
                <a:latin typeface="Calibri" panose="020F0502020204030204" pitchFamily="34" charset="0"/>
                <a:cs typeface="Calibri" panose="020F0502020204030204" pitchFamily="34" charset="0"/>
              </a:rPr>
              <a:t>wrapped in linen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Placed in a tomb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Mary and others came to the tomb on the first day of the week</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792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3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300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200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000"/>
                            </p:stCondLst>
                            <p:childTnLst>
                              <p:par>
                                <p:cTn id="35" presetID="42" presetClass="entr" presetSubtype="0"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4000"/>
                            </p:stCondLst>
                            <p:childTnLst>
                              <p:par>
                                <p:cTn id="41" presetID="42" presetClass="entr" presetSubtype="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15000"/>
                            </p:stCondLst>
                            <p:childTnLst>
                              <p:par>
                                <p:cTn id="47" presetID="42" presetClass="entr" presetSubtype="0"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1000"/>
                                        <p:tgtEl>
                                          <p:spTgt spid="2">
                                            <p:txEl>
                                              <p:pRg st="11" end="11"/>
                                            </p:txEl>
                                          </p:spTgt>
                                        </p:tgtEl>
                                      </p:cBhvr>
                                    </p:animEffect>
                                    <p:anim calcmode="lin" valueType="num">
                                      <p:cBhvr>
                                        <p:cTn id="5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 we know?</a:t>
            </a:r>
          </a:p>
        </p:txBody>
      </p:sp>
      <p:sp>
        <p:nvSpPr>
          <p:cNvPr id="2" name="Content Placeholder 13">
            <a:extLst>
              <a:ext uri="{FF2B5EF4-FFF2-40B4-BE49-F238E27FC236}">
                <a16:creationId xmlns:a16="http://schemas.microsoft.com/office/drawing/2014/main" id="{8656F07D-7973-409D-7148-79F30FF4FDA4}"/>
              </a:ext>
            </a:extLst>
          </p:cNvPr>
          <p:cNvSpPr txBox="1">
            <a:spLocks/>
          </p:cNvSpPr>
          <p:nvPr/>
        </p:nvSpPr>
        <p:spPr>
          <a:xfrm>
            <a:off x="2588537" y="1676400"/>
            <a:ext cx="8913078" cy="49530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i="1" u="sng" dirty="0">
                <a:latin typeface="Calibri" panose="020F0502020204030204" pitchFamily="34" charset="0"/>
                <a:cs typeface="Calibri" panose="020F0502020204030204" pitchFamily="34" charset="0"/>
              </a:rPr>
              <a:t>Joseph</a:t>
            </a:r>
            <a:r>
              <a:rPr lang="en-US" sz="2800" b="1" dirty="0">
                <a:latin typeface="Calibri" panose="020F0502020204030204" pitchFamily="34" charset="0"/>
                <a:cs typeface="Calibri" panose="020F0502020204030204" pitchFamily="34" charset="0"/>
              </a:rPr>
              <a:t> is mentioned in all 4 gospels:</a:t>
            </a:r>
          </a:p>
          <a:p>
            <a:pPr marL="0" indent="0">
              <a:buNone/>
            </a:pP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Matthew – 4 verses (27:57-60)</a:t>
            </a:r>
          </a:p>
          <a:p>
            <a:pPr lvl="1"/>
            <a:r>
              <a:rPr lang="en-US" sz="2400" dirty="0">
                <a:latin typeface="Calibri" panose="020F0502020204030204" pitchFamily="34" charset="0"/>
                <a:cs typeface="Calibri" panose="020F0502020204030204" pitchFamily="34" charset="0"/>
              </a:rPr>
              <a:t>Mark – 6 verses (15:42-47)</a:t>
            </a:r>
          </a:p>
          <a:p>
            <a:pPr lvl="1"/>
            <a:r>
              <a:rPr lang="en-US" sz="2400" dirty="0">
                <a:latin typeface="Calibri" panose="020F0502020204030204" pitchFamily="34" charset="0"/>
                <a:cs typeface="Calibri" panose="020F0502020204030204" pitchFamily="34" charset="0"/>
              </a:rPr>
              <a:t>Luke – 7 verses (23:50-52)</a:t>
            </a:r>
          </a:p>
          <a:p>
            <a:pPr lvl="1"/>
            <a:r>
              <a:rPr lang="en-US" sz="2400" dirty="0">
                <a:latin typeface="Calibri" panose="020F0502020204030204" pitchFamily="34" charset="0"/>
                <a:cs typeface="Calibri" panose="020F0502020204030204" pitchFamily="34" charset="0"/>
              </a:rPr>
              <a:t>John – 5 verses (19:38-42)</a:t>
            </a:r>
          </a:p>
          <a:p>
            <a:pPr lvl="1"/>
            <a:endParaRPr lang="en-US" sz="600" dirty="0">
              <a:latin typeface="Calibri" panose="020F0502020204030204" pitchFamily="34" charset="0"/>
              <a:cs typeface="Calibri" panose="020F0502020204030204" pitchFamily="34" charset="0"/>
            </a:endParaRPr>
          </a:p>
          <a:p>
            <a:r>
              <a:rPr lang="en-US" sz="2599" b="1" dirty="0">
                <a:latin typeface="Calibri" panose="020F0502020204030204" pitchFamily="34" charset="0"/>
                <a:cs typeface="Calibri" panose="020F0502020204030204" pitchFamily="34" charset="0"/>
              </a:rPr>
              <a:t>Also mentioned indirectly in Isaiah</a:t>
            </a:r>
          </a:p>
          <a:p>
            <a:pPr lvl="1"/>
            <a:r>
              <a:rPr lang="en-US" sz="2400" dirty="0">
                <a:latin typeface="Calibri" panose="020F0502020204030204" pitchFamily="34" charset="0"/>
                <a:cs typeface="Calibri" panose="020F0502020204030204" pitchFamily="34" charset="0"/>
              </a:rPr>
              <a:t>Isaiah 53:9 – His grave was assigned to be with wicked men, Yet with a  rich man in His death.</a:t>
            </a:r>
          </a:p>
        </p:txBody>
      </p:sp>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 presetClass="entr" presetSubtype="0" fill="hold" nodeType="afterEffect">
                                  <p:stCondLst>
                                    <p:cond delay="400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nodeType="afterEffect">
                                  <p:stCondLst>
                                    <p:cond delay="200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nodeType="afterEffect">
                                  <p:stCondLst>
                                    <p:cond delay="200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par>
                          <p:cTn id="23" fill="hold">
                            <p:stCondLst>
                              <p:cond delay="9500"/>
                            </p:stCondLst>
                            <p:childTnLst>
                              <p:par>
                                <p:cTn id="24" presetID="1" presetClass="entr" presetSubtype="0" fill="hold" nodeType="afterEffect">
                                  <p:stCondLst>
                                    <p:cond delay="200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par>
                          <p:cTn id="26" fill="hold">
                            <p:stCondLst>
                              <p:cond delay="11500"/>
                            </p:stCondLst>
                            <p:childTnLst>
                              <p:par>
                                <p:cTn id="27" presetID="1" presetClass="entr" presetSubtype="0" fill="hold" nodeType="afterEffect">
                                  <p:stCondLst>
                                    <p:cond delay="600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par>
                          <p:cTn id="29" fill="hold">
                            <p:stCondLst>
                              <p:cond delay="17500"/>
                            </p:stCondLst>
                            <p:childTnLst>
                              <p:par>
                                <p:cTn id="30" presetID="1" presetClass="entr" presetSubtype="0" fill="hold" nodeType="afterEffect">
                                  <p:stCondLst>
                                    <p:cond delay="400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94C4B5AE-677A-D79F-3C76-8EAB469681B8}"/>
              </a:ext>
            </a:extLst>
          </p:cNvPr>
          <p:cNvSpPr txBox="1">
            <a:spLocks/>
          </p:cNvSpPr>
          <p:nvPr/>
        </p:nvSpPr>
        <p:spPr>
          <a:xfrm>
            <a:off x="2588537" y="1905000"/>
            <a:ext cx="8913078" cy="377762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Arimathea is believed to have been about 20-25 miles northwest of Jerusalem</a:t>
            </a:r>
          </a:p>
          <a:p>
            <a:pPr lvl="1"/>
            <a:r>
              <a:rPr lang="en-US" sz="2400" dirty="0">
                <a:latin typeface="Calibri" panose="020F0502020204030204" pitchFamily="34" charset="0"/>
                <a:cs typeface="Calibri" panose="020F0502020204030204" pitchFamily="34" charset="0"/>
              </a:rPr>
              <a:t>Eusebius identifies it as the place of Samuel’s birth</a:t>
            </a:r>
          </a:p>
          <a:p>
            <a:pPr lvl="1"/>
            <a:r>
              <a:rPr lang="en-US" sz="2400" dirty="0">
                <a:latin typeface="Calibri" panose="020F0502020204030204" pitchFamily="34" charset="0"/>
                <a:cs typeface="Calibri" panose="020F0502020204030204" pitchFamily="34" charset="0"/>
              </a:rPr>
              <a:t>Ramah Naioth or </a:t>
            </a:r>
            <a:r>
              <a:rPr lang="en-US" sz="2400" dirty="0" err="1">
                <a:latin typeface="Calibri" panose="020F0502020204030204" pitchFamily="34" charset="0"/>
                <a:cs typeface="Calibri" panose="020F0502020204030204" pitchFamily="34" charset="0"/>
              </a:rPr>
              <a:t>Ramathaim-Zophim</a:t>
            </a:r>
            <a:endParaRPr lang="en-US" sz="2400" dirty="0">
              <a:latin typeface="Calibri" panose="020F0502020204030204" pitchFamily="34" charset="0"/>
              <a:cs typeface="Calibri" panose="020F0502020204030204" pitchFamily="34" charset="0"/>
            </a:endParaRPr>
          </a:p>
          <a:p>
            <a:pPr lvl="1"/>
            <a:endParaRPr lang="en-US" sz="2201"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BC2CE115-75D6-883F-2191-40E504249E21}"/>
              </a:ext>
            </a:extLst>
          </p:cNvPr>
          <p:cNvSpPr>
            <a:spLocks noGrp="1"/>
          </p:cNvSpPr>
          <p:nvPr>
            <p:ph type="title"/>
          </p:nvPr>
        </p:nvSpPr>
        <p:spPr>
          <a:xfrm>
            <a:off x="2592249" y="624110"/>
            <a:ext cx="8909366" cy="1280890"/>
          </a:xfrm>
        </p:spPr>
        <p:txBody>
          <a:bodyPr/>
          <a:lstStyle/>
          <a:p>
            <a:r>
              <a:rPr lang="en-US" dirty="0"/>
              <a:t>Who is Joseph of Arimathea?</a:t>
            </a:r>
          </a:p>
        </p:txBody>
      </p:sp>
    </p:spTree>
    <p:extLst>
      <p:ext uri="{BB962C8B-B14F-4D97-AF65-F5344CB8AC3E}">
        <p14:creationId xmlns:p14="http://schemas.microsoft.com/office/powerpoint/2010/main" val="277465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94C4B5AE-677A-D79F-3C76-8EAB469681B8}"/>
              </a:ext>
            </a:extLst>
          </p:cNvPr>
          <p:cNvSpPr txBox="1">
            <a:spLocks/>
          </p:cNvSpPr>
          <p:nvPr/>
        </p:nvSpPr>
        <p:spPr>
          <a:xfrm>
            <a:off x="7791026" y="1447801"/>
            <a:ext cx="4420274" cy="16764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Each gospel writer describes him differently</a:t>
            </a:r>
          </a:p>
        </p:txBody>
      </p:sp>
      <p:sp>
        <p:nvSpPr>
          <p:cNvPr id="8" name="Title 6">
            <a:extLst>
              <a:ext uri="{FF2B5EF4-FFF2-40B4-BE49-F238E27FC236}">
                <a16:creationId xmlns:a16="http://schemas.microsoft.com/office/drawing/2014/main" id="{BC2CE115-75D6-883F-2191-40E504249E21}"/>
              </a:ext>
            </a:extLst>
          </p:cNvPr>
          <p:cNvSpPr>
            <a:spLocks noGrp="1"/>
          </p:cNvSpPr>
          <p:nvPr>
            <p:ph type="title"/>
          </p:nvPr>
        </p:nvSpPr>
        <p:spPr>
          <a:xfrm>
            <a:off x="2592249" y="624110"/>
            <a:ext cx="8909366" cy="1280890"/>
          </a:xfrm>
        </p:spPr>
        <p:txBody>
          <a:bodyPr/>
          <a:lstStyle/>
          <a:p>
            <a:r>
              <a:rPr lang="en-US" dirty="0"/>
              <a:t>Who is Joseph of Arimathea?</a:t>
            </a:r>
          </a:p>
        </p:txBody>
      </p:sp>
      <p:sp>
        <p:nvSpPr>
          <p:cNvPr id="2" name="Content Placeholder 13">
            <a:extLst>
              <a:ext uri="{FF2B5EF4-FFF2-40B4-BE49-F238E27FC236}">
                <a16:creationId xmlns:a16="http://schemas.microsoft.com/office/drawing/2014/main" id="{A4D82758-7389-C496-998F-7264168A0107}"/>
              </a:ext>
            </a:extLst>
          </p:cNvPr>
          <p:cNvSpPr txBox="1">
            <a:spLocks/>
          </p:cNvSpPr>
          <p:nvPr/>
        </p:nvSpPr>
        <p:spPr>
          <a:xfrm>
            <a:off x="569070" y="2239207"/>
            <a:ext cx="4420274" cy="16764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Matthew</a:t>
            </a:r>
            <a:endParaRPr lang="en-US" sz="2000" b="1"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rich man from Arimathea</a:t>
            </a:r>
          </a:p>
          <a:p>
            <a:pPr marL="0" indent="0">
              <a:buNone/>
            </a:pPr>
            <a:r>
              <a:rPr lang="en-US" sz="2400" dirty="0">
                <a:latin typeface="Calibri" panose="020F0502020204030204" pitchFamily="34" charset="0"/>
                <a:cs typeface="Calibri" panose="020F0502020204030204" pitchFamily="34" charset="0"/>
              </a:rPr>
              <a:t>- had also become a disciple  </a:t>
            </a:r>
          </a:p>
        </p:txBody>
      </p:sp>
      <p:sp>
        <p:nvSpPr>
          <p:cNvPr id="3" name="Content Placeholder 13">
            <a:extLst>
              <a:ext uri="{FF2B5EF4-FFF2-40B4-BE49-F238E27FC236}">
                <a16:creationId xmlns:a16="http://schemas.microsoft.com/office/drawing/2014/main" id="{164F058C-A277-F813-6A28-B5DCDE7DFCF3}"/>
              </a:ext>
            </a:extLst>
          </p:cNvPr>
          <p:cNvSpPr txBox="1">
            <a:spLocks/>
          </p:cNvSpPr>
          <p:nvPr/>
        </p:nvSpPr>
        <p:spPr>
          <a:xfrm>
            <a:off x="1065212" y="4601254"/>
            <a:ext cx="4629577" cy="16764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Mark</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 prominent member of the Council</a:t>
            </a:r>
          </a:p>
          <a:p>
            <a:pPr marL="0" indent="0">
              <a:buNone/>
            </a:pPr>
            <a:r>
              <a:rPr lang="en-US" sz="2400" dirty="0">
                <a:latin typeface="Calibri" panose="020F0502020204030204" pitchFamily="34" charset="0"/>
                <a:cs typeface="Calibri" panose="020F0502020204030204" pitchFamily="34" charset="0"/>
              </a:rPr>
              <a:t>- waiting for the kingdom of God</a:t>
            </a:r>
          </a:p>
          <a:p>
            <a:pPr marL="0" indent="0">
              <a:buNone/>
            </a:pPr>
            <a:r>
              <a:rPr lang="en-US" sz="2400" dirty="0">
                <a:latin typeface="Calibri" panose="020F0502020204030204" pitchFamily="34" charset="0"/>
                <a:cs typeface="Calibri" panose="020F0502020204030204" pitchFamily="34" charset="0"/>
              </a:rPr>
              <a:t>- “gathered up his courage”</a:t>
            </a:r>
          </a:p>
          <a:p>
            <a:pPr>
              <a:buFontTx/>
              <a:buChar char="-"/>
            </a:pPr>
            <a:endParaRPr lang="en-US" sz="2000" dirty="0">
              <a:latin typeface="Calibri" panose="020F0502020204030204" pitchFamily="34" charset="0"/>
              <a:cs typeface="Calibri" panose="020F0502020204030204" pitchFamily="34" charset="0"/>
            </a:endParaRPr>
          </a:p>
        </p:txBody>
      </p:sp>
      <p:sp>
        <p:nvSpPr>
          <p:cNvPr id="4" name="Content Placeholder 13">
            <a:extLst>
              <a:ext uri="{FF2B5EF4-FFF2-40B4-BE49-F238E27FC236}">
                <a16:creationId xmlns:a16="http://schemas.microsoft.com/office/drawing/2014/main" id="{C1326A73-BF07-F95E-546F-4BB6086A86A5}"/>
              </a:ext>
            </a:extLst>
          </p:cNvPr>
          <p:cNvSpPr txBox="1">
            <a:spLocks/>
          </p:cNvSpPr>
          <p:nvPr/>
        </p:nvSpPr>
        <p:spPr>
          <a:xfrm>
            <a:off x="7706716" y="4601254"/>
            <a:ext cx="6387434" cy="1676400"/>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John</a:t>
            </a:r>
          </a:p>
          <a:p>
            <a:pPr marL="0" indent="0">
              <a:buNone/>
            </a:pPr>
            <a:r>
              <a:rPr lang="en-US" sz="2400" dirty="0">
                <a:latin typeface="Calibri" panose="020F0502020204030204" pitchFamily="34" charset="0"/>
                <a:cs typeface="Calibri" panose="020F0502020204030204" pitchFamily="34" charset="0"/>
              </a:rPr>
              <a:t>- Joseph of Arimathea</a:t>
            </a:r>
          </a:p>
          <a:p>
            <a:pPr marL="0" indent="0">
              <a:buNone/>
            </a:pPr>
            <a:r>
              <a:rPr lang="en-US" sz="2400" dirty="0">
                <a:latin typeface="Calibri" panose="020F0502020204030204" pitchFamily="34" charset="0"/>
                <a:cs typeface="Calibri" panose="020F0502020204030204" pitchFamily="34" charset="0"/>
              </a:rPr>
              <a:t>- disciple of Jesus, but secret</a:t>
            </a:r>
          </a:p>
          <a:p>
            <a:pPr marL="0" indent="0">
              <a:buNone/>
            </a:pPr>
            <a:r>
              <a:rPr lang="en-US" sz="2400" dirty="0">
                <a:latin typeface="Calibri" panose="020F0502020204030204" pitchFamily="34" charset="0"/>
                <a:cs typeface="Calibri" panose="020F0502020204030204" pitchFamily="34" charset="0"/>
              </a:rPr>
              <a:t>- fear of the Jews </a:t>
            </a:r>
          </a:p>
        </p:txBody>
      </p:sp>
      <p:sp>
        <p:nvSpPr>
          <p:cNvPr id="6" name="Content Placeholder 13">
            <a:extLst>
              <a:ext uri="{FF2B5EF4-FFF2-40B4-BE49-F238E27FC236}">
                <a16:creationId xmlns:a16="http://schemas.microsoft.com/office/drawing/2014/main" id="{0F592465-1187-432B-4863-8584A923C802}"/>
              </a:ext>
            </a:extLst>
          </p:cNvPr>
          <p:cNvSpPr txBox="1">
            <a:spLocks/>
          </p:cNvSpPr>
          <p:nvPr/>
        </p:nvSpPr>
        <p:spPr>
          <a:xfrm>
            <a:off x="4482109" y="1447801"/>
            <a:ext cx="6122233" cy="3047172"/>
          </a:xfrm>
          <a:prstGeom prst="rect">
            <a:avLst/>
          </a:prstGeom>
        </p:spPr>
        <p:txBody>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Luke</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 member of the Council</a:t>
            </a:r>
          </a:p>
          <a:p>
            <a:pPr marL="0" indent="0">
              <a:buNone/>
            </a:pPr>
            <a:r>
              <a:rPr lang="en-US" sz="2400" dirty="0">
                <a:latin typeface="Calibri" panose="020F0502020204030204" pitchFamily="34" charset="0"/>
                <a:cs typeface="Calibri" panose="020F0502020204030204" pitchFamily="34" charset="0"/>
              </a:rPr>
              <a:t>- good and righteous</a:t>
            </a:r>
          </a:p>
          <a:p>
            <a:pPr marL="0" indent="0">
              <a:buNone/>
            </a:pPr>
            <a:r>
              <a:rPr lang="en-US" sz="2400" dirty="0">
                <a:latin typeface="Calibri" panose="020F0502020204030204" pitchFamily="34" charset="0"/>
                <a:cs typeface="Calibri" panose="020F0502020204030204" pitchFamily="34" charset="0"/>
              </a:rPr>
              <a:t>- had not consented to their plan and action</a:t>
            </a:r>
          </a:p>
          <a:p>
            <a:pPr marL="0" indent="0">
              <a:buNone/>
            </a:pPr>
            <a:r>
              <a:rPr lang="en-US" sz="2400" dirty="0">
                <a:latin typeface="Calibri" panose="020F0502020204030204" pitchFamily="34" charset="0"/>
                <a:cs typeface="Calibri" panose="020F0502020204030204" pitchFamily="34" charset="0"/>
              </a:rPr>
              <a:t>- from Arimathea, a city of the Jews</a:t>
            </a:r>
          </a:p>
          <a:p>
            <a:pPr marL="0" indent="0">
              <a:buNone/>
            </a:pPr>
            <a:r>
              <a:rPr lang="en-US" sz="2400" dirty="0">
                <a:latin typeface="Calibri" panose="020F0502020204030204" pitchFamily="34" charset="0"/>
                <a:cs typeface="Calibri" panose="020F0502020204030204" pitchFamily="34" charset="0"/>
              </a:rPr>
              <a:t>- waiting for the kingdom of God </a:t>
            </a:r>
          </a:p>
        </p:txBody>
      </p:sp>
    </p:spTree>
    <p:extLst>
      <p:ext uri="{BB962C8B-B14F-4D97-AF65-F5344CB8AC3E}">
        <p14:creationId xmlns:p14="http://schemas.microsoft.com/office/powerpoint/2010/main" val="95857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2" presetClass="entr" presetSubtype="0" fill="hold"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fade">
                                      <p:cBhvr>
                                        <p:cTn id="58" dur="500"/>
                                        <p:tgtEl>
                                          <p:spTgt spid="6">
                                            <p:txEl>
                                              <p:pRg st="0" end="0"/>
                                            </p:txEl>
                                          </p:spTgt>
                                        </p:tgtEl>
                                      </p:cBhvr>
                                    </p:animEffect>
                                  </p:childTnLst>
                                </p:cTn>
                              </p:par>
                            </p:childTnLst>
                          </p:cTn>
                        </p:par>
                        <p:par>
                          <p:cTn id="59" fill="hold">
                            <p:stCondLst>
                              <p:cond delay="500"/>
                            </p:stCondLst>
                            <p:childTnLst>
                              <p:par>
                                <p:cTn id="60" presetID="42" presetClass="entr" presetSubtype="0" fill="hold"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1000"/>
                                        <p:tgtEl>
                                          <p:spTgt spid="6">
                                            <p:txEl>
                                              <p:pRg st="1" end="1"/>
                                            </p:txEl>
                                          </p:spTgt>
                                        </p:tgtEl>
                                      </p:cBhvr>
                                    </p:animEffect>
                                    <p:anim calcmode="lin" valueType="num">
                                      <p:cBhvr>
                                        <p:cTn id="6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2" presetClass="entr" presetSubtype="0" fill="hold" nodeType="after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Effect transition="in" filter="fade">
                                      <p:cBhvr>
                                        <p:cTn id="68" dur="1000"/>
                                        <p:tgtEl>
                                          <p:spTgt spid="6">
                                            <p:txEl>
                                              <p:pRg st="2" end="2"/>
                                            </p:txEl>
                                          </p:spTgt>
                                        </p:tgtEl>
                                      </p:cBhvr>
                                    </p:animEffect>
                                    <p:anim calcmode="lin" valueType="num">
                                      <p:cBhvr>
                                        <p:cTn id="6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2500"/>
                            </p:stCondLst>
                            <p:childTnLst>
                              <p:par>
                                <p:cTn id="72" presetID="42" presetClass="entr" presetSubtype="0" fill="hold" nodeType="after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fade">
                                      <p:cBhvr>
                                        <p:cTn id="74" dur="1000"/>
                                        <p:tgtEl>
                                          <p:spTgt spid="6">
                                            <p:txEl>
                                              <p:pRg st="3" end="3"/>
                                            </p:txEl>
                                          </p:spTgt>
                                        </p:tgtEl>
                                      </p:cBhvr>
                                    </p:animEffect>
                                    <p:anim calcmode="lin" valueType="num">
                                      <p:cBhvr>
                                        <p:cTn id="7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42" presetClass="entr" presetSubtype="0" fill="hold" nodeType="after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fade">
                                      <p:cBhvr>
                                        <p:cTn id="80" dur="1000"/>
                                        <p:tgtEl>
                                          <p:spTgt spid="6">
                                            <p:txEl>
                                              <p:pRg st="4" end="4"/>
                                            </p:txEl>
                                          </p:spTgt>
                                        </p:tgtEl>
                                      </p:cBhvr>
                                    </p:animEffect>
                                    <p:anim calcmode="lin" valueType="num">
                                      <p:cBhvr>
                                        <p:cTn id="8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42" presetClass="entr" presetSubtype="0" fill="hold" nodeType="afterEffect">
                                  <p:stCondLst>
                                    <p:cond delay="0"/>
                                  </p:stCondLst>
                                  <p:childTnLst>
                                    <p:set>
                                      <p:cBhvr>
                                        <p:cTn id="85" dur="1" fill="hold">
                                          <p:stCondLst>
                                            <p:cond delay="0"/>
                                          </p:stCondLst>
                                        </p:cTn>
                                        <p:tgtEl>
                                          <p:spTgt spid="6">
                                            <p:txEl>
                                              <p:pRg st="5" end="5"/>
                                            </p:txEl>
                                          </p:spTgt>
                                        </p:tgtEl>
                                        <p:attrNameLst>
                                          <p:attrName>style.visibility</p:attrName>
                                        </p:attrNameLst>
                                      </p:cBhvr>
                                      <p:to>
                                        <p:strVal val="visible"/>
                                      </p:to>
                                    </p:set>
                                    <p:animEffect transition="in" filter="fade">
                                      <p:cBhvr>
                                        <p:cTn id="86" dur="1000"/>
                                        <p:tgtEl>
                                          <p:spTgt spid="6">
                                            <p:txEl>
                                              <p:pRg st="5" end="5"/>
                                            </p:txEl>
                                          </p:spTgt>
                                        </p:tgtEl>
                                      </p:cBhvr>
                                    </p:animEffect>
                                    <p:anim calcmode="lin" valueType="num">
                                      <p:cBhvr>
                                        <p:cTn id="8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0" end="0"/>
                                            </p:txEl>
                                          </p:spTgt>
                                        </p:tgtEl>
                                        <p:attrNameLst>
                                          <p:attrName>style.visibility</p:attrName>
                                        </p:attrNameLst>
                                      </p:cBhvr>
                                      <p:to>
                                        <p:strVal val="visible"/>
                                      </p:to>
                                    </p:set>
                                    <p:animEffect transition="in" filter="fade">
                                      <p:cBhvr>
                                        <p:cTn id="93" dur="500"/>
                                        <p:tgtEl>
                                          <p:spTgt spid="4">
                                            <p:txEl>
                                              <p:pRg st="0" end="0"/>
                                            </p:txEl>
                                          </p:spTgt>
                                        </p:tgtEl>
                                      </p:cBhvr>
                                    </p:animEffect>
                                  </p:childTnLst>
                                </p:cTn>
                              </p:par>
                            </p:childTnLst>
                          </p:cTn>
                        </p:par>
                        <p:par>
                          <p:cTn id="94" fill="hold">
                            <p:stCondLst>
                              <p:cond delay="500"/>
                            </p:stCondLst>
                            <p:childTnLst>
                              <p:par>
                                <p:cTn id="95" presetID="42" presetClass="entr" presetSubtype="0" fill="hold" nodeType="afterEffect">
                                  <p:stCondLst>
                                    <p:cond delay="0"/>
                                  </p:stCondLst>
                                  <p:childTnLst>
                                    <p:set>
                                      <p:cBhvr>
                                        <p:cTn id="96" dur="1" fill="hold">
                                          <p:stCondLst>
                                            <p:cond delay="0"/>
                                          </p:stCondLst>
                                        </p:cTn>
                                        <p:tgtEl>
                                          <p:spTgt spid="4">
                                            <p:txEl>
                                              <p:pRg st="1" end="1"/>
                                            </p:txEl>
                                          </p:spTgt>
                                        </p:tgtEl>
                                        <p:attrNameLst>
                                          <p:attrName>style.visibility</p:attrName>
                                        </p:attrNameLst>
                                      </p:cBhvr>
                                      <p:to>
                                        <p:strVal val="visible"/>
                                      </p:to>
                                    </p:set>
                                    <p:animEffect transition="in" filter="fade">
                                      <p:cBhvr>
                                        <p:cTn id="97" dur="1000"/>
                                        <p:tgtEl>
                                          <p:spTgt spid="4">
                                            <p:txEl>
                                              <p:pRg st="1" end="1"/>
                                            </p:txEl>
                                          </p:spTgt>
                                        </p:tgtEl>
                                      </p:cBhvr>
                                    </p:animEffect>
                                    <p:anim calcmode="lin" valueType="num">
                                      <p:cBhvr>
                                        <p:cTn id="9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
                            </p:stCondLst>
                            <p:childTnLst>
                              <p:par>
                                <p:cTn id="101" presetID="42" presetClass="entr" presetSubtype="0" fill="hold" nodeType="after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animEffect transition="in" filter="fade">
                                      <p:cBhvr>
                                        <p:cTn id="103" dur="1000"/>
                                        <p:tgtEl>
                                          <p:spTgt spid="4">
                                            <p:txEl>
                                              <p:pRg st="2" end="2"/>
                                            </p:txEl>
                                          </p:spTgt>
                                        </p:tgtEl>
                                      </p:cBhvr>
                                    </p:animEffect>
                                    <p:anim calcmode="lin" valueType="num">
                                      <p:cBhvr>
                                        <p:cTn id="10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2500"/>
                            </p:stCondLst>
                            <p:childTnLst>
                              <p:par>
                                <p:cTn id="107" presetID="42" presetClass="entr" presetSubtype="0" fill="hold" nodeType="afterEffect">
                                  <p:stCondLst>
                                    <p:cond delay="0"/>
                                  </p:stCondLst>
                                  <p:childTnLst>
                                    <p:set>
                                      <p:cBhvr>
                                        <p:cTn id="108" dur="1" fill="hold">
                                          <p:stCondLst>
                                            <p:cond delay="0"/>
                                          </p:stCondLst>
                                        </p:cTn>
                                        <p:tgtEl>
                                          <p:spTgt spid="4">
                                            <p:txEl>
                                              <p:pRg st="3" end="3"/>
                                            </p:txEl>
                                          </p:spTgt>
                                        </p:tgtEl>
                                        <p:attrNameLst>
                                          <p:attrName>style.visibility</p:attrName>
                                        </p:attrNameLst>
                                      </p:cBhvr>
                                      <p:to>
                                        <p:strVal val="visible"/>
                                      </p:to>
                                    </p:set>
                                    <p:animEffect transition="in" filter="fade">
                                      <p:cBhvr>
                                        <p:cTn id="109" dur="1000"/>
                                        <p:tgtEl>
                                          <p:spTgt spid="4">
                                            <p:txEl>
                                              <p:pRg st="3" end="3"/>
                                            </p:txEl>
                                          </p:spTgt>
                                        </p:tgtEl>
                                      </p:cBhvr>
                                    </p:animEffect>
                                    <p:anim calcmode="lin" valueType="num">
                                      <p:cBhvr>
                                        <p:cTn id="11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2601</TotalTime>
  <Words>6054</Words>
  <Application>Microsoft Office PowerPoint</Application>
  <PresentationFormat>Custom</PresentationFormat>
  <Paragraphs>481</Paragraphs>
  <Slides>30</Slides>
  <Notes>30</Notes>
  <HiddenSlides>2</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Corbel</vt:lpstr>
      <vt:lpstr>CrimsonText</vt:lpstr>
      <vt:lpstr>Wingdings 3</vt:lpstr>
      <vt:lpstr>Wisp</vt:lpstr>
      <vt:lpstr>“Flawed, Not Failed”</vt:lpstr>
      <vt:lpstr>A unique challenge…</vt:lpstr>
      <vt:lpstr>PowerPoint Presentation</vt:lpstr>
      <vt:lpstr>PowerPoint Presentation</vt:lpstr>
      <vt:lpstr>What do we know?</vt:lpstr>
      <vt:lpstr>What do we know?</vt:lpstr>
      <vt:lpstr>What do we know?</vt:lpstr>
      <vt:lpstr>Who is Joseph of Arimathea?</vt:lpstr>
      <vt:lpstr>Who is Joseph of Arimathea?</vt:lpstr>
      <vt:lpstr>PowerPoint Presentation</vt:lpstr>
      <vt:lpstr>PowerPoint Presentation</vt:lpstr>
      <vt:lpstr>Who is Joseph of Arimathea?</vt:lpstr>
      <vt:lpstr>Who is Joseph of Arimathea?</vt:lpstr>
      <vt:lpstr>What was his ‘flaw’?</vt:lpstr>
      <vt:lpstr>PowerPoint Presentation</vt:lpstr>
      <vt:lpstr>What was his ‘flaw’?</vt:lpstr>
      <vt:lpstr>What was his ‘flaw’?</vt:lpstr>
      <vt:lpstr>What was his ‘flaw’?</vt:lpstr>
      <vt:lpstr>Why was he afraid?</vt:lpstr>
      <vt:lpstr>PowerPoint Presentation</vt:lpstr>
      <vt:lpstr>What can flawed people do? </vt:lpstr>
      <vt:lpstr>What can flawed people do? </vt:lpstr>
      <vt:lpstr>What can flawed people do? </vt:lpstr>
      <vt:lpstr>What can flawed people do? </vt:lpstr>
      <vt:lpstr>What can flawed people do? </vt:lpstr>
      <vt:lpstr>What can flawed people do? </vt:lpstr>
      <vt:lpstr>What can flawed people do? </vt:lpstr>
      <vt:lpstr>One more thing…</vt:lpstr>
      <vt:lpstr>PowerPoint Presentation</vt:lpstr>
      <vt:lpstr>Faith Wins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“Flawed, Not Failed”</dc:title>
  <dc:creator>John Elliott</dc:creator>
  <cp:lastModifiedBy>Steve Patton</cp:lastModifiedBy>
  <cp:revision>2</cp:revision>
  <cp:lastPrinted>2023-08-16T04:16:04Z</cp:lastPrinted>
  <dcterms:created xsi:type="dcterms:W3CDTF">2023-08-01T23:24:39Z</dcterms:created>
  <dcterms:modified xsi:type="dcterms:W3CDTF">2023-08-23T23:01:10Z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