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9" r:id="rId7"/>
    <p:sldId id="270" r:id="rId8"/>
    <p:sldId id="271" r:id="rId9"/>
    <p:sldId id="272" r:id="rId10"/>
    <p:sldId id="266" r:id="rId11"/>
    <p:sldId id="273" r:id="rId12"/>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94" d="100"/>
          <a:sy n="94" d="100"/>
        </p:scale>
        <p:origin x="29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B7E09-3009-FABC-8611-23FCCCF9A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55F6A41-9726-76D6-2A91-4CF55B826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77786B7-0F30-EE39-D0D7-9BABF0558C60}"/>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5" name="Footer Placeholder 4">
            <a:extLst>
              <a:ext uri="{FF2B5EF4-FFF2-40B4-BE49-F238E27FC236}">
                <a16:creationId xmlns:a16="http://schemas.microsoft.com/office/drawing/2014/main" xmlns="" id="{9EE8A54A-2BC7-2235-69E0-7E84DE6A3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89190C-68FB-0D39-496A-64BE7C00C16A}"/>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242378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16337-7FE6-C19F-CD71-951A77E4E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8B6BFD1-D131-6511-731B-B4205B3F3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19D35B-FEEC-A2F5-0950-DAF0B8767900}"/>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5" name="Footer Placeholder 4">
            <a:extLst>
              <a:ext uri="{FF2B5EF4-FFF2-40B4-BE49-F238E27FC236}">
                <a16:creationId xmlns:a16="http://schemas.microsoft.com/office/drawing/2014/main" xmlns="" id="{F6B80D47-5219-CC13-B47B-868654BD4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FAA217-2D28-F690-3EFF-AFD851E854D0}"/>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42170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2419016-4240-098E-0530-E74090D1B7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734252-B31C-CFB7-352E-36BC73944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DEEC0B-2158-F526-94C3-BAC8AA0FF4C6}"/>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5" name="Footer Placeholder 4">
            <a:extLst>
              <a:ext uri="{FF2B5EF4-FFF2-40B4-BE49-F238E27FC236}">
                <a16:creationId xmlns:a16="http://schemas.microsoft.com/office/drawing/2014/main" xmlns="" id="{CEA79414-7C83-9CEA-F8DC-DE9DFAB06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32CEAA-7408-E581-B09B-AF46A60A1EB1}"/>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09888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AAC70-35EA-37B5-23D0-B9286FCB6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E2D626-BA3C-FB13-CDEC-F0FF468C6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ACF08C-9D36-8ACF-C349-1355A0565315}"/>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5" name="Footer Placeholder 4">
            <a:extLst>
              <a:ext uri="{FF2B5EF4-FFF2-40B4-BE49-F238E27FC236}">
                <a16:creationId xmlns:a16="http://schemas.microsoft.com/office/drawing/2014/main" xmlns="" id="{BBD9BC4E-FF1A-03C6-BA50-CE98D466B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AA2B3FD-02A9-99A8-45D6-7EFB25DFC685}"/>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84361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97AE0-3553-557A-BA2F-F9E1F7A57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A0C8E44-8A20-565B-7885-569893A21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B4D3D95-74BB-0723-5855-6C5D59286052}"/>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5" name="Footer Placeholder 4">
            <a:extLst>
              <a:ext uri="{FF2B5EF4-FFF2-40B4-BE49-F238E27FC236}">
                <a16:creationId xmlns:a16="http://schemas.microsoft.com/office/drawing/2014/main" xmlns="" id="{19D2D18B-5C7B-2004-CB8B-B965B17C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5C35BB-D200-2993-9232-25CACEDBDACA}"/>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103704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18ADD-E518-1B3E-EF88-B623DA50A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100F64-F7F7-2336-F82F-4B3CF31C2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4E798AD-0D88-2730-2214-FD34CDE78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E070B7F-6385-0AE0-E373-4831052D251F}"/>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6" name="Footer Placeholder 5">
            <a:extLst>
              <a:ext uri="{FF2B5EF4-FFF2-40B4-BE49-F238E27FC236}">
                <a16:creationId xmlns:a16="http://schemas.microsoft.com/office/drawing/2014/main" xmlns="" id="{508AB97A-9633-E9FF-5C94-60FAFC6FC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E3369F-4255-0582-69D1-A4BF777AC959}"/>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151877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89BF9-DC10-5D50-D135-2E1494786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0224950-E80A-3942-E8B4-09F36D327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85EF90-EC0C-7105-62CC-94D8E72D2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1F61CE4-9DC0-85B4-0973-DE04ACB14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4F7FEC9-1FDA-CA3C-DC17-1D807EE0B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928F313-AE6C-7C67-FC8B-851C2F8E376F}"/>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8" name="Footer Placeholder 7">
            <a:extLst>
              <a:ext uri="{FF2B5EF4-FFF2-40B4-BE49-F238E27FC236}">
                <a16:creationId xmlns:a16="http://schemas.microsoft.com/office/drawing/2014/main" xmlns="" id="{69219DFB-7CB5-50C4-7911-3CADB59E6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D57E29-B2D6-1B46-502D-689522AB7304}"/>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162233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25107-153B-57C3-83E0-5977F833A9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3F0963C-C928-FDCB-CDD5-8149EDC54732}"/>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4" name="Footer Placeholder 3">
            <a:extLst>
              <a:ext uri="{FF2B5EF4-FFF2-40B4-BE49-F238E27FC236}">
                <a16:creationId xmlns:a16="http://schemas.microsoft.com/office/drawing/2014/main" xmlns="" id="{92B9F817-3CEE-3AD9-3454-60EAB3505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67B884-9DA0-0B0B-115E-430376F0469E}"/>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218233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ABBEA8-74E0-74A7-BCA1-7CC531F8430D}"/>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3" name="Footer Placeholder 2">
            <a:extLst>
              <a:ext uri="{FF2B5EF4-FFF2-40B4-BE49-F238E27FC236}">
                <a16:creationId xmlns:a16="http://schemas.microsoft.com/office/drawing/2014/main" xmlns="" id="{B7E014B8-CBD5-5F4F-D55E-0A059F941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973869F-2294-ECAF-E26F-2B757B8ADBB9}"/>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12093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3DB61-2ABC-7558-F6A1-21B7A296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A594946-FCA3-2EFC-0B04-9C88C5B75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9DA7024-3CA0-5C0C-DFA1-778A32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121E52-1155-906C-A967-EE243004564E}"/>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6" name="Footer Placeholder 5">
            <a:extLst>
              <a:ext uri="{FF2B5EF4-FFF2-40B4-BE49-F238E27FC236}">
                <a16:creationId xmlns:a16="http://schemas.microsoft.com/office/drawing/2014/main" xmlns="" id="{DBB700BD-3DFD-33AC-999C-3D22B9CD3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942AA30-5820-A136-9D26-066D254AB94C}"/>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270927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C5C7C-C753-00CF-26C7-79DEF5ED2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6242E74-D619-5AAD-8DC5-68B7BD39F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57B527-BACE-8B06-BCAC-4EBF50B97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FED080-DEBD-6473-0804-F1AE62CEB77B}"/>
              </a:ext>
            </a:extLst>
          </p:cNvPr>
          <p:cNvSpPr>
            <a:spLocks noGrp="1"/>
          </p:cNvSpPr>
          <p:nvPr>
            <p:ph type="dt" sz="half" idx="10"/>
          </p:nvPr>
        </p:nvSpPr>
        <p:spPr/>
        <p:txBody>
          <a:bodyPr/>
          <a:lstStyle/>
          <a:p>
            <a:fld id="{25F77005-8938-44D4-8280-21F6E983061D}" type="datetimeFigureOut">
              <a:rPr lang="en-US" smtClean="0"/>
              <a:t>10/4/2023</a:t>
            </a:fld>
            <a:endParaRPr lang="en-US"/>
          </a:p>
        </p:txBody>
      </p:sp>
      <p:sp>
        <p:nvSpPr>
          <p:cNvPr id="6" name="Footer Placeholder 5">
            <a:extLst>
              <a:ext uri="{FF2B5EF4-FFF2-40B4-BE49-F238E27FC236}">
                <a16:creationId xmlns:a16="http://schemas.microsoft.com/office/drawing/2014/main" xmlns="" id="{5280280D-F948-2BD0-B1DE-D69A30A37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CDAD44-2880-B4B6-59F4-84CBC802DCE9}"/>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53713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27F28D-0796-C507-493B-FB0B06B35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3F86984-7E5B-260F-9EFE-4074EFF0F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94880E-7F94-91EC-7DD1-337243042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77005-8938-44D4-8280-21F6E983061D}" type="datetimeFigureOut">
              <a:rPr lang="en-US" smtClean="0"/>
              <a:t>10/4/2023</a:t>
            </a:fld>
            <a:endParaRPr lang="en-US"/>
          </a:p>
        </p:txBody>
      </p:sp>
      <p:sp>
        <p:nvSpPr>
          <p:cNvPr id="5" name="Footer Placeholder 4">
            <a:extLst>
              <a:ext uri="{FF2B5EF4-FFF2-40B4-BE49-F238E27FC236}">
                <a16:creationId xmlns:a16="http://schemas.microsoft.com/office/drawing/2014/main" xmlns="" id="{4F20C9E7-ED37-CC4B-6095-AC184145C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CDFDC2B-BF1C-B6B4-AF48-2B7D28B88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85BBB-9D03-47D2-B170-0CA83FB2D69F}" type="slidenum">
              <a:rPr lang="en-US" smtClean="0"/>
              <a:t>‹#›</a:t>
            </a:fld>
            <a:endParaRPr lang="en-US"/>
          </a:p>
        </p:txBody>
      </p:sp>
    </p:spTree>
    <p:extLst>
      <p:ext uri="{BB962C8B-B14F-4D97-AF65-F5344CB8AC3E}">
        <p14:creationId xmlns:p14="http://schemas.microsoft.com/office/powerpoint/2010/main" val="82607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Luke%207&amp;version=NASB1995#fen-NASB1995-25212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5D587-4B9B-0327-45C5-6D7C5211DB4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A6701723-7507-890D-8CE1-AB5FA91269E7}"/>
              </a:ext>
            </a:extLst>
          </p:cNvPr>
          <p:cNvSpPr>
            <a:spLocks noGrp="1"/>
          </p:cNvSpPr>
          <p:nvPr>
            <p:ph type="subTitle" idx="1"/>
          </p:nvPr>
        </p:nvSpPr>
        <p:spPr/>
        <p:txBody>
          <a:bodyPr/>
          <a:lstStyle/>
          <a:p>
            <a:endParaRPr lang="en-US"/>
          </a:p>
        </p:txBody>
      </p:sp>
      <p:pic>
        <p:nvPicPr>
          <p:cNvPr id="5" name="Picture 4" descr="A road leading to a cross">
            <a:extLst>
              <a:ext uri="{FF2B5EF4-FFF2-40B4-BE49-F238E27FC236}">
                <a16:creationId xmlns:a16="http://schemas.microsoft.com/office/drawing/2014/main" xmlns="" id="{4BCB1D6B-719D-BF68-C3EE-77FCCF28D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2C360CB4-030A-C49B-E1DB-765D589A58B2}"/>
              </a:ext>
            </a:extLst>
          </p:cNvPr>
          <p:cNvSpPr txBox="1"/>
          <p:nvPr/>
        </p:nvSpPr>
        <p:spPr>
          <a:xfrm>
            <a:off x="755780" y="3816220"/>
            <a:ext cx="10618236" cy="1015663"/>
          </a:xfrm>
          <a:prstGeom prst="rect">
            <a:avLst/>
          </a:prstGeom>
          <a:noFill/>
        </p:spPr>
        <p:txBody>
          <a:bodyPr wrap="square" rtlCol="0">
            <a:spAutoFit/>
          </a:bodyPr>
          <a:lstStyle/>
          <a:p>
            <a:pPr algn="ctr"/>
            <a:r>
              <a:rPr lang="en-US" sz="6000" dirty="0" smtClean="0">
                <a:latin typeface="Bahnschrift Condensed" panose="020B0502040204020203" pitchFamily="34" charset="0"/>
              </a:rPr>
              <a:t>Jesus to Weak &amp; Outcasts</a:t>
            </a:r>
            <a:endParaRPr lang="en-US" sz="6000" dirty="0">
              <a:latin typeface="Bahnschrift Condensed" panose="020B0502040204020203" pitchFamily="34" charset="0"/>
            </a:endParaRPr>
          </a:p>
        </p:txBody>
      </p:sp>
    </p:spTree>
    <p:extLst>
      <p:ext uri="{BB962C8B-B14F-4D97-AF65-F5344CB8AC3E}">
        <p14:creationId xmlns:p14="http://schemas.microsoft.com/office/powerpoint/2010/main" val="5854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xmlns="" id="{362810D9-2C5A-477D-949C-C191895477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xmlns=""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xmlns="" id="{1F69ACD9-4EE1-93AE-E7C7-913CC5D26616}"/>
              </a:ext>
            </a:extLst>
          </p:cNvPr>
          <p:cNvSpPr>
            <a:spLocks noGrp="1"/>
          </p:cNvSpPr>
          <p:nvPr>
            <p:ph type="title"/>
          </p:nvPr>
        </p:nvSpPr>
        <p:spPr>
          <a:xfrm>
            <a:off x="215660" y="591344"/>
            <a:ext cx="3076432" cy="5585619"/>
          </a:xfrm>
        </p:spPr>
        <p:txBody>
          <a:bodyPr>
            <a:normAutofit/>
          </a:bodyPr>
          <a:lstStyle/>
          <a:p>
            <a:r>
              <a:rPr lang="en-US" dirty="0">
                <a:solidFill>
                  <a:srgbClr val="FFFFFF"/>
                </a:solidFill>
              </a:rPr>
              <a:t>Luke </a:t>
            </a:r>
            <a:r>
              <a:rPr lang="en-US" dirty="0" smtClean="0">
                <a:solidFill>
                  <a:srgbClr val="FFFFFF"/>
                </a:solidFill>
              </a:rPr>
              <a:t>5:12-16</a:t>
            </a:r>
            <a:endParaRPr lang="en-US" dirty="0">
              <a:solidFill>
                <a:srgbClr val="FFFFFF"/>
              </a:solidFill>
            </a:endParaRP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B340BD33-FC3C-418F-FD8F-9F5FF4B00C6B}"/>
              </a:ext>
            </a:extLst>
          </p:cNvPr>
          <p:cNvSpPr>
            <a:spLocks noGrp="1"/>
          </p:cNvSpPr>
          <p:nvPr>
            <p:ph idx="1"/>
          </p:nvPr>
        </p:nvSpPr>
        <p:spPr>
          <a:xfrm>
            <a:off x="3545457" y="120770"/>
            <a:ext cx="8341743" cy="6642339"/>
          </a:xfrm>
        </p:spPr>
        <p:txBody>
          <a:bodyPr anchor="ctr">
            <a:normAutofit/>
          </a:bodyPr>
          <a:lstStyle/>
          <a:p>
            <a:pPr marL="0" indent="0">
              <a:buNone/>
            </a:pPr>
            <a:r>
              <a:rPr lang="en-US" b="1" dirty="0">
                <a:solidFill>
                  <a:schemeClr val="bg1"/>
                </a:solidFill>
              </a:rPr>
              <a:t>The Leper and the Paralytic</a:t>
            </a:r>
          </a:p>
          <a:p>
            <a:pPr marL="0" indent="0">
              <a:buNone/>
            </a:pPr>
            <a:r>
              <a:rPr lang="en-US" b="1" baseline="30000" dirty="0">
                <a:solidFill>
                  <a:schemeClr val="bg1"/>
                </a:solidFill>
              </a:rPr>
              <a:t>12 </a:t>
            </a:r>
            <a:r>
              <a:rPr lang="en-US" dirty="0">
                <a:solidFill>
                  <a:schemeClr val="bg1"/>
                </a:solidFill>
              </a:rPr>
              <a:t>While He was in one of the cities, behold, </a:t>
            </a:r>
            <a:r>
              <a:rPr lang="en-US" i="1" dirty="0">
                <a:solidFill>
                  <a:schemeClr val="bg1"/>
                </a:solidFill>
              </a:rPr>
              <a:t>there was</a:t>
            </a:r>
            <a:r>
              <a:rPr lang="en-US" dirty="0">
                <a:solidFill>
                  <a:schemeClr val="bg1"/>
                </a:solidFill>
              </a:rPr>
              <a:t> a man </a:t>
            </a:r>
            <a:r>
              <a:rPr lang="en-US" dirty="0" smtClean="0">
                <a:solidFill>
                  <a:schemeClr val="bg1"/>
                </a:solidFill>
              </a:rPr>
              <a:t>covered </a:t>
            </a:r>
            <a:r>
              <a:rPr lang="en-US" dirty="0">
                <a:solidFill>
                  <a:schemeClr val="bg1"/>
                </a:solidFill>
              </a:rPr>
              <a:t>with leprosy; and when he saw Jesus, he fell on his face and implored Him, saying, “Lord, if You are willing, You can make me clean.” </a:t>
            </a:r>
            <a:r>
              <a:rPr lang="en-US" b="1" baseline="30000" dirty="0">
                <a:solidFill>
                  <a:schemeClr val="bg1"/>
                </a:solidFill>
              </a:rPr>
              <a:t>13 </a:t>
            </a:r>
            <a:r>
              <a:rPr lang="en-US" dirty="0">
                <a:solidFill>
                  <a:schemeClr val="bg1"/>
                </a:solidFill>
              </a:rPr>
              <a:t>And He stretched out His hand and touched him, saying, “I am willing; be cleansed.” And immediately the leprosy left him. </a:t>
            </a:r>
            <a:r>
              <a:rPr lang="en-US" b="1" baseline="30000" dirty="0">
                <a:solidFill>
                  <a:schemeClr val="bg1"/>
                </a:solidFill>
              </a:rPr>
              <a:t>14 </a:t>
            </a:r>
            <a:r>
              <a:rPr lang="en-US" dirty="0">
                <a:solidFill>
                  <a:schemeClr val="bg1"/>
                </a:solidFill>
              </a:rPr>
              <a:t>And He ordered him to tell no one, “But go and show yourself to the priest and make an offering for your cleansing, just as Moses commanded, as a testimony to them.” </a:t>
            </a:r>
            <a:r>
              <a:rPr lang="en-US" b="1" baseline="30000" dirty="0">
                <a:solidFill>
                  <a:schemeClr val="bg1"/>
                </a:solidFill>
              </a:rPr>
              <a:t>15 </a:t>
            </a:r>
            <a:r>
              <a:rPr lang="en-US" dirty="0">
                <a:solidFill>
                  <a:schemeClr val="bg1"/>
                </a:solidFill>
              </a:rPr>
              <a:t>But the news about Him was spreading even farther, and large crowds were gathering to hear </a:t>
            </a:r>
            <a:r>
              <a:rPr lang="en-US" i="1" dirty="0">
                <a:solidFill>
                  <a:schemeClr val="bg1"/>
                </a:solidFill>
              </a:rPr>
              <a:t>Him</a:t>
            </a:r>
            <a:r>
              <a:rPr lang="en-US" dirty="0">
                <a:solidFill>
                  <a:schemeClr val="bg1"/>
                </a:solidFill>
              </a:rPr>
              <a:t> and to be healed of their sicknesses. </a:t>
            </a:r>
            <a:r>
              <a:rPr lang="en-US" b="1" baseline="30000" dirty="0">
                <a:solidFill>
                  <a:schemeClr val="bg1"/>
                </a:solidFill>
              </a:rPr>
              <a:t>16 </a:t>
            </a:r>
            <a:r>
              <a:rPr lang="en-US" dirty="0">
                <a:solidFill>
                  <a:schemeClr val="bg1"/>
                </a:solidFill>
              </a:rPr>
              <a:t>But Jesus Himself would </a:t>
            </a:r>
            <a:r>
              <a:rPr lang="en-US" i="1" dirty="0">
                <a:solidFill>
                  <a:schemeClr val="bg1"/>
                </a:solidFill>
              </a:rPr>
              <a:t>often</a:t>
            </a:r>
            <a:r>
              <a:rPr lang="en-US" dirty="0">
                <a:solidFill>
                  <a:schemeClr val="bg1"/>
                </a:solidFill>
              </a:rPr>
              <a:t> slip away </a:t>
            </a:r>
            <a:r>
              <a:rPr lang="en-US" dirty="0" smtClean="0">
                <a:solidFill>
                  <a:schemeClr val="bg1"/>
                </a:solidFill>
              </a:rPr>
              <a:t>to </a:t>
            </a:r>
            <a:r>
              <a:rPr lang="en-US" dirty="0">
                <a:solidFill>
                  <a:schemeClr val="bg1"/>
                </a:solidFill>
              </a:rPr>
              <a:t>the </a:t>
            </a:r>
            <a:r>
              <a:rPr lang="en-US" dirty="0" smtClean="0">
                <a:solidFill>
                  <a:schemeClr val="bg1"/>
                </a:solidFill>
              </a:rPr>
              <a:t>wilderness </a:t>
            </a:r>
            <a:r>
              <a:rPr lang="en-US" dirty="0">
                <a:solidFill>
                  <a:schemeClr val="bg1"/>
                </a:solidFill>
              </a:rPr>
              <a:t>and pray.</a:t>
            </a:r>
          </a:p>
        </p:txBody>
      </p:sp>
    </p:spTree>
    <p:extLst>
      <p:ext uri="{BB962C8B-B14F-4D97-AF65-F5344CB8AC3E}">
        <p14:creationId xmlns:p14="http://schemas.microsoft.com/office/powerpoint/2010/main" val="6618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xmlns="" id="{362810D9-2C5A-477D-949C-C191895477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xmlns=""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1"/>
            <a:ext cx="12191980" cy="6848893"/>
          </a:xfrm>
          <a:prstGeom prst="rect">
            <a:avLst/>
          </a:prstGeom>
        </p:spPr>
      </p:pic>
      <p:sp>
        <p:nvSpPr>
          <p:cNvPr id="2" name="Title 1">
            <a:extLst>
              <a:ext uri="{FF2B5EF4-FFF2-40B4-BE49-F238E27FC236}">
                <a16:creationId xmlns:a16="http://schemas.microsoft.com/office/drawing/2014/main" xmlns="" id="{1F69ACD9-4EE1-93AE-E7C7-913CC5D26616}"/>
              </a:ext>
            </a:extLst>
          </p:cNvPr>
          <p:cNvSpPr>
            <a:spLocks noGrp="1"/>
          </p:cNvSpPr>
          <p:nvPr>
            <p:ph type="title"/>
          </p:nvPr>
        </p:nvSpPr>
        <p:spPr>
          <a:xfrm>
            <a:off x="163902" y="591344"/>
            <a:ext cx="3723332" cy="5585619"/>
          </a:xfrm>
        </p:spPr>
        <p:txBody>
          <a:bodyPr>
            <a:normAutofit/>
          </a:bodyPr>
          <a:lstStyle/>
          <a:p>
            <a:r>
              <a:rPr lang="en-US" dirty="0">
                <a:solidFill>
                  <a:srgbClr val="FFFFFF"/>
                </a:solidFill>
              </a:rPr>
              <a:t>Luke </a:t>
            </a:r>
            <a:r>
              <a:rPr lang="en-US" dirty="0" smtClean="0">
                <a:solidFill>
                  <a:srgbClr val="FFFFFF"/>
                </a:solidFill>
              </a:rPr>
              <a:t>5:17-26</a:t>
            </a:r>
            <a:endParaRPr lang="en-US" dirty="0">
              <a:solidFill>
                <a:srgbClr val="FFFFFF"/>
              </a:solidFill>
            </a:endParaRP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B340BD33-FC3C-418F-FD8F-9F5FF4B00C6B}"/>
              </a:ext>
            </a:extLst>
          </p:cNvPr>
          <p:cNvSpPr>
            <a:spLocks noGrp="1"/>
          </p:cNvSpPr>
          <p:nvPr>
            <p:ph idx="1"/>
          </p:nvPr>
        </p:nvSpPr>
        <p:spPr>
          <a:xfrm>
            <a:off x="3528204" y="276045"/>
            <a:ext cx="8471139" cy="6426679"/>
          </a:xfrm>
        </p:spPr>
        <p:txBody>
          <a:bodyPr anchor="ctr">
            <a:normAutofit fontScale="85000" lnSpcReduction="20000"/>
          </a:bodyPr>
          <a:lstStyle/>
          <a:p>
            <a:pPr marL="0" indent="0">
              <a:buNone/>
            </a:pPr>
            <a:r>
              <a:rPr lang="en-US" b="1" baseline="30000" dirty="0">
                <a:solidFill>
                  <a:schemeClr val="bg1"/>
                </a:solidFill>
              </a:rPr>
              <a:t>17 </a:t>
            </a:r>
            <a:r>
              <a:rPr lang="en-US" dirty="0" smtClean="0">
                <a:solidFill>
                  <a:schemeClr val="bg1"/>
                </a:solidFill>
              </a:rPr>
              <a:t>One </a:t>
            </a:r>
            <a:r>
              <a:rPr lang="en-US" dirty="0">
                <a:solidFill>
                  <a:schemeClr val="bg1"/>
                </a:solidFill>
              </a:rPr>
              <a:t>day He was teaching; and there were </a:t>
            </a:r>
            <a:r>
              <a:rPr lang="en-US" i="1" dirty="0">
                <a:solidFill>
                  <a:schemeClr val="bg1"/>
                </a:solidFill>
              </a:rPr>
              <a:t>some</a:t>
            </a:r>
            <a:r>
              <a:rPr lang="en-US" dirty="0">
                <a:solidFill>
                  <a:schemeClr val="bg1"/>
                </a:solidFill>
              </a:rPr>
              <a:t> Pharisees and teachers of the law sitting </a:t>
            </a:r>
            <a:r>
              <a:rPr lang="en-US" i="1" dirty="0">
                <a:solidFill>
                  <a:schemeClr val="bg1"/>
                </a:solidFill>
              </a:rPr>
              <a:t>there</a:t>
            </a:r>
            <a:r>
              <a:rPr lang="en-US" dirty="0">
                <a:solidFill>
                  <a:schemeClr val="bg1"/>
                </a:solidFill>
              </a:rPr>
              <a:t>, who had come from every village of Galilee and Judea and </a:t>
            </a:r>
            <a:r>
              <a:rPr lang="en-US" i="1" dirty="0">
                <a:solidFill>
                  <a:schemeClr val="bg1"/>
                </a:solidFill>
              </a:rPr>
              <a:t>from</a:t>
            </a:r>
            <a:r>
              <a:rPr lang="en-US" dirty="0">
                <a:solidFill>
                  <a:schemeClr val="bg1"/>
                </a:solidFill>
              </a:rPr>
              <a:t> Jerusalem; and the power of the Lord was </a:t>
            </a:r>
            <a:r>
              <a:rPr lang="en-US" i="1" dirty="0">
                <a:solidFill>
                  <a:schemeClr val="bg1"/>
                </a:solidFill>
              </a:rPr>
              <a:t>present</a:t>
            </a:r>
            <a:r>
              <a:rPr lang="en-US" dirty="0">
                <a:solidFill>
                  <a:schemeClr val="bg1"/>
                </a:solidFill>
              </a:rPr>
              <a:t> for Him to perform healing. </a:t>
            </a:r>
            <a:r>
              <a:rPr lang="en-US" b="1" baseline="30000" dirty="0">
                <a:solidFill>
                  <a:schemeClr val="bg1"/>
                </a:solidFill>
              </a:rPr>
              <a:t>18 </a:t>
            </a:r>
            <a:r>
              <a:rPr lang="en-US" dirty="0">
                <a:solidFill>
                  <a:schemeClr val="bg1"/>
                </a:solidFill>
              </a:rPr>
              <a:t>And </a:t>
            </a:r>
            <a:r>
              <a:rPr lang="en-US" i="1" dirty="0">
                <a:solidFill>
                  <a:schemeClr val="bg1"/>
                </a:solidFill>
              </a:rPr>
              <a:t>some</a:t>
            </a:r>
            <a:r>
              <a:rPr lang="en-US" dirty="0">
                <a:solidFill>
                  <a:schemeClr val="bg1"/>
                </a:solidFill>
              </a:rPr>
              <a:t> men </a:t>
            </a:r>
            <a:r>
              <a:rPr lang="en-US" i="1" dirty="0">
                <a:solidFill>
                  <a:schemeClr val="bg1"/>
                </a:solidFill>
              </a:rPr>
              <a:t>were</a:t>
            </a:r>
            <a:r>
              <a:rPr lang="en-US" dirty="0">
                <a:solidFill>
                  <a:schemeClr val="bg1"/>
                </a:solidFill>
              </a:rPr>
              <a:t> carrying on a </a:t>
            </a:r>
            <a:r>
              <a:rPr lang="en-US" dirty="0" smtClean="0">
                <a:solidFill>
                  <a:schemeClr val="bg1"/>
                </a:solidFill>
              </a:rPr>
              <a:t>bed </a:t>
            </a:r>
            <a:r>
              <a:rPr lang="en-US" dirty="0">
                <a:solidFill>
                  <a:schemeClr val="bg1"/>
                </a:solidFill>
              </a:rPr>
              <a:t>a man who was paralyzed; and they were trying to bring him in and to set him down in front of Him. </a:t>
            </a:r>
            <a:r>
              <a:rPr lang="en-US" b="1" baseline="30000" dirty="0">
                <a:solidFill>
                  <a:schemeClr val="bg1"/>
                </a:solidFill>
              </a:rPr>
              <a:t>19 </a:t>
            </a:r>
            <a:r>
              <a:rPr lang="en-US" dirty="0">
                <a:solidFill>
                  <a:schemeClr val="bg1"/>
                </a:solidFill>
              </a:rPr>
              <a:t>But not finding any </a:t>
            </a:r>
            <a:r>
              <a:rPr lang="en-US" i="1" dirty="0">
                <a:solidFill>
                  <a:schemeClr val="bg1"/>
                </a:solidFill>
              </a:rPr>
              <a:t>way</a:t>
            </a:r>
            <a:r>
              <a:rPr lang="en-US" dirty="0">
                <a:solidFill>
                  <a:schemeClr val="bg1"/>
                </a:solidFill>
              </a:rPr>
              <a:t> to bring him in because of the crowd, they went up on the roof and let him down through the tiles with his stretcher, into the middle </a:t>
            </a:r>
            <a:r>
              <a:rPr lang="en-US" i="1" dirty="0">
                <a:solidFill>
                  <a:schemeClr val="bg1"/>
                </a:solidFill>
              </a:rPr>
              <a:t>of the crowd</a:t>
            </a:r>
            <a:r>
              <a:rPr lang="en-US" dirty="0">
                <a:solidFill>
                  <a:schemeClr val="bg1"/>
                </a:solidFill>
              </a:rPr>
              <a:t>, in front of Jesus. </a:t>
            </a:r>
            <a:r>
              <a:rPr lang="en-US" b="1" baseline="30000" dirty="0">
                <a:solidFill>
                  <a:schemeClr val="bg1"/>
                </a:solidFill>
              </a:rPr>
              <a:t>20 </a:t>
            </a:r>
            <a:r>
              <a:rPr lang="en-US" dirty="0">
                <a:solidFill>
                  <a:schemeClr val="bg1"/>
                </a:solidFill>
              </a:rPr>
              <a:t>Seeing their faith, He said, </a:t>
            </a:r>
            <a:r>
              <a:rPr lang="en-US" dirty="0" smtClean="0">
                <a:solidFill>
                  <a:schemeClr val="bg1"/>
                </a:solidFill>
              </a:rPr>
              <a:t>“Friend</a:t>
            </a:r>
            <a:r>
              <a:rPr lang="en-US" dirty="0">
                <a:solidFill>
                  <a:schemeClr val="bg1"/>
                </a:solidFill>
              </a:rPr>
              <a:t>, your sins are forgiven you.” </a:t>
            </a:r>
            <a:r>
              <a:rPr lang="en-US" b="1" baseline="30000" dirty="0">
                <a:solidFill>
                  <a:schemeClr val="bg1"/>
                </a:solidFill>
              </a:rPr>
              <a:t>21 </a:t>
            </a:r>
            <a:r>
              <a:rPr lang="en-US" dirty="0">
                <a:solidFill>
                  <a:schemeClr val="bg1"/>
                </a:solidFill>
              </a:rPr>
              <a:t>The scribes and the Pharisees began to reason, saying, “Who is this </a:t>
            </a:r>
            <a:r>
              <a:rPr lang="en-US" i="1" dirty="0">
                <a:solidFill>
                  <a:schemeClr val="bg1"/>
                </a:solidFill>
              </a:rPr>
              <a:t>man</a:t>
            </a:r>
            <a:r>
              <a:rPr lang="en-US" dirty="0">
                <a:solidFill>
                  <a:schemeClr val="bg1"/>
                </a:solidFill>
              </a:rPr>
              <a:t> who speaks blasphemies? Who can forgive sins, but God alone?” </a:t>
            </a:r>
            <a:r>
              <a:rPr lang="en-US" b="1" baseline="30000" dirty="0">
                <a:solidFill>
                  <a:schemeClr val="bg1"/>
                </a:solidFill>
              </a:rPr>
              <a:t>22 </a:t>
            </a:r>
            <a:r>
              <a:rPr lang="en-US" dirty="0">
                <a:solidFill>
                  <a:schemeClr val="bg1"/>
                </a:solidFill>
              </a:rPr>
              <a:t>But Jesus, </a:t>
            </a:r>
            <a:r>
              <a:rPr lang="en-US" dirty="0" smtClean="0">
                <a:solidFill>
                  <a:schemeClr val="bg1"/>
                </a:solidFill>
              </a:rPr>
              <a:t>aware </a:t>
            </a:r>
            <a:r>
              <a:rPr lang="en-US" dirty="0">
                <a:solidFill>
                  <a:schemeClr val="bg1"/>
                </a:solidFill>
              </a:rPr>
              <a:t>of their </a:t>
            </a:r>
            <a:r>
              <a:rPr lang="en-US" dirty="0" err="1">
                <a:solidFill>
                  <a:schemeClr val="bg1"/>
                </a:solidFill>
              </a:rPr>
              <a:t>reasonings</a:t>
            </a:r>
            <a:r>
              <a:rPr lang="en-US" dirty="0">
                <a:solidFill>
                  <a:schemeClr val="bg1"/>
                </a:solidFill>
              </a:rPr>
              <a:t>, answered and said to them, “Why are you reasoning in your hearts? </a:t>
            </a:r>
            <a:r>
              <a:rPr lang="en-US" b="1" baseline="30000" dirty="0">
                <a:solidFill>
                  <a:schemeClr val="bg1"/>
                </a:solidFill>
              </a:rPr>
              <a:t>23 </a:t>
            </a:r>
            <a:r>
              <a:rPr lang="en-US" dirty="0">
                <a:solidFill>
                  <a:schemeClr val="bg1"/>
                </a:solidFill>
              </a:rPr>
              <a:t>Which is easier, to say, ‘Your sins have been forgiven you,’ or to say, ‘Get up and walk’? </a:t>
            </a:r>
            <a:r>
              <a:rPr lang="en-US" b="1" baseline="30000" dirty="0">
                <a:solidFill>
                  <a:schemeClr val="bg1"/>
                </a:solidFill>
              </a:rPr>
              <a:t>24 </a:t>
            </a:r>
            <a:r>
              <a:rPr lang="en-US" dirty="0">
                <a:solidFill>
                  <a:schemeClr val="bg1"/>
                </a:solidFill>
              </a:rPr>
              <a:t>But, so that you may know that the Son of Man has authority on earth to forgive sins,”—He said to the paralytic—“I say to you, get up, and pick up your stretcher and go home.” </a:t>
            </a:r>
            <a:r>
              <a:rPr lang="en-US" b="1" baseline="30000" dirty="0">
                <a:solidFill>
                  <a:schemeClr val="bg1"/>
                </a:solidFill>
              </a:rPr>
              <a:t>25 </a:t>
            </a:r>
            <a:r>
              <a:rPr lang="en-US" dirty="0">
                <a:solidFill>
                  <a:schemeClr val="bg1"/>
                </a:solidFill>
              </a:rPr>
              <a:t>Immediately he got up before them, and picked up what he had been lying on, and went home glorifying God. </a:t>
            </a:r>
            <a:r>
              <a:rPr lang="en-US" b="1" baseline="30000" dirty="0">
                <a:solidFill>
                  <a:schemeClr val="bg1"/>
                </a:solidFill>
              </a:rPr>
              <a:t>26 </a:t>
            </a:r>
            <a:r>
              <a:rPr lang="en-US" dirty="0" smtClean="0">
                <a:solidFill>
                  <a:schemeClr val="bg1"/>
                </a:solidFill>
              </a:rPr>
              <a:t>They </a:t>
            </a:r>
            <a:r>
              <a:rPr lang="en-US" dirty="0">
                <a:solidFill>
                  <a:schemeClr val="bg1"/>
                </a:solidFill>
              </a:rPr>
              <a:t>were all struck with astonishment and </a:t>
            </a:r>
            <a:r>
              <a:rPr lang="en-US" i="1" dirty="0">
                <a:solidFill>
                  <a:schemeClr val="bg1"/>
                </a:solidFill>
              </a:rPr>
              <a:t>began</a:t>
            </a:r>
            <a:r>
              <a:rPr lang="en-US" dirty="0">
                <a:solidFill>
                  <a:schemeClr val="bg1"/>
                </a:solidFill>
              </a:rPr>
              <a:t> glorifying God; and they were filled with fear, saying, “We have seen remarkable things today.”</a:t>
            </a:r>
          </a:p>
        </p:txBody>
      </p:sp>
    </p:spTree>
    <p:extLst>
      <p:ext uri="{BB962C8B-B14F-4D97-AF65-F5344CB8AC3E}">
        <p14:creationId xmlns:p14="http://schemas.microsoft.com/office/powerpoint/2010/main" val="110355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xmlns="" id="{362810D9-2C5A-477D-949C-C191895477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xmlns=""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1"/>
            <a:ext cx="12191980" cy="6848893"/>
          </a:xfrm>
          <a:prstGeom prst="rect">
            <a:avLst/>
          </a:prstGeom>
        </p:spPr>
      </p:pic>
      <p:sp>
        <p:nvSpPr>
          <p:cNvPr id="2" name="Title 1">
            <a:extLst>
              <a:ext uri="{FF2B5EF4-FFF2-40B4-BE49-F238E27FC236}">
                <a16:creationId xmlns:a16="http://schemas.microsoft.com/office/drawing/2014/main" xmlns="" id="{1F69ACD9-4EE1-93AE-E7C7-913CC5D26616}"/>
              </a:ext>
            </a:extLst>
          </p:cNvPr>
          <p:cNvSpPr>
            <a:spLocks noGrp="1"/>
          </p:cNvSpPr>
          <p:nvPr>
            <p:ph type="title"/>
          </p:nvPr>
        </p:nvSpPr>
        <p:spPr>
          <a:xfrm>
            <a:off x="163902" y="591344"/>
            <a:ext cx="3723332" cy="5585619"/>
          </a:xfrm>
        </p:spPr>
        <p:txBody>
          <a:bodyPr>
            <a:normAutofit/>
          </a:bodyPr>
          <a:lstStyle/>
          <a:p>
            <a:r>
              <a:rPr lang="en-US" dirty="0">
                <a:solidFill>
                  <a:srgbClr val="FFFFFF"/>
                </a:solidFill>
              </a:rPr>
              <a:t>Luke </a:t>
            </a:r>
            <a:r>
              <a:rPr lang="en-US" dirty="0" smtClean="0">
                <a:solidFill>
                  <a:srgbClr val="FFFFFF"/>
                </a:solidFill>
              </a:rPr>
              <a:t>5:27-32</a:t>
            </a:r>
            <a:endParaRPr lang="en-US" dirty="0">
              <a:solidFill>
                <a:srgbClr val="FFFFFF"/>
              </a:solidFill>
            </a:endParaRP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B340BD33-FC3C-418F-FD8F-9F5FF4B00C6B}"/>
              </a:ext>
            </a:extLst>
          </p:cNvPr>
          <p:cNvSpPr>
            <a:spLocks noGrp="1"/>
          </p:cNvSpPr>
          <p:nvPr>
            <p:ph idx="1"/>
          </p:nvPr>
        </p:nvSpPr>
        <p:spPr>
          <a:xfrm>
            <a:off x="3528204" y="276045"/>
            <a:ext cx="8471139" cy="6426679"/>
          </a:xfrm>
        </p:spPr>
        <p:txBody>
          <a:bodyPr anchor="ctr">
            <a:normAutofit/>
          </a:bodyPr>
          <a:lstStyle/>
          <a:p>
            <a:r>
              <a:rPr lang="en-US" b="1" baseline="30000" dirty="0">
                <a:solidFill>
                  <a:schemeClr val="bg1"/>
                </a:solidFill>
              </a:rPr>
              <a:t>27 </a:t>
            </a:r>
            <a:r>
              <a:rPr lang="en-US" dirty="0">
                <a:solidFill>
                  <a:schemeClr val="bg1"/>
                </a:solidFill>
              </a:rPr>
              <a:t>After that He went out and noticed a tax collector named </a:t>
            </a:r>
            <a:r>
              <a:rPr lang="en-US" dirty="0" smtClean="0">
                <a:solidFill>
                  <a:schemeClr val="bg1"/>
                </a:solidFill>
              </a:rPr>
              <a:t>Levi </a:t>
            </a:r>
            <a:r>
              <a:rPr lang="en-US" dirty="0">
                <a:solidFill>
                  <a:schemeClr val="bg1"/>
                </a:solidFill>
              </a:rPr>
              <a:t>sitting in the tax booth, and He said to him, “Follow Me.” </a:t>
            </a:r>
            <a:r>
              <a:rPr lang="en-US" b="1" baseline="30000" dirty="0">
                <a:solidFill>
                  <a:schemeClr val="bg1"/>
                </a:solidFill>
              </a:rPr>
              <a:t>28 </a:t>
            </a:r>
            <a:r>
              <a:rPr lang="en-US" dirty="0">
                <a:solidFill>
                  <a:schemeClr val="bg1"/>
                </a:solidFill>
              </a:rPr>
              <a:t>And he left everything behind, and got up and </a:t>
            </a:r>
            <a:r>
              <a:rPr lang="en-US" i="1" dirty="0">
                <a:solidFill>
                  <a:schemeClr val="bg1"/>
                </a:solidFill>
              </a:rPr>
              <a:t>began</a:t>
            </a:r>
            <a:r>
              <a:rPr lang="en-US" dirty="0">
                <a:solidFill>
                  <a:schemeClr val="bg1"/>
                </a:solidFill>
              </a:rPr>
              <a:t> to follow Him.</a:t>
            </a:r>
          </a:p>
          <a:p>
            <a:r>
              <a:rPr lang="en-US" b="1" baseline="30000" dirty="0">
                <a:solidFill>
                  <a:schemeClr val="bg1"/>
                </a:solidFill>
              </a:rPr>
              <a:t>29 </a:t>
            </a:r>
            <a:r>
              <a:rPr lang="en-US" dirty="0">
                <a:solidFill>
                  <a:schemeClr val="bg1"/>
                </a:solidFill>
              </a:rPr>
              <a:t>And Levi gave a big reception for Him in his house; and there was a great crowd of tax collectors and other </a:t>
            </a:r>
            <a:r>
              <a:rPr lang="en-US" i="1" dirty="0">
                <a:solidFill>
                  <a:schemeClr val="bg1"/>
                </a:solidFill>
              </a:rPr>
              <a:t>people</a:t>
            </a:r>
            <a:r>
              <a:rPr lang="en-US" dirty="0">
                <a:solidFill>
                  <a:schemeClr val="bg1"/>
                </a:solidFill>
              </a:rPr>
              <a:t> who were reclining </a:t>
            </a:r>
            <a:r>
              <a:rPr lang="en-US" i="1" dirty="0">
                <a:solidFill>
                  <a:schemeClr val="bg1"/>
                </a:solidFill>
              </a:rPr>
              <a:t>at the table</a:t>
            </a:r>
            <a:r>
              <a:rPr lang="en-US" dirty="0">
                <a:solidFill>
                  <a:schemeClr val="bg1"/>
                </a:solidFill>
              </a:rPr>
              <a:t> with them. </a:t>
            </a:r>
            <a:r>
              <a:rPr lang="en-US" b="1" baseline="30000" dirty="0">
                <a:solidFill>
                  <a:schemeClr val="bg1"/>
                </a:solidFill>
              </a:rPr>
              <a:t>30 </a:t>
            </a:r>
            <a:r>
              <a:rPr lang="en-US" dirty="0">
                <a:solidFill>
                  <a:schemeClr val="bg1"/>
                </a:solidFill>
              </a:rPr>
              <a:t>The Pharisees and their scribes </a:t>
            </a:r>
            <a:r>
              <a:rPr lang="en-US" i="1" dirty="0">
                <a:solidFill>
                  <a:schemeClr val="bg1"/>
                </a:solidFill>
              </a:rPr>
              <a:t>began</a:t>
            </a:r>
            <a:r>
              <a:rPr lang="en-US" dirty="0">
                <a:solidFill>
                  <a:schemeClr val="bg1"/>
                </a:solidFill>
              </a:rPr>
              <a:t> grumbling at His disciples, saying, “Why do you eat and drink with the tax collectors and </a:t>
            </a:r>
            <a:r>
              <a:rPr lang="en-US" dirty="0" smtClean="0">
                <a:solidFill>
                  <a:schemeClr val="bg1"/>
                </a:solidFill>
              </a:rPr>
              <a:t>sinners</a:t>
            </a:r>
            <a:r>
              <a:rPr lang="en-US" dirty="0">
                <a:solidFill>
                  <a:schemeClr val="bg1"/>
                </a:solidFill>
              </a:rPr>
              <a:t>?” </a:t>
            </a:r>
            <a:r>
              <a:rPr lang="en-US" b="1" baseline="30000" dirty="0">
                <a:solidFill>
                  <a:schemeClr val="bg1"/>
                </a:solidFill>
              </a:rPr>
              <a:t>31 </a:t>
            </a:r>
            <a:r>
              <a:rPr lang="en-US" dirty="0">
                <a:solidFill>
                  <a:schemeClr val="bg1"/>
                </a:solidFill>
              </a:rPr>
              <a:t>And Jesus answered and said to them, “</a:t>
            </a:r>
            <a:r>
              <a:rPr lang="en-US" i="1" dirty="0">
                <a:solidFill>
                  <a:schemeClr val="bg1"/>
                </a:solidFill>
              </a:rPr>
              <a:t>It is</a:t>
            </a:r>
            <a:r>
              <a:rPr lang="en-US" dirty="0">
                <a:solidFill>
                  <a:schemeClr val="bg1"/>
                </a:solidFill>
              </a:rPr>
              <a:t> not those who are well who need a physician, but those who are sick. </a:t>
            </a:r>
            <a:r>
              <a:rPr lang="en-US" b="1" baseline="30000" dirty="0">
                <a:solidFill>
                  <a:schemeClr val="bg1"/>
                </a:solidFill>
              </a:rPr>
              <a:t>32 </a:t>
            </a:r>
            <a:r>
              <a:rPr lang="en-US" dirty="0">
                <a:solidFill>
                  <a:schemeClr val="bg1"/>
                </a:solidFill>
              </a:rPr>
              <a:t>I have not come to call the righteous but sinners to repentance.”</a:t>
            </a:r>
          </a:p>
          <a:p>
            <a:pPr marL="0" indent="0">
              <a:buNone/>
            </a:pPr>
            <a:endParaRPr lang="en-US" dirty="0">
              <a:solidFill>
                <a:srgbClr val="FFFFFF"/>
              </a:solidFill>
            </a:endParaRPr>
          </a:p>
        </p:txBody>
      </p:sp>
    </p:spTree>
    <p:extLst>
      <p:ext uri="{BB962C8B-B14F-4D97-AF65-F5344CB8AC3E}">
        <p14:creationId xmlns:p14="http://schemas.microsoft.com/office/powerpoint/2010/main" val="1028312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xmlns="" id="{362810D9-2C5A-477D-949C-C191895477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xmlns=""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1"/>
            <a:ext cx="12191980" cy="6848893"/>
          </a:xfrm>
          <a:prstGeom prst="rect">
            <a:avLst/>
          </a:prstGeom>
        </p:spPr>
      </p:pic>
      <p:sp>
        <p:nvSpPr>
          <p:cNvPr id="2" name="Title 1">
            <a:extLst>
              <a:ext uri="{FF2B5EF4-FFF2-40B4-BE49-F238E27FC236}">
                <a16:creationId xmlns:a16="http://schemas.microsoft.com/office/drawing/2014/main" xmlns="" id="{1F69ACD9-4EE1-93AE-E7C7-913CC5D26616}"/>
              </a:ext>
            </a:extLst>
          </p:cNvPr>
          <p:cNvSpPr>
            <a:spLocks noGrp="1"/>
          </p:cNvSpPr>
          <p:nvPr>
            <p:ph type="title"/>
          </p:nvPr>
        </p:nvSpPr>
        <p:spPr>
          <a:xfrm>
            <a:off x="163902" y="591344"/>
            <a:ext cx="3723332" cy="5585619"/>
          </a:xfrm>
        </p:spPr>
        <p:txBody>
          <a:bodyPr>
            <a:normAutofit/>
          </a:bodyPr>
          <a:lstStyle/>
          <a:p>
            <a:r>
              <a:rPr lang="en-US" dirty="0">
                <a:solidFill>
                  <a:srgbClr val="FFFFFF"/>
                </a:solidFill>
              </a:rPr>
              <a:t>Luke </a:t>
            </a:r>
            <a:r>
              <a:rPr lang="en-US" dirty="0" smtClean="0">
                <a:solidFill>
                  <a:srgbClr val="FFFFFF"/>
                </a:solidFill>
              </a:rPr>
              <a:t>7:1-10</a:t>
            </a:r>
            <a:endParaRPr lang="en-US" dirty="0">
              <a:solidFill>
                <a:srgbClr val="FFFFFF"/>
              </a:solidFill>
            </a:endParaRP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B340BD33-FC3C-418F-FD8F-9F5FF4B00C6B}"/>
              </a:ext>
            </a:extLst>
          </p:cNvPr>
          <p:cNvSpPr>
            <a:spLocks noGrp="1"/>
          </p:cNvSpPr>
          <p:nvPr>
            <p:ph idx="1"/>
          </p:nvPr>
        </p:nvSpPr>
        <p:spPr>
          <a:xfrm>
            <a:off x="3528204" y="276045"/>
            <a:ext cx="8471139" cy="6426679"/>
          </a:xfrm>
        </p:spPr>
        <p:txBody>
          <a:bodyPr anchor="ctr">
            <a:normAutofit fontScale="85000" lnSpcReduction="20000"/>
          </a:bodyPr>
          <a:lstStyle/>
          <a:p>
            <a:pPr marL="0" indent="0">
              <a:buNone/>
            </a:pPr>
            <a:r>
              <a:rPr lang="en-US" b="1" dirty="0">
                <a:solidFill>
                  <a:schemeClr val="bg1"/>
                </a:solidFill>
              </a:rPr>
              <a:t>Jesus Heals a Centurion’s Servant</a:t>
            </a:r>
          </a:p>
          <a:p>
            <a:pPr marL="0" indent="0">
              <a:buNone/>
            </a:pPr>
            <a:r>
              <a:rPr lang="en-US" b="1" dirty="0">
                <a:solidFill>
                  <a:schemeClr val="bg1"/>
                </a:solidFill>
              </a:rPr>
              <a:t>7 </a:t>
            </a:r>
            <a:r>
              <a:rPr lang="en-US" dirty="0">
                <a:solidFill>
                  <a:schemeClr val="bg1"/>
                </a:solidFill>
              </a:rPr>
              <a:t>When He had completed all His discourse in the hearing of the people, He went to Capernaum.</a:t>
            </a:r>
          </a:p>
          <a:p>
            <a:pPr marL="0" indent="0">
              <a:buNone/>
            </a:pPr>
            <a:r>
              <a:rPr lang="en-US" b="1" baseline="30000" dirty="0">
                <a:solidFill>
                  <a:schemeClr val="bg1"/>
                </a:solidFill>
              </a:rPr>
              <a:t>2 </a:t>
            </a:r>
            <a:r>
              <a:rPr lang="en-US" dirty="0">
                <a:solidFill>
                  <a:schemeClr val="bg1"/>
                </a:solidFill>
              </a:rPr>
              <a:t>And a centurion’s slave, </a:t>
            </a:r>
            <a:r>
              <a:rPr lang="en-US" dirty="0" smtClean="0">
                <a:solidFill>
                  <a:schemeClr val="bg1"/>
                </a:solidFill>
              </a:rPr>
              <a:t>who </a:t>
            </a:r>
            <a:r>
              <a:rPr lang="en-US" dirty="0">
                <a:solidFill>
                  <a:schemeClr val="bg1"/>
                </a:solidFill>
              </a:rPr>
              <a:t>was highly regarded by him, was sick and about to die. </a:t>
            </a:r>
            <a:r>
              <a:rPr lang="en-US" b="1" baseline="30000" dirty="0">
                <a:solidFill>
                  <a:schemeClr val="bg1"/>
                </a:solidFill>
              </a:rPr>
              <a:t>3 </a:t>
            </a:r>
            <a:r>
              <a:rPr lang="en-US" dirty="0">
                <a:solidFill>
                  <a:schemeClr val="bg1"/>
                </a:solidFill>
              </a:rPr>
              <a:t>When he heard about Jesus, he sent some </a:t>
            </a:r>
            <a:r>
              <a:rPr lang="en-US" dirty="0" smtClean="0">
                <a:solidFill>
                  <a:schemeClr val="bg1"/>
                </a:solidFill>
              </a:rPr>
              <a:t>Jewish </a:t>
            </a:r>
            <a:r>
              <a:rPr lang="en-US" dirty="0">
                <a:solidFill>
                  <a:schemeClr val="bg1"/>
                </a:solidFill>
              </a:rPr>
              <a:t>elders asking Him to come and </a:t>
            </a:r>
            <a:r>
              <a:rPr lang="en-US" dirty="0" smtClean="0">
                <a:solidFill>
                  <a:schemeClr val="bg1"/>
                </a:solidFill>
              </a:rPr>
              <a:t>save </a:t>
            </a:r>
            <a:r>
              <a:rPr lang="en-US" dirty="0">
                <a:solidFill>
                  <a:schemeClr val="bg1"/>
                </a:solidFill>
              </a:rPr>
              <a:t>the life of his slave. </a:t>
            </a:r>
            <a:r>
              <a:rPr lang="en-US" b="1" baseline="30000" dirty="0">
                <a:solidFill>
                  <a:schemeClr val="bg1"/>
                </a:solidFill>
              </a:rPr>
              <a:t>4 </a:t>
            </a:r>
            <a:r>
              <a:rPr lang="en-US" dirty="0">
                <a:solidFill>
                  <a:schemeClr val="bg1"/>
                </a:solidFill>
              </a:rPr>
              <a:t>When they came to Jesus, they earnestly implored Him, saying, “He is worthy for You to grant this to him; </a:t>
            </a:r>
            <a:r>
              <a:rPr lang="en-US" b="1" baseline="30000" dirty="0">
                <a:solidFill>
                  <a:schemeClr val="bg1"/>
                </a:solidFill>
              </a:rPr>
              <a:t>5 </a:t>
            </a:r>
            <a:r>
              <a:rPr lang="en-US" dirty="0">
                <a:solidFill>
                  <a:schemeClr val="bg1"/>
                </a:solidFill>
              </a:rPr>
              <a:t>for he loves our nation and it was he who built us our synagogue.” </a:t>
            </a:r>
            <a:r>
              <a:rPr lang="en-US" b="1" baseline="30000" dirty="0">
                <a:solidFill>
                  <a:schemeClr val="bg1"/>
                </a:solidFill>
              </a:rPr>
              <a:t>6 </a:t>
            </a:r>
            <a:r>
              <a:rPr lang="en-US" dirty="0">
                <a:solidFill>
                  <a:schemeClr val="bg1"/>
                </a:solidFill>
              </a:rPr>
              <a:t>Now Jesus </a:t>
            </a:r>
            <a:r>
              <a:rPr lang="en-US" i="1" dirty="0">
                <a:solidFill>
                  <a:schemeClr val="bg1"/>
                </a:solidFill>
              </a:rPr>
              <a:t>started</a:t>
            </a:r>
            <a:r>
              <a:rPr lang="en-US" dirty="0">
                <a:solidFill>
                  <a:schemeClr val="bg1"/>
                </a:solidFill>
              </a:rPr>
              <a:t> on His way with them; and when He was not far from the house, the centurion sent friends, saying to Him, </a:t>
            </a:r>
            <a:r>
              <a:rPr lang="en-US" dirty="0" smtClean="0">
                <a:solidFill>
                  <a:schemeClr val="bg1"/>
                </a:solidFill>
              </a:rPr>
              <a:t>“Lord</a:t>
            </a:r>
            <a:r>
              <a:rPr lang="en-US" dirty="0">
                <a:solidFill>
                  <a:schemeClr val="bg1"/>
                </a:solidFill>
              </a:rPr>
              <a:t>, do not trouble Yourself further, for I am not worthy for You to come under my roof; </a:t>
            </a:r>
            <a:r>
              <a:rPr lang="en-US" b="1" baseline="30000" dirty="0">
                <a:solidFill>
                  <a:schemeClr val="bg1"/>
                </a:solidFill>
              </a:rPr>
              <a:t>7 </a:t>
            </a:r>
            <a:r>
              <a:rPr lang="en-US" dirty="0">
                <a:solidFill>
                  <a:schemeClr val="bg1"/>
                </a:solidFill>
              </a:rPr>
              <a:t>for this reason I did not even consider myself worthy to come to You, but </a:t>
            </a:r>
            <a:r>
              <a:rPr lang="en-US" i="1" dirty="0">
                <a:solidFill>
                  <a:schemeClr val="bg1"/>
                </a:solidFill>
              </a:rPr>
              <a:t>just</a:t>
            </a:r>
            <a:r>
              <a:rPr lang="en-US" dirty="0">
                <a:solidFill>
                  <a:schemeClr val="bg1"/>
                </a:solidFill>
              </a:rPr>
              <a:t> </a:t>
            </a:r>
            <a:r>
              <a:rPr lang="en-US" dirty="0" smtClean="0">
                <a:solidFill>
                  <a:schemeClr val="bg1"/>
                </a:solidFill>
              </a:rPr>
              <a:t>say </a:t>
            </a:r>
            <a:r>
              <a:rPr lang="en-US" dirty="0">
                <a:solidFill>
                  <a:schemeClr val="bg1"/>
                </a:solidFill>
              </a:rPr>
              <a:t>the word, and my </a:t>
            </a:r>
            <a:r>
              <a:rPr lang="en-US" dirty="0" smtClean="0">
                <a:solidFill>
                  <a:schemeClr val="bg1"/>
                </a:solidFill>
              </a:rPr>
              <a:t>servant </a:t>
            </a:r>
            <a:r>
              <a:rPr lang="en-US" dirty="0">
                <a:solidFill>
                  <a:schemeClr val="bg1"/>
                </a:solidFill>
              </a:rPr>
              <a:t>will be healed. </a:t>
            </a:r>
            <a:r>
              <a:rPr lang="en-US" b="1" baseline="30000" dirty="0">
                <a:solidFill>
                  <a:schemeClr val="bg1"/>
                </a:solidFill>
              </a:rPr>
              <a:t>8 </a:t>
            </a:r>
            <a:r>
              <a:rPr lang="en-US" dirty="0">
                <a:solidFill>
                  <a:schemeClr val="bg1"/>
                </a:solidFill>
              </a:rPr>
              <a:t>For I also am a man placed under authority, with soldiers under me; and I say to this one, ‘Go!’ and he goes, and to another, ‘Come!’ and he comes, and to my slave, ‘Do this!’ and he does it.” </a:t>
            </a:r>
            <a:r>
              <a:rPr lang="en-US" b="1" baseline="30000" dirty="0">
                <a:solidFill>
                  <a:schemeClr val="bg1"/>
                </a:solidFill>
              </a:rPr>
              <a:t>9 </a:t>
            </a:r>
            <a:r>
              <a:rPr lang="en-US" dirty="0">
                <a:solidFill>
                  <a:schemeClr val="bg1"/>
                </a:solidFill>
              </a:rPr>
              <a:t>Now when Jesus heard this, He marveled at him, and turned and said to the crowd that was following Him, “I say to you, not even in Israel have I found such great faith.” </a:t>
            </a:r>
            <a:r>
              <a:rPr lang="en-US" b="1" baseline="30000" dirty="0">
                <a:solidFill>
                  <a:schemeClr val="bg1"/>
                </a:solidFill>
              </a:rPr>
              <a:t>10 </a:t>
            </a:r>
            <a:r>
              <a:rPr lang="en-US" dirty="0">
                <a:solidFill>
                  <a:schemeClr val="bg1"/>
                </a:solidFill>
              </a:rPr>
              <a:t>When those who had been sent returned to the house, they found the slave in good health.</a:t>
            </a:r>
          </a:p>
          <a:p>
            <a:pPr marL="0" indent="0">
              <a:buNone/>
            </a:pPr>
            <a:endParaRPr lang="en-US" dirty="0">
              <a:solidFill>
                <a:srgbClr val="FFFFFF"/>
              </a:solidFill>
            </a:endParaRPr>
          </a:p>
        </p:txBody>
      </p:sp>
    </p:spTree>
    <p:extLst>
      <p:ext uri="{BB962C8B-B14F-4D97-AF65-F5344CB8AC3E}">
        <p14:creationId xmlns:p14="http://schemas.microsoft.com/office/powerpoint/2010/main" val="2393675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xmlns="" id="{362810D9-2C5A-477D-949C-C191895477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xmlns=""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1"/>
            <a:ext cx="12191980" cy="6848893"/>
          </a:xfrm>
          <a:prstGeom prst="rect">
            <a:avLst/>
          </a:prstGeom>
        </p:spPr>
      </p:pic>
      <p:sp>
        <p:nvSpPr>
          <p:cNvPr id="2" name="Title 1">
            <a:extLst>
              <a:ext uri="{FF2B5EF4-FFF2-40B4-BE49-F238E27FC236}">
                <a16:creationId xmlns:a16="http://schemas.microsoft.com/office/drawing/2014/main" xmlns="" id="{1F69ACD9-4EE1-93AE-E7C7-913CC5D26616}"/>
              </a:ext>
            </a:extLst>
          </p:cNvPr>
          <p:cNvSpPr>
            <a:spLocks noGrp="1"/>
          </p:cNvSpPr>
          <p:nvPr>
            <p:ph type="title"/>
          </p:nvPr>
        </p:nvSpPr>
        <p:spPr>
          <a:xfrm>
            <a:off x="163902" y="591344"/>
            <a:ext cx="3723332" cy="5585619"/>
          </a:xfrm>
        </p:spPr>
        <p:txBody>
          <a:bodyPr>
            <a:normAutofit/>
          </a:bodyPr>
          <a:lstStyle/>
          <a:p>
            <a:r>
              <a:rPr lang="en-US" dirty="0">
                <a:solidFill>
                  <a:srgbClr val="FFFFFF"/>
                </a:solidFill>
              </a:rPr>
              <a:t>Luke </a:t>
            </a:r>
            <a:r>
              <a:rPr lang="en-US" dirty="0" smtClean="0">
                <a:solidFill>
                  <a:srgbClr val="FFFFFF"/>
                </a:solidFill>
              </a:rPr>
              <a:t>7:11-17</a:t>
            </a:r>
            <a:endParaRPr lang="en-US" dirty="0">
              <a:solidFill>
                <a:srgbClr val="FFFFFF"/>
              </a:solidFill>
            </a:endParaRP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B340BD33-FC3C-418F-FD8F-9F5FF4B00C6B}"/>
              </a:ext>
            </a:extLst>
          </p:cNvPr>
          <p:cNvSpPr>
            <a:spLocks noGrp="1"/>
          </p:cNvSpPr>
          <p:nvPr>
            <p:ph idx="1"/>
          </p:nvPr>
        </p:nvSpPr>
        <p:spPr>
          <a:xfrm>
            <a:off x="3528204" y="276045"/>
            <a:ext cx="8471139" cy="6426679"/>
          </a:xfrm>
        </p:spPr>
        <p:txBody>
          <a:bodyPr anchor="ctr">
            <a:normAutofit/>
          </a:bodyPr>
          <a:lstStyle/>
          <a:p>
            <a:pPr marL="0" indent="0">
              <a:buNone/>
            </a:pPr>
            <a:r>
              <a:rPr lang="en-US" b="1" baseline="30000" dirty="0">
                <a:solidFill>
                  <a:schemeClr val="bg1"/>
                </a:solidFill>
              </a:rPr>
              <a:t>11 </a:t>
            </a:r>
            <a:r>
              <a:rPr lang="en-US" dirty="0">
                <a:solidFill>
                  <a:schemeClr val="bg1"/>
                </a:solidFill>
              </a:rPr>
              <a:t>Soon afterwards He went to a city called Nain; and His disciples were going along with Him, </a:t>
            </a:r>
            <a:r>
              <a:rPr lang="en-US" dirty="0" smtClean="0">
                <a:solidFill>
                  <a:schemeClr val="bg1"/>
                </a:solidFill>
              </a:rPr>
              <a:t>accompanied </a:t>
            </a:r>
            <a:r>
              <a:rPr lang="en-US" dirty="0">
                <a:solidFill>
                  <a:schemeClr val="bg1"/>
                </a:solidFill>
              </a:rPr>
              <a:t>by a large crowd. </a:t>
            </a:r>
            <a:r>
              <a:rPr lang="en-US" b="1" baseline="30000" dirty="0">
                <a:solidFill>
                  <a:schemeClr val="bg1"/>
                </a:solidFill>
              </a:rPr>
              <a:t>12 </a:t>
            </a:r>
            <a:r>
              <a:rPr lang="en-US" dirty="0">
                <a:solidFill>
                  <a:schemeClr val="bg1"/>
                </a:solidFill>
              </a:rPr>
              <a:t>Now as He approached the gate of the city, </a:t>
            </a:r>
            <a:r>
              <a:rPr lang="en-US" dirty="0" smtClean="0">
                <a:solidFill>
                  <a:schemeClr val="bg1"/>
                </a:solidFill>
              </a:rPr>
              <a:t>a </a:t>
            </a:r>
            <a:r>
              <a:rPr lang="en-US" dirty="0">
                <a:solidFill>
                  <a:schemeClr val="bg1"/>
                </a:solidFill>
              </a:rPr>
              <a:t>dead man was being carried out, the </a:t>
            </a:r>
            <a:r>
              <a:rPr lang="en-US" dirty="0" smtClean="0">
                <a:solidFill>
                  <a:schemeClr val="bg1"/>
                </a:solidFill>
              </a:rPr>
              <a:t>only </a:t>
            </a:r>
            <a:r>
              <a:rPr lang="en-US" dirty="0">
                <a:solidFill>
                  <a:schemeClr val="bg1"/>
                </a:solidFill>
              </a:rPr>
              <a:t>son of his mother, and she was a widow; and a sizeable crowd from the city was with her. </a:t>
            </a:r>
            <a:r>
              <a:rPr lang="en-US" b="1" baseline="30000" dirty="0">
                <a:solidFill>
                  <a:schemeClr val="bg1"/>
                </a:solidFill>
              </a:rPr>
              <a:t>13 </a:t>
            </a:r>
            <a:r>
              <a:rPr lang="en-US" dirty="0">
                <a:solidFill>
                  <a:schemeClr val="bg1"/>
                </a:solidFill>
              </a:rPr>
              <a:t>When the Lord saw her, He felt compassion for her, and said to her, </a:t>
            </a:r>
            <a:r>
              <a:rPr lang="en-US" dirty="0" smtClean="0">
                <a:solidFill>
                  <a:schemeClr val="bg1"/>
                </a:solidFill>
              </a:rPr>
              <a:t>“Do </a:t>
            </a:r>
            <a:r>
              <a:rPr lang="en-US" dirty="0">
                <a:solidFill>
                  <a:schemeClr val="bg1"/>
                </a:solidFill>
              </a:rPr>
              <a:t>not weep.” </a:t>
            </a:r>
            <a:r>
              <a:rPr lang="en-US" b="1" baseline="30000" dirty="0">
                <a:solidFill>
                  <a:schemeClr val="bg1"/>
                </a:solidFill>
              </a:rPr>
              <a:t>14 </a:t>
            </a:r>
            <a:r>
              <a:rPr lang="en-US" dirty="0">
                <a:solidFill>
                  <a:schemeClr val="bg1"/>
                </a:solidFill>
              </a:rPr>
              <a:t>And He came up and touched the coffin; and the bearers came to a halt. And He said, “Young man, I say to you, arise!” </a:t>
            </a:r>
            <a:r>
              <a:rPr lang="en-US" b="1" baseline="30000" dirty="0">
                <a:solidFill>
                  <a:schemeClr val="bg1"/>
                </a:solidFill>
              </a:rPr>
              <a:t>15 </a:t>
            </a:r>
            <a:r>
              <a:rPr lang="en-US" dirty="0">
                <a:solidFill>
                  <a:schemeClr val="bg1"/>
                </a:solidFill>
              </a:rPr>
              <a:t>The </a:t>
            </a:r>
            <a:r>
              <a:rPr lang="en-US" dirty="0" smtClean="0">
                <a:solidFill>
                  <a:schemeClr val="bg1"/>
                </a:solidFill>
              </a:rPr>
              <a:t>dead </a:t>
            </a:r>
            <a:r>
              <a:rPr lang="en-US" dirty="0">
                <a:solidFill>
                  <a:schemeClr val="bg1"/>
                </a:solidFill>
              </a:rPr>
              <a:t>man sat up and began to speak. And </a:t>
            </a:r>
            <a:r>
              <a:rPr lang="en-US" i="1" dirty="0">
                <a:solidFill>
                  <a:schemeClr val="bg1"/>
                </a:solidFill>
              </a:rPr>
              <a:t>Jesus</a:t>
            </a:r>
            <a:r>
              <a:rPr lang="en-US" dirty="0">
                <a:solidFill>
                  <a:schemeClr val="bg1"/>
                </a:solidFill>
              </a:rPr>
              <a:t> gave him back to his mother. </a:t>
            </a:r>
            <a:r>
              <a:rPr lang="en-US" b="1" baseline="30000" dirty="0">
                <a:solidFill>
                  <a:schemeClr val="bg1"/>
                </a:solidFill>
              </a:rPr>
              <a:t>16 </a:t>
            </a:r>
            <a:r>
              <a:rPr lang="en-US" dirty="0">
                <a:solidFill>
                  <a:schemeClr val="bg1"/>
                </a:solidFill>
              </a:rPr>
              <a:t>Fear gripped them all, and they </a:t>
            </a:r>
            <a:r>
              <a:rPr lang="en-US" i="1" dirty="0">
                <a:solidFill>
                  <a:schemeClr val="bg1"/>
                </a:solidFill>
              </a:rPr>
              <a:t>began</a:t>
            </a:r>
            <a:r>
              <a:rPr lang="en-US" dirty="0">
                <a:solidFill>
                  <a:schemeClr val="bg1"/>
                </a:solidFill>
              </a:rPr>
              <a:t> glorifying God, saying, “A great prophet has arisen among us!” and, “God has </a:t>
            </a:r>
            <a:r>
              <a:rPr lang="en-US" baseline="30000" dirty="0">
                <a:solidFill>
                  <a:schemeClr val="bg1"/>
                </a:solidFill>
              </a:rPr>
              <a:t>[</a:t>
            </a:r>
            <a:r>
              <a:rPr lang="en-US" baseline="30000" dirty="0">
                <a:solidFill>
                  <a:schemeClr val="bg1"/>
                </a:solidFill>
                <a:hlinkClick r:id="rId3" tooltip="See footnote l"/>
              </a:rPr>
              <a:t>l</a:t>
            </a:r>
            <a:r>
              <a:rPr lang="en-US" baseline="30000" dirty="0">
                <a:solidFill>
                  <a:schemeClr val="bg1"/>
                </a:solidFill>
              </a:rPr>
              <a:t>]</a:t>
            </a:r>
            <a:r>
              <a:rPr lang="en-US" dirty="0">
                <a:solidFill>
                  <a:schemeClr val="bg1"/>
                </a:solidFill>
              </a:rPr>
              <a:t>visited His people!” </a:t>
            </a:r>
            <a:r>
              <a:rPr lang="en-US" b="1" baseline="30000" dirty="0">
                <a:solidFill>
                  <a:schemeClr val="bg1"/>
                </a:solidFill>
              </a:rPr>
              <a:t>17 </a:t>
            </a:r>
            <a:r>
              <a:rPr lang="en-US" dirty="0">
                <a:solidFill>
                  <a:schemeClr val="bg1"/>
                </a:solidFill>
              </a:rPr>
              <a:t>This report concerning Him went out all over Judea and in all the surrounding district.</a:t>
            </a:r>
          </a:p>
        </p:txBody>
      </p:sp>
    </p:spTree>
    <p:extLst>
      <p:ext uri="{BB962C8B-B14F-4D97-AF65-F5344CB8AC3E}">
        <p14:creationId xmlns:p14="http://schemas.microsoft.com/office/powerpoint/2010/main" val="316971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ad leading to the sun&#10;&#10;Description automatically generated">
            <a:extLst>
              <a:ext uri="{FF2B5EF4-FFF2-40B4-BE49-F238E27FC236}">
                <a16:creationId xmlns:a16="http://schemas.microsoft.com/office/drawing/2014/main" xmlns="" id="{7BF39937-434E-59C1-77AE-37926F5C53E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5B77FF2-0FC8-CB5B-18EA-A73648A9EBA5}"/>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Some observations</a:t>
            </a:r>
          </a:p>
        </p:txBody>
      </p:sp>
      <p:sp>
        <p:nvSpPr>
          <p:cNvPr id="3" name="Content Placeholder 2">
            <a:extLst>
              <a:ext uri="{FF2B5EF4-FFF2-40B4-BE49-F238E27FC236}">
                <a16:creationId xmlns:a16="http://schemas.microsoft.com/office/drawing/2014/main" xmlns="" id="{69DAA20E-043E-DB3C-2645-5524FEB111CB}"/>
              </a:ext>
            </a:extLst>
          </p:cNvPr>
          <p:cNvSpPr>
            <a:spLocks noGrp="1"/>
          </p:cNvSpPr>
          <p:nvPr>
            <p:ph idx="1"/>
          </p:nvPr>
        </p:nvSpPr>
        <p:spPr>
          <a:xfrm>
            <a:off x="838200" y="1825625"/>
            <a:ext cx="10515600" cy="4351338"/>
          </a:xfrm>
        </p:spPr>
        <p:txBody>
          <a:bodyPr>
            <a:normAutofit/>
          </a:bodyPr>
          <a:lstStyle/>
          <a:p>
            <a:r>
              <a:rPr lang="en-US" dirty="0" smtClean="0">
                <a:solidFill>
                  <a:srgbClr val="FFFFFF"/>
                </a:solidFill>
              </a:rPr>
              <a:t>Jesus was accessible &amp; approachable</a:t>
            </a:r>
            <a:endParaRPr lang="en-US" dirty="0">
              <a:solidFill>
                <a:srgbClr val="FFFFFF"/>
              </a:solidFill>
            </a:endParaRPr>
          </a:p>
          <a:p>
            <a:r>
              <a:rPr lang="en-US" dirty="0">
                <a:solidFill>
                  <a:srgbClr val="FFFFFF"/>
                </a:solidFill>
              </a:rPr>
              <a:t>Jesus </a:t>
            </a:r>
            <a:r>
              <a:rPr lang="en-US" dirty="0" smtClean="0">
                <a:solidFill>
                  <a:srgbClr val="FFFFFF"/>
                </a:solidFill>
              </a:rPr>
              <a:t>was compassionate </a:t>
            </a:r>
            <a:endParaRPr lang="en-US" dirty="0">
              <a:solidFill>
                <a:srgbClr val="FFFFFF"/>
              </a:solidFill>
            </a:endParaRPr>
          </a:p>
          <a:p>
            <a:r>
              <a:rPr lang="en-US" dirty="0" smtClean="0">
                <a:solidFill>
                  <a:srgbClr val="FFFFFF"/>
                </a:solidFill>
              </a:rPr>
              <a:t>Jesus broke the social norms</a:t>
            </a:r>
            <a:endParaRPr lang="en-US" dirty="0">
              <a:solidFill>
                <a:srgbClr val="FFFFFF"/>
              </a:solidFill>
            </a:endParaRPr>
          </a:p>
          <a:p>
            <a:r>
              <a:rPr lang="en-US" dirty="0">
                <a:solidFill>
                  <a:srgbClr val="FFFFFF"/>
                </a:solidFill>
              </a:rPr>
              <a:t>Jesus </a:t>
            </a:r>
            <a:r>
              <a:rPr lang="en-US" dirty="0" smtClean="0">
                <a:solidFill>
                  <a:srgbClr val="FFFFFF"/>
                </a:solidFill>
              </a:rPr>
              <a:t>had a non-judgmental attitude </a:t>
            </a:r>
            <a:endParaRPr lang="en-US" dirty="0">
              <a:solidFill>
                <a:srgbClr val="FFFFFF"/>
              </a:solidFill>
            </a:endParaRPr>
          </a:p>
          <a:p>
            <a:r>
              <a:rPr lang="en-US" dirty="0" smtClean="0">
                <a:solidFill>
                  <a:srgbClr val="FFFFFF"/>
                </a:solidFill>
              </a:rPr>
              <a:t>Jesus taught simple truths</a:t>
            </a:r>
            <a:endParaRPr lang="en-US" dirty="0">
              <a:solidFill>
                <a:srgbClr val="FFFFFF"/>
              </a:solidFill>
            </a:endParaRPr>
          </a:p>
          <a:p>
            <a:r>
              <a:rPr lang="en-US" dirty="0">
                <a:solidFill>
                  <a:srgbClr val="FFFFFF"/>
                </a:solidFill>
              </a:rPr>
              <a:t>Jesus </a:t>
            </a:r>
            <a:r>
              <a:rPr lang="en-US" dirty="0" smtClean="0">
                <a:solidFill>
                  <a:srgbClr val="FFFFFF"/>
                </a:solidFill>
              </a:rPr>
              <a:t>recognized faith</a:t>
            </a:r>
            <a:endParaRPr lang="en-US" dirty="0">
              <a:solidFill>
                <a:srgbClr val="FFFFFF"/>
              </a:solidFill>
            </a:endParaRPr>
          </a:p>
          <a:p>
            <a:endParaRPr lang="en-US" sz="1700" dirty="0">
              <a:solidFill>
                <a:srgbClr val="FFFFFF"/>
              </a:solidFill>
            </a:endParaRPr>
          </a:p>
        </p:txBody>
      </p:sp>
    </p:spTree>
    <p:extLst>
      <p:ext uri="{BB962C8B-B14F-4D97-AF65-F5344CB8AC3E}">
        <p14:creationId xmlns:p14="http://schemas.microsoft.com/office/powerpoint/2010/main" val="11980206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ad leading to the sun&#10;&#10;Description automatically generated">
            <a:extLst>
              <a:ext uri="{FF2B5EF4-FFF2-40B4-BE49-F238E27FC236}">
                <a16:creationId xmlns:a16="http://schemas.microsoft.com/office/drawing/2014/main" xmlns="" id="{7BF39937-434E-59C1-77AE-37926F5C53E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5B77FF2-0FC8-CB5B-18EA-A73648A9EBA5}"/>
              </a:ext>
            </a:extLst>
          </p:cNvPr>
          <p:cNvSpPr>
            <a:spLocks noGrp="1"/>
          </p:cNvSpPr>
          <p:nvPr>
            <p:ph type="title"/>
          </p:nvPr>
        </p:nvSpPr>
        <p:spPr>
          <a:xfrm>
            <a:off x="838200" y="365125"/>
            <a:ext cx="10515600" cy="1325563"/>
          </a:xfrm>
        </p:spPr>
        <p:txBody>
          <a:bodyPr>
            <a:normAutofit/>
          </a:bodyPr>
          <a:lstStyle/>
          <a:p>
            <a:r>
              <a:rPr lang="en-US" dirty="0" smtClean="0">
                <a:solidFill>
                  <a:srgbClr val="FFFFFF"/>
                </a:solidFill>
              </a:rPr>
              <a:t>How do we relate &amp; respond?</a:t>
            </a:r>
            <a:endParaRPr lang="en-US" dirty="0">
              <a:solidFill>
                <a:srgbClr val="FFFFFF"/>
              </a:solidFill>
            </a:endParaRPr>
          </a:p>
        </p:txBody>
      </p:sp>
      <p:sp>
        <p:nvSpPr>
          <p:cNvPr id="3" name="Content Placeholder 2">
            <a:extLst>
              <a:ext uri="{FF2B5EF4-FFF2-40B4-BE49-F238E27FC236}">
                <a16:creationId xmlns:a16="http://schemas.microsoft.com/office/drawing/2014/main" xmlns="" id="{69DAA20E-043E-DB3C-2645-5524FEB111CB}"/>
              </a:ext>
            </a:extLst>
          </p:cNvPr>
          <p:cNvSpPr>
            <a:spLocks noGrp="1"/>
          </p:cNvSpPr>
          <p:nvPr>
            <p:ph idx="1"/>
          </p:nvPr>
        </p:nvSpPr>
        <p:spPr>
          <a:xfrm>
            <a:off x="838200" y="1825625"/>
            <a:ext cx="10515600" cy="4351338"/>
          </a:xfrm>
        </p:spPr>
        <p:txBody>
          <a:bodyPr>
            <a:normAutofit/>
          </a:bodyPr>
          <a:lstStyle/>
          <a:p>
            <a:r>
              <a:rPr lang="en-US" dirty="0" smtClean="0">
                <a:solidFill>
                  <a:srgbClr val="FFFFFF"/>
                </a:solidFill>
              </a:rPr>
              <a:t>Imitate Christs compassion</a:t>
            </a:r>
            <a:endParaRPr lang="en-US" dirty="0">
              <a:solidFill>
                <a:srgbClr val="FFFFFF"/>
              </a:solidFill>
            </a:endParaRPr>
          </a:p>
          <a:p>
            <a:r>
              <a:rPr lang="en-US" dirty="0" smtClean="0">
                <a:solidFill>
                  <a:srgbClr val="FFFFFF"/>
                </a:solidFill>
              </a:rPr>
              <a:t>Break down the social barriers</a:t>
            </a:r>
            <a:endParaRPr lang="en-US" dirty="0">
              <a:solidFill>
                <a:srgbClr val="FFFFFF"/>
              </a:solidFill>
            </a:endParaRPr>
          </a:p>
          <a:p>
            <a:r>
              <a:rPr lang="en-US" dirty="0" smtClean="0">
                <a:solidFill>
                  <a:srgbClr val="FFFFFF"/>
                </a:solidFill>
              </a:rPr>
              <a:t>Offer Practical Help </a:t>
            </a:r>
            <a:endParaRPr lang="en-US" dirty="0">
              <a:solidFill>
                <a:srgbClr val="FFFFFF"/>
              </a:solidFill>
            </a:endParaRPr>
          </a:p>
          <a:p>
            <a:r>
              <a:rPr lang="en-US" dirty="0" smtClean="0">
                <a:solidFill>
                  <a:srgbClr val="FFFFFF"/>
                </a:solidFill>
              </a:rPr>
              <a:t>Work with a non-judgmental attitude</a:t>
            </a:r>
            <a:endParaRPr lang="en-US" dirty="0">
              <a:solidFill>
                <a:srgbClr val="FFFFFF"/>
              </a:solidFill>
            </a:endParaRPr>
          </a:p>
          <a:p>
            <a:r>
              <a:rPr lang="en-US" dirty="0" smtClean="0">
                <a:solidFill>
                  <a:srgbClr val="FFFFFF"/>
                </a:solidFill>
              </a:rPr>
              <a:t>Share the Gospel</a:t>
            </a:r>
            <a:endParaRPr lang="en-US" dirty="0">
              <a:solidFill>
                <a:srgbClr val="FFFFFF"/>
              </a:solidFill>
            </a:endParaRPr>
          </a:p>
          <a:p>
            <a:pPr marL="0" indent="0">
              <a:buNone/>
            </a:pPr>
            <a:endParaRPr lang="en-US" sz="1700" dirty="0">
              <a:solidFill>
                <a:srgbClr val="FFFFFF"/>
              </a:solidFill>
            </a:endParaRPr>
          </a:p>
        </p:txBody>
      </p:sp>
    </p:spTree>
    <p:extLst>
      <p:ext uri="{BB962C8B-B14F-4D97-AF65-F5344CB8AC3E}">
        <p14:creationId xmlns:p14="http://schemas.microsoft.com/office/powerpoint/2010/main" val="1605282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1cac70a2-78f9-418b-945d-97641991a6a3" xsi:nil="true"/>
    <AppVersion xmlns="1cac70a2-78f9-418b-945d-97641991a6a3" xsi:nil="true"/>
    <Invited_Teachers xmlns="1cac70a2-78f9-418b-945d-97641991a6a3" xsi:nil="true"/>
    <Invited_Students xmlns="1cac70a2-78f9-418b-945d-97641991a6a3" xsi:nil="true"/>
    <TeamsChannelId xmlns="1cac70a2-78f9-418b-945d-97641991a6a3" xsi:nil="true"/>
    <IsNotebookLocked xmlns="1cac70a2-78f9-418b-945d-97641991a6a3" xsi:nil="true"/>
    <Self_Registration_Enabled xmlns="1cac70a2-78f9-418b-945d-97641991a6a3" xsi:nil="true"/>
    <Templates xmlns="1cac70a2-78f9-418b-945d-97641991a6a3" xsi:nil="true"/>
    <Math_Settings xmlns="1cac70a2-78f9-418b-945d-97641991a6a3" xsi:nil="true"/>
    <Students xmlns="1cac70a2-78f9-418b-945d-97641991a6a3">
      <UserInfo>
        <DisplayName/>
        <AccountId xsi:nil="true"/>
        <AccountType/>
      </UserInfo>
    </Students>
    <Student_Groups xmlns="1cac70a2-78f9-418b-945d-97641991a6a3">
      <UserInfo>
        <DisplayName/>
        <AccountId xsi:nil="true"/>
        <AccountType/>
      </UserInfo>
    </Student_Groups>
    <LMS_Mappings xmlns="1cac70a2-78f9-418b-945d-97641991a6a3" xsi:nil="true"/>
    <Has_Teacher_Only_SectionGroup xmlns="1cac70a2-78f9-418b-945d-97641991a6a3" xsi:nil="true"/>
    <DefaultSectionNames xmlns="1cac70a2-78f9-418b-945d-97641991a6a3" xsi:nil="true"/>
    <NotebookType xmlns="1cac70a2-78f9-418b-945d-97641991a6a3" xsi:nil="true"/>
    <FolderType xmlns="1cac70a2-78f9-418b-945d-97641991a6a3" xsi:nil="true"/>
    <Teachers xmlns="1cac70a2-78f9-418b-945d-97641991a6a3">
      <UserInfo>
        <DisplayName/>
        <AccountId xsi:nil="true"/>
        <AccountType/>
      </UserInfo>
    </Teachers>
    <Is_Collaboration_Space_Locked xmlns="1cac70a2-78f9-418b-945d-97641991a6a3" xsi:nil="true"/>
    <Teams_Channel_Section_Location xmlns="1cac70a2-78f9-418b-945d-97641991a6a3" xsi:nil="true"/>
    <Self_Registration_Enabled0 xmlns="1cac70a2-78f9-418b-945d-97641991a6a3" xsi:nil="true"/>
    <Owner xmlns="1cac70a2-78f9-418b-945d-97641991a6a3">
      <UserInfo>
        <DisplayName/>
        <AccountId xsi:nil="true"/>
        <AccountType/>
      </UserInfo>
    </Owner>
    <Distribution_Groups xmlns="1cac70a2-78f9-418b-945d-97641991a6a3" xsi:nil="true"/>
    <_activity xmlns="1cac70a2-78f9-418b-945d-97641991a6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BB430528538540B7B6C4E47FA9733D" ma:contentTypeVersion="38" ma:contentTypeDescription="Create a new document." ma:contentTypeScope="" ma:versionID="f9dcfd6c7d8eceb2c4bb84a183cd1794">
  <xsd:schema xmlns:xsd="http://www.w3.org/2001/XMLSchema" xmlns:xs="http://www.w3.org/2001/XMLSchema" xmlns:p="http://schemas.microsoft.com/office/2006/metadata/properties" xmlns:ns3="63f1254c-e0ab-40dc-9623-78df8dff7c8c" xmlns:ns4="1cac70a2-78f9-418b-945d-97641991a6a3" targetNamespace="http://schemas.microsoft.com/office/2006/metadata/properties" ma:root="true" ma:fieldsID="0d95ab3ab2adbb424db8807c8b013518" ns3:_="" ns4:_="">
    <xsd:import namespace="63f1254c-e0ab-40dc-9623-78df8dff7c8c"/>
    <xsd:import namespace="1cac70a2-78f9-418b-945d-97641991a6a3"/>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CultureName" minOccurs="0"/>
                <xsd:element ref="ns4:Is_Collaboration_Space_Locked" minOccurs="0"/>
                <xsd:element ref="ns4:Self_Registration_Enabled0" minOccurs="0"/>
                <xsd:element ref="ns4:Templates" minOccurs="0"/>
                <xsd:element ref="ns4:MediaServiceMetadata" minOccurs="0"/>
                <xsd:element ref="ns4:MediaServiceFastMetadata" minOccurs="0"/>
                <xsd:element ref="ns4:MediaServiceAutoTags" minOccurs="0"/>
                <xsd:element ref="ns4:MediaServiceOCR" minOccurs="0"/>
                <xsd:element ref="ns4:TeamsChannelId" minOccurs="0"/>
                <xsd:element ref="ns4:IsNotebookLocked" minOccurs="0"/>
                <xsd:element ref="ns4:MediaServiceEventHashCode" minOccurs="0"/>
                <xsd:element ref="ns4:MediaServiceGenerationTime" minOccurs="0"/>
                <xsd:element ref="ns4:Math_Settings" minOccurs="0"/>
                <xsd:element ref="ns4:Distribution_Groups" minOccurs="0"/>
                <xsd:element ref="ns4:LMS_Mappings" minOccurs="0"/>
                <xsd:element ref="ns4:MediaServiceAutoKeyPoints" minOccurs="0"/>
                <xsd:element ref="ns4:MediaServiceKeyPoints" minOccurs="0"/>
                <xsd:element ref="ns4:Teams_Channel_Section_Location" minOccurs="0"/>
                <xsd:element ref="ns4:MediaServiceDateTaken" minOccurs="0"/>
                <xsd:element ref="ns4:_activity" minOccurs="0"/>
                <xsd:element ref="ns4:MediaServiceLocation"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1254c-e0ab-40dc-9623-78df8dff7c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hidden="true"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0a2-78f9-418b-945d-97641991a6a3"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Templates" ma:index="26" nillable="true" ma:displayName="Templates" ma:internalName="Templates">
      <xsd:simpleType>
        <xsd:restriction base="dms:Note">
          <xsd:maxLength value="255"/>
        </xsd:restrictio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ath_Settings" ma:index="35" nillable="true" ma:displayName="Math Settings" ma:internalName="Math_Settings">
      <xsd:simpleType>
        <xsd:restriction base="dms:Text"/>
      </xsd:simpleType>
    </xsd:element>
    <xsd:element name="Distribution_Groups" ma:index="36" nillable="true" ma:displayName="Distribution Groups" ma:internalName="Distribution_Groups">
      <xsd:simpleType>
        <xsd:restriction base="dms:Note">
          <xsd:maxLength value="255"/>
        </xsd:restriction>
      </xsd:simpleType>
    </xsd:element>
    <xsd:element name="LMS_Mappings" ma:index="37" nillable="true" ma:displayName="LMS Mappings" ma:internalName="LMS_Mappings">
      <xsd:simpleType>
        <xsd:restriction base="dms:Note">
          <xsd:maxLength value="255"/>
        </xsd:restrictio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element name="MediaServiceDateTaken" ma:index="41" nillable="true" ma:displayName="MediaServiceDateTaken" ma:hidden="true" ma:internalName="MediaServiceDateTaken" ma:readOnly="true">
      <xsd:simpleType>
        <xsd:restriction base="dms:Text"/>
      </xsd:simpleType>
    </xsd:element>
    <xsd:element name="_activity" ma:index="42" nillable="true" ma:displayName="_activity" ma:hidden="true" ma:internalName="_activity">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LengthInSeconds" ma:index="4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42237D-2ECD-4D91-B4A5-1A1A9350E28C}">
  <ds:schemaRefs>
    <ds:schemaRef ds:uri="http://schemas.microsoft.com/sharepoint/v3/contenttype/forms"/>
  </ds:schemaRefs>
</ds:datastoreItem>
</file>

<file path=customXml/itemProps2.xml><?xml version="1.0" encoding="utf-8"?>
<ds:datastoreItem xmlns:ds="http://schemas.openxmlformats.org/officeDocument/2006/customXml" ds:itemID="{A5E9D14C-BDD4-4CE2-AFDE-5ED1DF1F9B46}">
  <ds:schemaRefs>
    <ds:schemaRef ds:uri="63f1254c-e0ab-40dc-9623-78df8dff7c8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cac70a2-78f9-418b-945d-97641991a6a3"/>
    <ds:schemaRef ds:uri="http://www.w3.org/XML/1998/namespace"/>
    <ds:schemaRef ds:uri="http://purl.org/dc/terms/"/>
  </ds:schemaRefs>
</ds:datastoreItem>
</file>

<file path=customXml/itemProps3.xml><?xml version="1.0" encoding="utf-8"?>
<ds:datastoreItem xmlns:ds="http://schemas.openxmlformats.org/officeDocument/2006/customXml" ds:itemID="{6FFC0DB9-765D-481A-A31B-4C7C20B35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1254c-e0ab-40dc-9623-78df8dff7c8c"/>
    <ds:schemaRef ds:uri="1cac70a2-78f9-418b-945d-97641991a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18019</TotalTime>
  <Words>83</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Bahnschrift Condensed</vt:lpstr>
      <vt:lpstr>Calibri</vt:lpstr>
      <vt:lpstr>Calibri Light</vt:lpstr>
      <vt:lpstr>Office Theme</vt:lpstr>
      <vt:lpstr>PowerPoint Presentation</vt:lpstr>
      <vt:lpstr>Luke 5:12-16</vt:lpstr>
      <vt:lpstr>Luke 5:17-26</vt:lpstr>
      <vt:lpstr>Luke 5:27-32</vt:lpstr>
      <vt:lpstr>Luke 7:1-10</vt:lpstr>
      <vt:lpstr>Luke 7:11-17</vt:lpstr>
      <vt:lpstr>Some observations</vt:lpstr>
      <vt:lpstr>How do we relate &amp; respond?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Embry</dc:creator>
  <cp:lastModifiedBy>Windows User</cp:lastModifiedBy>
  <cp:revision>19</cp:revision>
  <cp:lastPrinted>2023-09-06T22:11:29Z</cp:lastPrinted>
  <dcterms:created xsi:type="dcterms:W3CDTF">2023-09-02T15:39:31Z</dcterms:created>
  <dcterms:modified xsi:type="dcterms:W3CDTF">2023-10-04T20:43:45Z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0x010100FEBB430528538540B7B6C4E47FA9733D</vt:lpwstr>
  </property>
</Properties>
</file>