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Lst>
  <p:sldIdLst>
    <p:sldId id="256" r:id="rId2"/>
    <p:sldId id="260" r:id="rId3"/>
    <p:sldId id="284" r:id="rId4"/>
    <p:sldId id="285" r:id="rId5"/>
    <p:sldId id="304" r:id="rId6"/>
    <p:sldId id="305" r:id="rId7"/>
    <p:sldId id="306" r:id="rId8"/>
    <p:sldId id="307" r:id="rId9"/>
    <p:sldId id="289" r:id="rId10"/>
    <p:sldId id="290" r:id="rId11"/>
    <p:sldId id="298" r:id="rId12"/>
    <p:sldId id="299" r:id="rId13"/>
    <p:sldId id="300" r:id="rId14"/>
    <p:sldId id="301" r:id="rId15"/>
    <p:sldId id="302" r:id="rId16"/>
    <p:sldId id="303" r:id="rId17"/>
    <p:sldId id="271" r:id="rId18"/>
  </p:sldIdLst>
  <p:sldSz cx="12192000" cy="6858000"/>
  <p:notesSz cx="6858000" cy="9144000"/>
  <p:embeddedFontLst>
    <p:embeddedFont>
      <p:font typeface="Century Gothic" panose="020B0502020202020204" pitchFamily="34" charset="0"/>
      <p:regular r:id="rId19"/>
      <p:bold r:id="rId20"/>
      <p:italic r:id="rId21"/>
      <p:boldItalic r:id="rId2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03"/>
    <p:restoredTop sz="94721"/>
  </p:normalViewPr>
  <p:slideViewPr>
    <p:cSldViewPr snapToGrid="0">
      <p:cViewPr varScale="1">
        <p:scale>
          <a:sx n="93" d="100"/>
          <a:sy n="93" d="100"/>
        </p:scale>
        <p:origin x="240"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AC46B8-B508-A84D-AFB0-77701B25376D}"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47398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C46B8-B508-A84D-AFB0-77701B25376D}"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3320748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C46B8-B508-A84D-AFB0-77701B25376D}"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57473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C46B8-B508-A84D-AFB0-77701B25376D}"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414559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AC46B8-B508-A84D-AFB0-77701B25376D}"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84410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AC46B8-B508-A84D-AFB0-77701B25376D}"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29992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AC46B8-B508-A84D-AFB0-77701B25376D}" type="datetimeFigureOut">
              <a:rPr lang="en-US" smtClean="0"/>
              <a:t>12/13/23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213658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AC46B8-B508-A84D-AFB0-77701B25376D}" type="datetimeFigureOut">
              <a:rPr lang="en-US" smtClean="0"/>
              <a:t>12/13/23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4175470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C46B8-B508-A84D-AFB0-77701B25376D}" type="datetimeFigureOut">
              <a:rPr lang="en-US" smtClean="0"/>
              <a:t>12/13/23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94946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AC46B8-B508-A84D-AFB0-77701B25376D}"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315125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AC46B8-B508-A84D-AFB0-77701B25376D}"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91B74-8CED-E349-B247-319AFCE6CE7D}" type="slidenum">
              <a:rPr lang="en-US" smtClean="0"/>
              <a:t>‹#›</a:t>
            </a:fld>
            <a:endParaRPr lang="en-US"/>
          </a:p>
        </p:txBody>
      </p:sp>
    </p:spTree>
    <p:extLst>
      <p:ext uri="{BB962C8B-B14F-4D97-AF65-F5344CB8AC3E}">
        <p14:creationId xmlns:p14="http://schemas.microsoft.com/office/powerpoint/2010/main" val="11716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C46B8-B508-A84D-AFB0-77701B25376D}" type="datetimeFigureOut">
              <a:rPr lang="en-US" smtClean="0"/>
              <a:t>12/13/23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91B74-8CED-E349-B247-319AFCE6CE7D}" type="slidenum">
              <a:rPr lang="en-US" smtClean="0"/>
              <a:t>‹#›</a:t>
            </a:fld>
            <a:endParaRPr lang="en-US"/>
          </a:p>
        </p:txBody>
      </p:sp>
    </p:spTree>
    <p:extLst>
      <p:ext uri="{BB962C8B-B14F-4D97-AF65-F5344CB8AC3E}">
        <p14:creationId xmlns:p14="http://schemas.microsoft.com/office/powerpoint/2010/main" val="1228348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mountain with clouds and text&#10;&#10;Description automatically generated">
            <a:extLst>
              <a:ext uri="{FF2B5EF4-FFF2-40B4-BE49-F238E27FC236}">
                <a16:creationId xmlns:a16="http://schemas.microsoft.com/office/drawing/2014/main" id="{F48CBD87-15D4-ADE9-E202-1EFAE90F1347}"/>
              </a:ext>
            </a:extLst>
          </p:cNvPr>
          <p:cNvPicPr>
            <a:picLocks noChangeAspect="1"/>
          </p:cNvPicPr>
          <p:nvPr/>
        </p:nvPicPr>
        <p:blipFill>
          <a:blip r:embed="rId2"/>
          <a:stretch>
            <a:fillRect/>
          </a:stretch>
        </p:blipFill>
        <p:spPr>
          <a:xfrm>
            <a:off x="0" y="0"/>
            <a:ext cx="12192000" cy="6858000"/>
          </a:xfrm>
          <a:prstGeom prst="rect">
            <a:avLst/>
          </a:prstGeom>
        </p:spPr>
      </p:pic>
      <p:pic>
        <p:nvPicPr>
          <p:cNvPr id="7" name="Picture 6" descr="A qr code on a white background&#10;&#10;Description automatically generated">
            <a:extLst>
              <a:ext uri="{FF2B5EF4-FFF2-40B4-BE49-F238E27FC236}">
                <a16:creationId xmlns:a16="http://schemas.microsoft.com/office/drawing/2014/main" id="{73EB89B0-193A-33E6-8F9B-5633A92938F6}"/>
              </a:ext>
            </a:extLst>
          </p:cNvPr>
          <p:cNvPicPr>
            <a:picLocks noChangeAspect="1"/>
          </p:cNvPicPr>
          <p:nvPr/>
        </p:nvPicPr>
        <p:blipFill>
          <a:blip r:embed="rId3"/>
          <a:stretch>
            <a:fillRect/>
          </a:stretch>
        </p:blipFill>
        <p:spPr>
          <a:xfrm>
            <a:off x="10128076" y="4794076"/>
            <a:ext cx="2063924" cy="2063924"/>
          </a:xfrm>
          <a:prstGeom prst="rect">
            <a:avLst/>
          </a:prstGeom>
        </p:spPr>
      </p:pic>
      <p:sp>
        <p:nvSpPr>
          <p:cNvPr id="2" name="TextBox 1">
            <a:extLst>
              <a:ext uri="{FF2B5EF4-FFF2-40B4-BE49-F238E27FC236}">
                <a16:creationId xmlns:a16="http://schemas.microsoft.com/office/drawing/2014/main" id="{4591C07F-232E-2D20-2FB5-C2CF59EB5E1B}"/>
              </a:ext>
            </a:extLst>
          </p:cNvPr>
          <p:cNvSpPr txBox="1"/>
          <p:nvPr/>
        </p:nvSpPr>
        <p:spPr>
          <a:xfrm>
            <a:off x="0" y="5192486"/>
            <a:ext cx="12192000" cy="1569660"/>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WHO IS THE LORD?</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2.1-36</a:t>
            </a:r>
          </a:p>
        </p:txBody>
      </p:sp>
    </p:spTree>
    <p:extLst>
      <p:ext uri="{BB962C8B-B14F-4D97-AF65-F5344CB8AC3E}">
        <p14:creationId xmlns:p14="http://schemas.microsoft.com/office/powerpoint/2010/main" val="2814115256"/>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340290" y="166569"/>
            <a:ext cx="11511419" cy="5693866"/>
          </a:xfrm>
          <a:prstGeom prst="rect">
            <a:avLst/>
          </a:prstGeom>
          <a:noFill/>
        </p:spPr>
        <p:txBody>
          <a:bodyPr wrap="square" rtlCol="0">
            <a:spAutoFit/>
          </a:bodyPr>
          <a:lstStyle/>
          <a:p>
            <a:r>
              <a:rPr lang="en-US" sz="2800" dirty="0">
                <a:effectLst>
                  <a:outerShdw blurRad="50800" dist="38100" dir="2700000" algn="tl" rotWithShape="0">
                    <a:prstClr val="black">
                      <a:alpha val="40000"/>
                    </a:prstClr>
                  </a:outerShdw>
                </a:effectLst>
                <a:latin typeface="Century Gothic" panose="020B0502020202020204" pitchFamily="34" charset="0"/>
              </a:rPr>
              <a:t>Isaiah 32:14–18 (ESV)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14</a:t>
            </a:r>
            <a:r>
              <a:rPr lang="en-US" sz="2800" dirty="0">
                <a:effectLst>
                  <a:outerShdw blurRad="50800" dist="38100" dir="2700000" algn="tl" rotWithShape="0">
                    <a:prstClr val="black">
                      <a:alpha val="40000"/>
                    </a:prstClr>
                  </a:outerShdw>
                </a:effectLst>
                <a:latin typeface="Century Gothic" panose="020B0502020202020204" pitchFamily="34" charset="0"/>
              </a:rPr>
              <a:t>For the palace is forsaken, the populous city deserted; the hill and the watchtower will become dens forever, a joy of wild donkeys, a pasture of flocks;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15</a:t>
            </a:r>
            <a:r>
              <a:rPr lang="en-US" sz="2800" dirty="0">
                <a:effectLst>
                  <a:outerShdw blurRad="50800" dist="38100" dir="2700000" algn="tl" rotWithShape="0">
                    <a:prstClr val="black">
                      <a:alpha val="40000"/>
                    </a:prstClr>
                  </a:outerShdw>
                </a:effectLst>
                <a:latin typeface="Century Gothic" panose="020B0502020202020204" pitchFamily="34" charset="0"/>
              </a:rPr>
              <a:t>until the Spirit is poured upon us from on high, and the wilderness becomes a fruitful field, and the fruitful field is deemed a forest.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16</a:t>
            </a:r>
            <a:r>
              <a:rPr lang="en-US" sz="2800" dirty="0">
                <a:effectLst>
                  <a:outerShdw blurRad="50800" dist="38100" dir="2700000" algn="tl" rotWithShape="0">
                    <a:prstClr val="black">
                      <a:alpha val="40000"/>
                    </a:prstClr>
                  </a:outerShdw>
                </a:effectLst>
                <a:latin typeface="Century Gothic" panose="020B0502020202020204" pitchFamily="34" charset="0"/>
              </a:rPr>
              <a:t>Then justice will dwell in the wilderness, and righteousness abide in the fruitful field.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17</a:t>
            </a:r>
            <a:r>
              <a:rPr lang="en-US" sz="2800" dirty="0">
                <a:effectLst>
                  <a:outerShdw blurRad="50800" dist="38100" dir="2700000" algn="tl" rotWithShape="0">
                    <a:prstClr val="black">
                      <a:alpha val="40000"/>
                    </a:prstClr>
                  </a:outerShdw>
                </a:effectLst>
                <a:latin typeface="Century Gothic" panose="020B0502020202020204" pitchFamily="34" charset="0"/>
              </a:rPr>
              <a:t>And the effect of righteousness will be peace, and the result of righteousness, quietness and trust forever.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18</a:t>
            </a:r>
            <a:r>
              <a:rPr lang="en-US" sz="2800" dirty="0">
                <a:effectLst>
                  <a:outerShdw blurRad="50800" dist="38100" dir="2700000" algn="tl" rotWithShape="0">
                    <a:prstClr val="black">
                      <a:alpha val="40000"/>
                    </a:prstClr>
                  </a:outerShdw>
                </a:effectLst>
                <a:latin typeface="Century Gothic" panose="020B0502020202020204" pitchFamily="34" charset="0"/>
              </a:rPr>
              <a:t>My people will abide in a peaceful habitation, in secure dwellings, and in quiet resting places. </a:t>
            </a:r>
          </a:p>
        </p:txBody>
      </p:sp>
      <p:sp>
        <p:nvSpPr>
          <p:cNvPr id="2" name="TextBox 1">
            <a:extLst>
              <a:ext uri="{FF2B5EF4-FFF2-40B4-BE49-F238E27FC236}">
                <a16:creationId xmlns:a16="http://schemas.microsoft.com/office/drawing/2014/main" id="{8F81185D-974D-53A9-6FCE-B5A26B440EA7}"/>
              </a:ext>
            </a:extLst>
          </p:cNvPr>
          <p:cNvSpPr txBox="1"/>
          <p:nvPr/>
        </p:nvSpPr>
        <p:spPr>
          <a:xfrm>
            <a:off x="0" y="6027003"/>
            <a:ext cx="12192000" cy="830997"/>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The King &amp; The Spirit</a:t>
            </a:r>
          </a:p>
        </p:txBody>
      </p:sp>
    </p:spTree>
    <p:extLst>
      <p:ext uri="{BB962C8B-B14F-4D97-AF65-F5344CB8AC3E}">
        <p14:creationId xmlns:p14="http://schemas.microsoft.com/office/powerpoint/2010/main" val="332189977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340290" y="166569"/>
            <a:ext cx="11511419" cy="4401205"/>
          </a:xfrm>
          <a:prstGeom prst="rect">
            <a:avLst/>
          </a:prstGeom>
          <a:noFill/>
        </p:spPr>
        <p:txBody>
          <a:bodyPr wrap="square" rtlCol="0">
            <a:spAutoFit/>
          </a:bodyPr>
          <a:lstStyle/>
          <a:p>
            <a:r>
              <a:rPr lang="en-US" sz="2800" dirty="0">
                <a:effectLst>
                  <a:outerShdw blurRad="50800" dist="38100" dir="2700000" algn="tl" rotWithShape="0">
                    <a:prstClr val="black">
                      <a:alpha val="40000"/>
                    </a:prstClr>
                  </a:outerShdw>
                </a:effectLst>
                <a:latin typeface="Century Gothic" panose="020B0502020202020204" pitchFamily="34" charset="0"/>
              </a:rPr>
              <a:t>Ezekiel 36:24–27 (ESV)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24</a:t>
            </a:r>
            <a:r>
              <a:rPr lang="en-US" sz="2800" dirty="0">
                <a:effectLst>
                  <a:outerShdw blurRad="50800" dist="38100" dir="2700000" algn="tl" rotWithShape="0">
                    <a:prstClr val="black">
                      <a:alpha val="40000"/>
                    </a:prstClr>
                  </a:outerShdw>
                </a:effectLst>
                <a:latin typeface="Century Gothic" panose="020B0502020202020204" pitchFamily="34" charset="0"/>
              </a:rPr>
              <a:t>I will take you from the nations and gather you from all the countries and bring you into your own land.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25</a:t>
            </a:r>
            <a:r>
              <a:rPr lang="en-US" sz="2800" dirty="0">
                <a:effectLst>
                  <a:outerShdw blurRad="50800" dist="38100" dir="2700000" algn="tl" rotWithShape="0">
                    <a:prstClr val="black">
                      <a:alpha val="40000"/>
                    </a:prstClr>
                  </a:outerShdw>
                </a:effectLst>
                <a:latin typeface="Century Gothic" panose="020B0502020202020204" pitchFamily="34" charset="0"/>
              </a:rPr>
              <a:t>I will sprinkle clean water on you, and you shall be clean from all your </a:t>
            </a:r>
            <a:r>
              <a:rPr lang="en-US" sz="2800" dirty="0" err="1">
                <a:effectLst>
                  <a:outerShdw blurRad="50800" dist="38100" dir="2700000" algn="tl" rotWithShape="0">
                    <a:prstClr val="black">
                      <a:alpha val="40000"/>
                    </a:prstClr>
                  </a:outerShdw>
                </a:effectLst>
                <a:latin typeface="Century Gothic" panose="020B0502020202020204" pitchFamily="34" charset="0"/>
              </a:rPr>
              <a:t>uncleannesses</a:t>
            </a:r>
            <a:r>
              <a:rPr lang="en-US" sz="2800" dirty="0">
                <a:effectLst>
                  <a:outerShdw blurRad="50800" dist="38100" dir="2700000" algn="tl" rotWithShape="0">
                    <a:prstClr val="black">
                      <a:alpha val="40000"/>
                    </a:prstClr>
                  </a:outerShdw>
                </a:effectLst>
                <a:latin typeface="Century Gothic" panose="020B0502020202020204" pitchFamily="34" charset="0"/>
              </a:rPr>
              <a:t>, and from all your idols I will cleanse you.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26</a:t>
            </a:r>
            <a:r>
              <a:rPr lang="en-US" sz="2800" dirty="0">
                <a:effectLst>
                  <a:outerShdw blurRad="50800" dist="38100" dir="2700000" algn="tl" rotWithShape="0">
                    <a:prstClr val="black">
                      <a:alpha val="40000"/>
                    </a:prstClr>
                  </a:outerShdw>
                </a:effectLst>
                <a:latin typeface="Century Gothic" panose="020B0502020202020204" pitchFamily="34" charset="0"/>
              </a:rPr>
              <a:t>And I will give you a new heart, and a new spirit I will put within you. And I will remove the heart of stone from your flesh and give you a heart of flesh.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27</a:t>
            </a:r>
            <a:r>
              <a:rPr lang="en-US" sz="2800" dirty="0">
                <a:effectLst>
                  <a:outerShdw blurRad="50800" dist="38100" dir="2700000" algn="tl" rotWithShape="0">
                    <a:prstClr val="black">
                      <a:alpha val="40000"/>
                    </a:prstClr>
                  </a:outerShdw>
                </a:effectLst>
                <a:latin typeface="Century Gothic" panose="020B0502020202020204" pitchFamily="34" charset="0"/>
              </a:rPr>
              <a:t>And I will put my Spirit within you, and cause you to walk in my statutes and be careful to obey my rules. </a:t>
            </a:r>
          </a:p>
        </p:txBody>
      </p:sp>
      <p:sp>
        <p:nvSpPr>
          <p:cNvPr id="2" name="TextBox 1">
            <a:extLst>
              <a:ext uri="{FF2B5EF4-FFF2-40B4-BE49-F238E27FC236}">
                <a16:creationId xmlns:a16="http://schemas.microsoft.com/office/drawing/2014/main" id="{8F81185D-974D-53A9-6FCE-B5A26B440EA7}"/>
              </a:ext>
            </a:extLst>
          </p:cNvPr>
          <p:cNvSpPr txBox="1"/>
          <p:nvPr/>
        </p:nvSpPr>
        <p:spPr>
          <a:xfrm>
            <a:off x="0" y="6027003"/>
            <a:ext cx="12192000" cy="830997"/>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The King &amp; The Spirit</a:t>
            </a:r>
          </a:p>
        </p:txBody>
      </p:sp>
    </p:spTree>
    <p:extLst>
      <p:ext uri="{BB962C8B-B14F-4D97-AF65-F5344CB8AC3E}">
        <p14:creationId xmlns:p14="http://schemas.microsoft.com/office/powerpoint/2010/main" val="273550211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0" y="0"/>
            <a:ext cx="12192000" cy="6124754"/>
          </a:xfrm>
          <a:prstGeom prst="rect">
            <a:avLst/>
          </a:prstGeom>
          <a:noFill/>
        </p:spPr>
        <p:txBody>
          <a:bodyPr wrap="square" rtlCol="0">
            <a:spAutoFit/>
          </a:bodyPr>
          <a:lstStyle/>
          <a:p>
            <a:r>
              <a:rPr lang="en-US" sz="2800" dirty="0">
                <a:effectLst>
                  <a:outerShdw blurRad="50800" dist="38100" dir="2700000" algn="tl" rotWithShape="0">
                    <a:prstClr val="black">
                      <a:alpha val="40000"/>
                    </a:prstClr>
                  </a:outerShdw>
                </a:effectLst>
                <a:latin typeface="Century Gothic" panose="020B0502020202020204" pitchFamily="34" charset="0"/>
              </a:rPr>
              <a:t>Joel 2:28–32 (ESV) </a:t>
            </a:r>
          </a:p>
          <a:p>
            <a:r>
              <a:rPr lang="en-US" sz="2800" baseline="30000" dirty="0">
                <a:effectLst>
                  <a:outerShdw blurRad="50800" dist="38100" dir="2700000" algn="tl" rotWithShape="0">
                    <a:prstClr val="black">
                      <a:alpha val="40000"/>
                    </a:prstClr>
                  </a:outerShdw>
                </a:effectLst>
                <a:latin typeface="Century Gothic" panose="020B0502020202020204" pitchFamily="34" charset="0"/>
              </a:rPr>
              <a:t>28</a:t>
            </a:r>
            <a:r>
              <a:rPr lang="en-US" sz="2800" dirty="0">
                <a:effectLst>
                  <a:outerShdw blurRad="50800" dist="38100" dir="2700000" algn="tl" rotWithShape="0">
                    <a:prstClr val="black">
                      <a:alpha val="40000"/>
                    </a:prstClr>
                  </a:outerShdw>
                </a:effectLst>
                <a:latin typeface="Century Gothic" panose="020B0502020202020204" pitchFamily="34" charset="0"/>
              </a:rPr>
              <a:t>“And it shall come to pass afterward, that I will pour out my Spirit on all flesh; your sons and your daughters shall prophesy, your old men shall dream dreams, and your young men shall see visions. </a:t>
            </a:r>
          </a:p>
          <a:p>
            <a:r>
              <a:rPr lang="en-US" sz="2800" baseline="30000" dirty="0">
                <a:effectLst>
                  <a:outerShdw blurRad="50800" dist="38100" dir="2700000" algn="tl" rotWithShape="0">
                    <a:prstClr val="black">
                      <a:alpha val="40000"/>
                    </a:prstClr>
                  </a:outerShdw>
                </a:effectLst>
                <a:latin typeface="Century Gothic" panose="020B0502020202020204" pitchFamily="34" charset="0"/>
              </a:rPr>
              <a:t>29</a:t>
            </a:r>
            <a:r>
              <a:rPr lang="en-US" sz="2800" dirty="0">
                <a:effectLst>
                  <a:outerShdw blurRad="50800" dist="38100" dir="2700000" algn="tl" rotWithShape="0">
                    <a:prstClr val="black">
                      <a:alpha val="40000"/>
                    </a:prstClr>
                  </a:outerShdw>
                </a:effectLst>
                <a:latin typeface="Century Gothic" panose="020B0502020202020204" pitchFamily="34" charset="0"/>
              </a:rPr>
              <a:t>Even on the male and female servants in those days I will pour out my Spirit. </a:t>
            </a:r>
          </a:p>
          <a:p>
            <a:r>
              <a:rPr lang="en-US" sz="2800" baseline="30000" dirty="0">
                <a:effectLst>
                  <a:outerShdw blurRad="50800" dist="38100" dir="2700000" algn="tl" rotWithShape="0">
                    <a:prstClr val="black">
                      <a:alpha val="40000"/>
                    </a:prstClr>
                  </a:outerShdw>
                </a:effectLst>
                <a:latin typeface="Century Gothic" panose="020B0502020202020204" pitchFamily="34" charset="0"/>
              </a:rPr>
              <a:t>30</a:t>
            </a:r>
            <a:r>
              <a:rPr lang="en-US" sz="2800" dirty="0">
                <a:effectLst>
                  <a:outerShdw blurRad="50800" dist="38100" dir="2700000" algn="tl" rotWithShape="0">
                    <a:prstClr val="black">
                      <a:alpha val="40000"/>
                    </a:prstClr>
                  </a:outerShdw>
                </a:effectLst>
                <a:latin typeface="Century Gothic" panose="020B0502020202020204" pitchFamily="34" charset="0"/>
              </a:rPr>
              <a:t>“And I will show wonders in the heavens and on the earth, blood and fire and columns of smoke. </a:t>
            </a:r>
          </a:p>
          <a:p>
            <a:r>
              <a:rPr lang="en-US" sz="2800" baseline="30000" dirty="0">
                <a:effectLst>
                  <a:outerShdw blurRad="50800" dist="38100" dir="2700000" algn="tl" rotWithShape="0">
                    <a:prstClr val="black">
                      <a:alpha val="40000"/>
                    </a:prstClr>
                  </a:outerShdw>
                </a:effectLst>
                <a:latin typeface="Century Gothic" panose="020B0502020202020204" pitchFamily="34" charset="0"/>
              </a:rPr>
              <a:t>31</a:t>
            </a:r>
            <a:r>
              <a:rPr lang="en-US" sz="2800" dirty="0">
                <a:effectLst>
                  <a:outerShdw blurRad="50800" dist="38100" dir="2700000" algn="tl" rotWithShape="0">
                    <a:prstClr val="black">
                      <a:alpha val="40000"/>
                    </a:prstClr>
                  </a:outerShdw>
                </a:effectLst>
                <a:latin typeface="Century Gothic" panose="020B0502020202020204" pitchFamily="34" charset="0"/>
              </a:rPr>
              <a:t>The sun shall be turned to darkness, and the moon to blood, before the great and awesome day of the Lord comes. </a:t>
            </a:r>
          </a:p>
          <a:p>
            <a:r>
              <a:rPr lang="en-US" sz="2800" baseline="30000" dirty="0">
                <a:effectLst>
                  <a:outerShdw blurRad="50800" dist="38100" dir="2700000" algn="tl" rotWithShape="0">
                    <a:prstClr val="black">
                      <a:alpha val="40000"/>
                    </a:prstClr>
                  </a:outerShdw>
                </a:effectLst>
                <a:latin typeface="Century Gothic" panose="020B0502020202020204" pitchFamily="34" charset="0"/>
              </a:rPr>
              <a:t>32</a:t>
            </a:r>
            <a:r>
              <a:rPr lang="en-US" sz="2800" dirty="0">
                <a:effectLst>
                  <a:outerShdw blurRad="50800" dist="38100" dir="2700000" algn="tl" rotWithShape="0">
                    <a:prstClr val="black">
                      <a:alpha val="40000"/>
                    </a:prstClr>
                  </a:outerShdw>
                </a:effectLst>
                <a:latin typeface="Century Gothic" panose="020B0502020202020204" pitchFamily="34" charset="0"/>
              </a:rPr>
              <a:t>And it shall come to pass that everyone who calls on the name of the Lord shall be saved. For in Mount Zion and in Jerusalem there shall be those who escape, as the Lord has said, and among the survivors shall be those whom the Lord calls. </a:t>
            </a:r>
          </a:p>
        </p:txBody>
      </p:sp>
      <p:sp>
        <p:nvSpPr>
          <p:cNvPr id="2" name="TextBox 1">
            <a:extLst>
              <a:ext uri="{FF2B5EF4-FFF2-40B4-BE49-F238E27FC236}">
                <a16:creationId xmlns:a16="http://schemas.microsoft.com/office/drawing/2014/main" id="{8F81185D-974D-53A9-6FCE-B5A26B440EA7}"/>
              </a:ext>
            </a:extLst>
          </p:cNvPr>
          <p:cNvSpPr txBox="1"/>
          <p:nvPr/>
        </p:nvSpPr>
        <p:spPr>
          <a:xfrm>
            <a:off x="0" y="6027003"/>
            <a:ext cx="12192000" cy="830997"/>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The King &amp; The Spirit</a:t>
            </a:r>
          </a:p>
        </p:txBody>
      </p:sp>
    </p:spTree>
    <p:extLst>
      <p:ext uri="{BB962C8B-B14F-4D97-AF65-F5344CB8AC3E}">
        <p14:creationId xmlns:p14="http://schemas.microsoft.com/office/powerpoint/2010/main" val="290255604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0" y="415637"/>
            <a:ext cx="12192000" cy="4031873"/>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Century Gothic" panose="020B0502020202020204" pitchFamily="34" charset="0"/>
              </a:rPr>
              <a:t>Luke 3:16–17 (ESV) </a:t>
            </a:r>
          </a:p>
          <a:p>
            <a:r>
              <a:rPr lang="en-US" sz="3200" u="none" strike="noStrike" baseline="30000" dirty="0">
                <a:effectLst>
                  <a:outerShdw blurRad="50800" dist="38100" dir="2700000" algn="tl" rotWithShape="0">
                    <a:prstClr val="black">
                      <a:alpha val="40000"/>
                    </a:prstClr>
                  </a:outerShdw>
                </a:effectLst>
                <a:latin typeface="Century Gothic" panose="020B0502020202020204" pitchFamily="34" charset="0"/>
              </a:rPr>
              <a:t>16</a:t>
            </a:r>
            <a:r>
              <a:rPr lang="en-US" sz="3200" dirty="0">
                <a:effectLst>
                  <a:outerShdw blurRad="50800" dist="38100" dir="2700000" algn="tl" rotWithShape="0">
                    <a:prstClr val="black">
                      <a:alpha val="40000"/>
                    </a:prstClr>
                  </a:outerShdw>
                </a:effectLst>
                <a:latin typeface="Century Gothic" panose="020B0502020202020204" pitchFamily="34" charset="0"/>
              </a:rPr>
              <a:t>John answered them all, saying, “I baptize you with water, but he who is mightier than I is coming, the strap of whose sandals I am not worthy to untie. He will baptize you with the Holy Spirit and fire. </a:t>
            </a:r>
          </a:p>
          <a:p>
            <a:r>
              <a:rPr lang="en-US" sz="3200" u="none" strike="noStrike" baseline="30000" dirty="0">
                <a:effectLst>
                  <a:outerShdw blurRad="50800" dist="38100" dir="2700000" algn="tl" rotWithShape="0">
                    <a:prstClr val="black">
                      <a:alpha val="40000"/>
                    </a:prstClr>
                  </a:outerShdw>
                </a:effectLst>
                <a:latin typeface="Century Gothic" panose="020B0502020202020204" pitchFamily="34" charset="0"/>
              </a:rPr>
              <a:t>17</a:t>
            </a:r>
            <a:r>
              <a:rPr lang="en-US" sz="3200" dirty="0">
                <a:effectLst>
                  <a:outerShdw blurRad="50800" dist="38100" dir="2700000" algn="tl" rotWithShape="0">
                    <a:prstClr val="black">
                      <a:alpha val="40000"/>
                    </a:prstClr>
                  </a:outerShdw>
                </a:effectLst>
                <a:latin typeface="Century Gothic" panose="020B0502020202020204" pitchFamily="34" charset="0"/>
              </a:rPr>
              <a:t>His winnowing fork is in his hand, to clear his threshing floor and to gather the wheat into his barn, but the chaff he will burn with unquenchable fire.” </a:t>
            </a:r>
          </a:p>
        </p:txBody>
      </p:sp>
      <p:sp>
        <p:nvSpPr>
          <p:cNvPr id="2" name="TextBox 1">
            <a:extLst>
              <a:ext uri="{FF2B5EF4-FFF2-40B4-BE49-F238E27FC236}">
                <a16:creationId xmlns:a16="http://schemas.microsoft.com/office/drawing/2014/main" id="{8F81185D-974D-53A9-6FCE-B5A26B440EA7}"/>
              </a:ext>
            </a:extLst>
          </p:cNvPr>
          <p:cNvSpPr txBox="1"/>
          <p:nvPr/>
        </p:nvSpPr>
        <p:spPr>
          <a:xfrm>
            <a:off x="0" y="6027003"/>
            <a:ext cx="12192000" cy="830997"/>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The King &amp; The Spirit</a:t>
            </a:r>
          </a:p>
        </p:txBody>
      </p:sp>
    </p:spTree>
    <p:extLst>
      <p:ext uri="{BB962C8B-B14F-4D97-AF65-F5344CB8AC3E}">
        <p14:creationId xmlns:p14="http://schemas.microsoft.com/office/powerpoint/2010/main" val="215957774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0" y="1787237"/>
            <a:ext cx="12192000" cy="2062103"/>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Century Gothic" panose="020B0502020202020204" pitchFamily="34" charset="0"/>
              </a:rPr>
              <a:t>John 3:5 (ESV) </a:t>
            </a:r>
          </a:p>
          <a:p>
            <a:r>
              <a:rPr lang="en-US" sz="3200" u="none" strike="noStrike" baseline="30000" dirty="0">
                <a:effectLst>
                  <a:outerShdw blurRad="50800" dist="38100" dir="2700000" algn="tl" rotWithShape="0">
                    <a:prstClr val="black">
                      <a:alpha val="40000"/>
                    </a:prstClr>
                  </a:outerShdw>
                </a:effectLst>
                <a:latin typeface="Century Gothic" panose="020B0502020202020204" pitchFamily="34" charset="0"/>
              </a:rPr>
              <a:t>5</a:t>
            </a:r>
            <a:r>
              <a:rPr lang="en-US" sz="3200" dirty="0">
                <a:effectLst>
                  <a:outerShdw blurRad="50800" dist="38100" dir="2700000" algn="tl" rotWithShape="0">
                    <a:prstClr val="black">
                      <a:alpha val="40000"/>
                    </a:prstClr>
                  </a:outerShdw>
                </a:effectLst>
                <a:latin typeface="Century Gothic" panose="020B0502020202020204" pitchFamily="34" charset="0"/>
              </a:rPr>
              <a:t>Jesus answered, “Truly, truly, I say to you, unless one is born of water and the Spirit, he cannot enter the kingdom of God. </a:t>
            </a:r>
          </a:p>
        </p:txBody>
      </p:sp>
      <p:sp>
        <p:nvSpPr>
          <p:cNvPr id="2" name="TextBox 1">
            <a:extLst>
              <a:ext uri="{FF2B5EF4-FFF2-40B4-BE49-F238E27FC236}">
                <a16:creationId xmlns:a16="http://schemas.microsoft.com/office/drawing/2014/main" id="{8F81185D-974D-53A9-6FCE-B5A26B440EA7}"/>
              </a:ext>
            </a:extLst>
          </p:cNvPr>
          <p:cNvSpPr txBox="1"/>
          <p:nvPr/>
        </p:nvSpPr>
        <p:spPr>
          <a:xfrm>
            <a:off x="0" y="6027003"/>
            <a:ext cx="12192000" cy="830997"/>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The King &amp; The Spirit</a:t>
            </a:r>
          </a:p>
        </p:txBody>
      </p:sp>
    </p:spTree>
    <p:extLst>
      <p:ext uri="{BB962C8B-B14F-4D97-AF65-F5344CB8AC3E}">
        <p14:creationId xmlns:p14="http://schemas.microsoft.com/office/powerpoint/2010/main" val="13978323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0" y="1787237"/>
            <a:ext cx="12192000" cy="2062103"/>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Century Gothic" panose="020B0502020202020204" pitchFamily="34" charset="0"/>
              </a:rPr>
              <a:t>Acts 2:38 (ESV) </a:t>
            </a:r>
          </a:p>
          <a:p>
            <a:r>
              <a:rPr lang="en-US" sz="3200" baseline="30000" dirty="0">
                <a:effectLst>
                  <a:outerShdw blurRad="50800" dist="38100" dir="2700000" algn="tl" rotWithShape="0">
                    <a:prstClr val="black">
                      <a:alpha val="40000"/>
                    </a:prstClr>
                  </a:outerShdw>
                </a:effectLst>
                <a:latin typeface="Century Gothic" panose="020B0502020202020204" pitchFamily="34" charset="0"/>
              </a:rPr>
              <a:t>38</a:t>
            </a:r>
            <a:r>
              <a:rPr lang="en-US" sz="3200" dirty="0">
                <a:effectLst>
                  <a:outerShdw blurRad="50800" dist="38100" dir="2700000" algn="tl" rotWithShape="0">
                    <a:prstClr val="black">
                      <a:alpha val="40000"/>
                    </a:prstClr>
                  </a:outerShdw>
                </a:effectLst>
                <a:latin typeface="Century Gothic" panose="020B0502020202020204" pitchFamily="34" charset="0"/>
              </a:rPr>
              <a:t>And Peter said to them, “Repent and be baptized every one of you in the name of Jesus Christ for the forgiveness of your sins, and you will receive the gift of the Holy Spirit. </a:t>
            </a:r>
          </a:p>
        </p:txBody>
      </p:sp>
      <p:sp>
        <p:nvSpPr>
          <p:cNvPr id="2" name="TextBox 1">
            <a:extLst>
              <a:ext uri="{FF2B5EF4-FFF2-40B4-BE49-F238E27FC236}">
                <a16:creationId xmlns:a16="http://schemas.microsoft.com/office/drawing/2014/main" id="{8F81185D-974D-53A9-6FCE-B5A26B440EA7}"/>
              </a:ext>
            </a:extLst>
          </p:cNvPr>
          <p:cNvSpPr txBox="1"/>
          <p:nvPr/>
        </p:nvSpPr>
        <p:spPr>
          <a:xfrm>
            <a:off x="0" y="6027003"/>
            <a:ext cx="12192000" cy="830997"/>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The King &amp; The Spirit</a:t>
            </a:r>
          </a:p>
        </p:txBody>
      </p:sp>
    </p:spTree>
    <p:extLst>
      <p:ext uri="{BB962C8B-B14F-4D97-AF65-F5344CB8AC3E}">
        <p14:creationId xmlns:p14="http://schemas.microsoft.com/office/powerpoint/2010/main" val="267623478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0" y="1787237"/>
            <a:ext cx="12192000" cy="2062103"/>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Century Gothic" panose="020B0502020202020204" pitchFamily="34" charset="0"/>
              </a:rPr>
              <a:t>John 16:7 (ESV) </a:t>
            </a:r>
          </a:p>
          <a:p>
            <a:r>
              <a:rPr lang="en-US" sz="3200" u="none" strike="noStrike" baseline="30000" dirty="0">
                <a:effectLst>
                  <a:outerShdw blurRad="50800" dist="38100" dir="2700000" algn="tl" rotWithShape="0">
                    <a:prstClr val="black">
                      <a:alpha val="40000"/>
                    </a:prstClr>
                  </a:outerShdw>
                </a:effectLst>
                <a:latin typeface="Century Gothic" panose="020B0502020202020204" pitchFamily="34" charset="0"/>
              </a:rPr>
              <a:t>7</a:t>
            </a:r>
            <a:r>
              <a:rPr lang="en-US" sz="3200" dirty="0">
                <a:effectLst>
                  <a:outerShdw blurRad="50800" dist="38100" dir="2700000" algn="tl" rotWithShape="0">
                    <a:prstClr val="black">
                      <a:alpha val="40000"/>
                    </a:prstClr>
                  </a:outerShdw>
                </a:effectLst>
                <a:latin typeface="Century Gothic" panose="020B0502020202020204" pitchFamily="34" charset="0"/>
              </a:rPr>
              <a:t>Nevertheless, I tell you the truth: it is to your advantage that I go away, for if I do not go away, the Helper will not come to you. But if I go, I will send him to you. </a:t>
            </a:r>
          </a:p>
        </p:txBody>
      </p:sp>
      <p:sp>
        <p:nvSpPr>
          <p:cNvPr id="2" name="TextBox 1">
            <a:extLst>
              <a:ext uri="{FF2B5EF4-FFF2-40B4-BE49-F238E27FC236}">
                <a16:creationId xmlns:a16="http://schemas.microsoft.com/office/drawing/2014/main" id="{8F81185D-974D-53A9-6FCE-B5A26B440EA7}"/>
              </a:ext>
            </a:extLst>
          </p:cNvPr>
          <p:cNvSpPr txBox="1"/>
          <p:nvPr/>
        </p:nvSpPr>
        <p:spPr>
          <a:xfrm>
            <a:off x="0" y="6027003"/>
            <a:ext cx="12192000" cy="830997"/>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The King &amp; The Spirit</a:t>
            </a:r>
          </a:p>
        </p:txBody>
      </p:sp>
    </p:spTree>
    <p:extLst>
      <p:ext uri="{BB962C8B-B14F-4D97-AF65-F5344CB8AC3E}">
        <p14:creationId xmlns:p14="http://schemas.microsoft.com/office/powerpoint/2010/main" val="337540690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mountain with clouds and text&#10;&#10;Description automatically generated">
            <a:extLst>
              <a:ext uri="{FF2B5EF4-FFF2-40B4-BE49-F238E27FC236}">
                <a16:creationId xmlns:a16="http://schemas.microsoft.com/office/drawing/2014/main" id="{F48CBD87-15D4-ADE9-E202-1EFAE90F1347}"/>
              </a:ext>
            </a:extLst>
          </p:cNvPr>
          <p:cNvPicPr>
            <a:picLocks noChangeAspect="1"/>
          </p:cNvPicPr>
          <p:nvPr/>
        </p:nvPicPr>
        <p:blipFill>
          <a:blip r:embed="rId2"/>
          <a:stretch>
            <a:fillRect/>
          </a:stretch>
        </p:blipFill>
        <p:spPr>
          <a:xfrm>
            <a:off x="0" y="0"/>
            <a:ext cx="12192000" cy="6858000"/>
          </a:xfrm>
          <a:prstGeom prst="rect">
            <a:avLst/>
          </a:prstGeom>
        </p:spPr>
      </p:pic>
      <p:pic>
        <p:nvPicPr>
          <p:cNvPr id="7" name="Picture 6" descr="A qr code on a white background&#10;&#10;Description automatically generated">
            <a:extLst>
              <a:ext uri="{FF2B5EF4-FFF2-40B4-BE49-F238E27FC236}">
                <a16:creationId xmlns:a16="http://schemas.microsoft.com/office/drawing/2014/main" id="{73EB89B0-193A-33E6-8F9B-5633A92938F6}"/>
              </a:ext>
            </a:extLst>
          </p:cNvPr>
          <p:cNvPicPr>
            <a:picLocks noChangeAspect="1"/>
          </p:cNvPicPr>
          <p:nvPr/>
        </p:nvPicPr>
        <p:blipFill>
          <a:blip r:embed="rId3"/>
          <a:stretch>
            <a:fillRect/>
          </a:stretch>
        </p:blipFill>
        <p:spPr>
          <a:xfrm>
            <a:off x="10128076" y="4794076"/>
            <a:ext cx="2063924" cy="2063924"/>
          </a:xfrm>
          <a:prstGeom prst="rect">
            <a:avLst/>
          </a:prstGeom>
        </p:spPr>
      </p:pic>
    </p:spTree>
    <p:extLst>
      <p:ext uri="{BB962C8B-B14F-4D97-AF65-F5344CB8AC3E}">
        <p14:creationId xmlns:p14="http://schemas.microsoft.com/office/powerpoint/2010/main" val="264826349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340290" y="2351782"/>
            <a:ext cx="11511419" cy="1077218"/>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Century Gothic" panose="020B0502020202020204" pitchFamily="34" charset="0"/>
              </a:rPr>
              <a:t>“And it shall come to pass that everyone who calls upon the name of the Lord shall be saved.’” (Acts 2:21, ESV) </a:t>
            </a:r>
          </a:p>
        </p:txBody>
      </p:sp>
    </p:spTree>
    <p:extLst>
      <p:ext uri="{BB962C8B-B14F-4D97-AF65-F5344CB8AC3E}">
        <p14:creationId xmlns:p14="http://schemas.microsoft.com/office/powerpoint/2010/main" val="47898144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BC632A16-B992-5C42-63B5-A31F6B02891E}"/>
              </a:ext>
            </a:extLst>
          </p:cNvPr>
          <p:cNvSpPr txBox="1"/>
          <p:nvPr/>
        </p:nvSpPr>
        <p:spPr>
          <a:xfrm>
            <a:off x="340290" y="2351782"/>
            <a:ext cx="11511419" cy="1569660"/>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Century Gothic" panose="020B0502020202020204" pitchFamily="34" charset="0"/>
              </a:rPr>
              <a:t>“Let all the house of Israel therefore know for certain that God has made him both Lord and Christ, this Jesus whom you crucified.”” (Acts 2:36, ESV)</a:t>
            </a:r>
          </a:p>
        </p:txBody>
      </p:sp>
    </p:spTree>
    <p:extLst>
      <p:ext uri="{BB962C8B-B14F-4D97-AF65-F5344CB8AC3E}">
        <p14:creationId xmlns:p14="http://schemas.microsoft.com/office/powerpoint/2010/main" val="7768046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8F81185D-974D-53A9-6FCE-B5A26B440EA7}"/>
              </a:ext>
            </a:extLst>
          </p:cNvPr>
          <p:cNvSpPr txBox="1"/>
          <p:nvPr/>
        </p:nvSpPr>
        <p:spPr>
          <a:xfrm>
            <a:off x="0" y="5192486"/>
            <a:ext cx="12192000" cy="1569660"/>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PEOPLE ARE SAVED</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2.37-41</a:t>
            </a:r>
          </a:p>
        </p:txBody>
      </p:sp>
      <p:sp>
        <p:nvSpPr>
          <p:cNvPr id="4" name="TextBox 3">
            <a:extLst>
              <a:ext uri="{FF2B5EF4-FFF2-40B4-BE49-F238E27FC236}">
                <a16:creationId xmlns:a16="http://schemas.microsoft.com/office/drawing/2014/main" id="{B39D741F-3D14-F4B1-92FB-0CE3D5228D96}"/>
              </a:ext>
            </a:extLst>
          </p:cNvPr>
          <p:cNvSpPr txBox="1"/>
          <p:nvPr/>
        </p:nvSpPr>
        <p:spPr>
          <a:xfrm>
            <a:off x="0" y="0"/>
            <a:ext cx="12190476" cy="5262979"/>
          </a:xfrm>
          <a:prstGeom prst="rect">
            <a:avLst/>
          </a:prstGeom>
          <a:noFill/>
        </p:spPr>
        <p:txBody>
          <a:bodyPr wrap="square" rtlCol="0">
            <a:spAutoFit/>
          </a:bodyPr>
          <a:lstStyle/>
          <a:p>
            <a:r>
              <a:rPr lang="en-US" sz="2800" dirty="0">
                <a:effectLst>
                  <a:outerShdw blurRad="50800" dist="38100" dir="2700000" algn="tl" rotWithShape="0">
                    <a:prstClr val="black">
                      <a:alpha val="40000"/>
                    </a:prstClr>
                  </a:outerShdw>
                </a:effectLst>
                <a:latin typeface="Century Gothic" panose="020B0502020202020204" pitchFamily="34" charset="0"/>
              </a:rPr>
              <a:t>Acts 2:37–41 (ESV)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37</a:t>
            </a:r>
            <a:r>
              <a:rPr lang="en-US" sz="2800" dirty="0">
                <a:effectLst>
                  <a:outerShdw blurRad="50800" dist="38100" dir="2700000" algn="tl" rotWithShape="0">
                    <a:prstClr val="black">
                      <a:alpha val="40000"/>
                    </a:prstClr>
                  </a:outerShdw>
                </a:effectLst>
                <a:latin typeface="Century Gothic" panose="020B0502020202020204" pitchFamily="34" charset="0"/>
              </a:rPr>
              <a:t>Now when they heard this they were cut to the heart, and said to Peter and the rest of the apostles, “Brothers, what shall we do?”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38</a:t>
            </a:r>
            <a:r>
              <a:rPr lang="en-US" sz="2800" dirty="0">
                <a:effectLst>
                  <a:outerShdw blurRad="50800" dist="38100" dir="2700000" algn="tl" rotWithShape="0">
                    <a:prstClr val="black">
                      <a:alpha val="40000"/>
                    </a:prstClr>
                  </a:outerShdw>
                </a:effectLst>
                <a:latin typeface="Century Gothic" panose="020B0502020202020204" pitchFamily="34" charset="0"/>
              </a:rPr>
              <a:t>And Peter said to them, “Repent and be baptized every one of you in the name of Jesus Christ for the forgiveness of your sins, and you will receive the gift of the Holy Spirit.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39</a:t>
            </a:r>
            <a:r>
              <a:rPr lang="en-US" sz="2800" dirty="0">
                <a:effectLst>
                  <a:outerShdw blurRad="50800" dist="38100" dir="2700000" algn="tl" rotWithShape="0">
                    <a:prstClr val="black">
                      <a:alpha val="40000"/>
                    </a:prstClr>
                  </a:outerShdw>
                </a:effectLst>
                <a:latin typeface="Century Gothic" panose="020B0502020202020204" pitchFamily="34" charset="0"/>
              </a:rPr>
              <a:t>For the promise is for you and for your children and for all who are far off, everyone whom the Lord our God calls to himself.”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40</a:t>
            </a:r>
            <a:r>
              <a:rPr lang="en-US" sz="2800" dirty="0">
                <a:effectLst>
                  <a:outerShdw blurRad="50800" dist="38100" dir="2700000" algn="tl" rotWithShape="0">
                    <a:prstClr val="black">
                      <a:alpha val="40000"/>
                    </a:prstClr>
                  </a:outerShdw>
                </a:effectLst>
                <a:latin typeface="Century Gothic" panose="020B0502020202020204" pitchFamily="34" charset="0"/>
              </a:rPr>
              <a:t>And with many other words he bore witness and continued to exhort them, saying, “Save yourselves from this crooked generation.”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41</a:t>
            </a:r>
            <a:r>
              <a:rPr lang="en-US" sz="2800" dirty="0">
                <a:effectLst>
                  <a:outerShdw blurRad="50800" dist="38100" dir="2700000" algn="tl" rotWithShape="0">
                    <a:prstClr val="black">
                      <a:alpha val="40000"/>
                    </a:prstClr>
                  </a:outerShdw>
                </a:effectLst>
                <a:latin typeface="Century Gothic" panose="020B0502020202020204" pitchFamily="34" charset="0"/>
              </a:rPr>
              <a:t>So those who received his word were baptized, and there were added that day about three thousand souls. </a:t>
            </a:r>
          </a:p>
        </p:txBody>
      </p:sp>
    </p:spTree>
    <p:extLst>
      <p:ext uri="{BB962C8B-B14F-4D97-AF65-F5344CB8AC3E}">
        <p14:creationId xmlns:p14="http://schemas.microsoft.com/office/powerpoint/2010/main" val="167171627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8F81185D-974D-53A9-6FCE-B5A26B440EA7}"/>
              </a:ext>
            </a:extLst>
          </p:cNvPr>
          <p:cNvSpPr txBox="1"/>
          <p:nvPr/>
        </p:nvSpPr>
        <p:spPr>
          <a:xfrm>
            <a:off x="0" y="5192486"/>
            <a:ext cx="12192000" cy="1569660"/>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PEOPLE ARE SAVED</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2.37-41</a:t>
            </a:r>
          </a:p>
        </p:txBody>
      </p:sp>
      <p:sp>
        <p:nvSpPr>
          <p:cNvPr id="4" name="TextBox 3">
            <a:extLst>
              <a:ext uri="{FF2B5EF4-FFF2-40B4-BE49-F238E27FC236}">
                <a16:creationId xmlns:a16="http://schemas.microsoft.com/office/drawing/2014/main" id="{B39D741F-3D14-F4B1-92FB-0CE3D5228D96}"/>
              </a:ext>
            </a:extLst>
          </p:cNvPr>
          <p:cNvSpPr txBox="1"/>
          <p:nvPr/>
        </p:nvSpPr>
        <p:spPr>
          <a:xfrm>
            <a:off x="0" y="0"/>
            <a:ext cx="12190476" cy="5262979"/>
          </a:xfrm>
          <a:prstGeom prst="rect">
            <a:avLst/>
          </a:prstGeom>
          <a:noFill/>
        </p:spPr>
        <p:txBody>
          <a:bodyPr wrap="square" rtlCol="0">
            <a:spAutoFit/>
          </a:bodyPr>
          <a:lstStyle/>
          <a:p>
            <a:r>
              <a:rPr lang="en-US" sz="2800" dirty="0">
                <a:effectLst>
                  <a:outerShdw blurRad="50800" dist="38100" dir="2700000" algn="tl" rotWithShape="0">
                    <a:prstClr val="black">
                      <a:alpha val="40000"/>
                    </a:prstClr>
                  </a:outerShdw>
                </a:effectLst>
                <a:latin typeface="Century Gothic" panose="020B0502020202020204" pitchFamily="34" charset="0"/>
              </a:rPr>
              <a:t>Acts 2:37–41 (ESV)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37</a:t>
            </a:r>
            <a:r>
              <a:rPr lang="en-US" sz="2800" dirty="0">
                <a:effectLst>
                  <a:outerShdw blurRad="50800" dist="38100" dir="2700000" algn="tl" rotWithShape="0">
                    <a:prstClr val="black">
                      <a:alpha val="40000"/>
                    </a:prstClr>
                  </a:outerShdw>
                </a:effectLst>
                <a:latin typeface="Century Gothic" panose="020B0502020202020204" pitchFamily="34" charset="0"/>
              </a:rPr>
              <a:t>Now when they heard this they were cut to the heart, and said to Peter and the rest of the apostles, “Brothers, what shall we do?”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38</a:t>
            </a:r>
            <a:r>
              <a:rPr lang="en-US" sz="2800" dirty="0">
                <a:effectLst>
                  <a:outerShdw blurRad="50800" dist="38100" dir="2700000" algn="tl" rotWithShape="0">
                    <a:prstClr val="black">
                      <a:alpha val="40000"/>
                    </a:prstClr>
                  </a:outerShdw>
                </a:effectLst>
                <a:latin typeface="Century Gothic" panose="020B0502020202020204" pitchFamily="34" charset="0"/>
              </a:rPr>
              <a:t>And Peter said to them, “</a:t>
            </a:r>
            <a:r>
              <a:rPr lang="en-US" sz="2800" dirty="0">
                <a:solidFill>
                  <a:srgbClr val="FFFF00"/>
                </a:solidFill>
                <a:effectLst>
                  <a:outerShdw blurRad="50800" dist="38100" dir="2700000" algn="tl" rotWithShape="0">
                    <a:prstClr val="black">
                      <a:alpha val="40000"/>
                    </a:prstClr>
                  </a:outerShdw>
                </a:effectLst>
                <a:latin typeface="Century Gothic" panose="020B0502020202020204" pitchFamily="34" charset="0"/>
              </a:rPr>
              <a:t>Repent</a:t>
            </a:r>
            <a:r>
              <a:rPr lang="en-US" sz="2800" dirty="0">
                <a:effectLst>
                  <a:outerShdw blurRad="50800" dist="38100" dir="2700000" algn="tl" rotWithShape="0">
                    <a:prstClr val="black">
                      <a:alpha val="40000"/>
                    </a:prstClr>
                  </a:outerShdw>
                </a:effectLst>
                <a:latin typeface="Century Gothic" panose="020B0502020202020204" pitchFamily="34" charset="0"/>
              </a:rPr>
              <a:t> and be baptized every one of you in the name of Jesus Christ for the forgiveness of your sins, and you will receive the gift of the Holy Spirit.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39</a:t>
            </a:r>
            <a:r>
              <a:rPr lang="en-US" sz="2800" dirty="0">
                <a:effectLst>
                  <a:outerShdw blurRad="50800" dist="38100" dir="2700000" algn="tl" rotWithShape="0">
                    <a:prstClr val="black">
                      <a:alpha val="40000"/>
                    </a:prstClr>
                  </a:outerShdw>
                </a:effectLst>
                <a:latin typeface="Century Gothic" panose="020B0502020202020204" pitchFamily="34" charset="0"/>
              </a:rPr>
              <a:t>For the promise is for you and for your children and for all who are far off, everyone whom the Lord our God calls to himself.”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40</a:t>
            </a:r>
            <a:r>
              <a:rPr lang="en-US" sz="2800" dirty="0">
                <a:effectLst>
                  <a:outerShdw blurRad="50800" dist="38100" dir="2700000" algn="tl" rotWithShape="0">
                    <a:prstClr val="black">
                      <a:alpha val="40000"/>
                    </a:prstClr>
                  </a:outerShdw>
                </a:effectLst>
                <a:latin typeface="Century Gothic" panose="020B0502020202020204" pitchFamily="34" charset="0"/>
              </a:rPr>
              <a:t>And with many other words he bore witness and continued to exhort them, saying, “Save yourselves from this crooked generation.”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41</a:t>
            </a:r>
            <a:r>
              <a:rPr lang="en-US" sz="2800" dirty="0">
                <a:effectLst>
                  <a:outerShdw blurRad="50800" dist="38100" dir="2700000" algn="tl" rotWithShape="0">
                    <a:prstClr val="black">
                      <a:alpha val="40000"/>
                    </a:prstClr>
                  </a:outerShdw>
                </a:effectLst>
                <a:latin typeface="Century Gothic" panose="020B0502020202020204" pitchFamily="34" charset="0"/>
              </a:rPr>
              <a:t>So those who received his word were baptized, and there were added that day about three thousand souls. </a:t>
            </a:r>
          </a:p>
        </p:txBody>
      </p:sp>
    </p:spTree>
    <p:extLst>
      <p:ext uri="{BB962C8B-B14F-4D97-AF65-F5344CB8AC3E}">
        <p14:creationId xmlns:p14="http://schemas.microsoft.com/office/powerpoint/2010/main" val="2801060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8F81185D-974D-53A9-6FCE-B5A26B440EA7}"/>
              </a:ext>
            </a:extLst>
          </p:cNvPr>
          <p:cNvSpPr txBox="1"/>
          <p:nvPr/>
        </p:nvSpPr>
        <p:spPr>
          <a:xfrm>
            <a:off x="0" y="5192486"/>
            <a:ext cx="12192000" cy="1569660"/>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PEOPLE ARE SAVED</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2.37-41</a:t>
            </a:r>
          </a:p>
        </p:txBody>
      </p:sp>
      <p:sp>
        <p:nvSpPr>
          <p:cNvPr id="4" name="TextBox 3">
            <a:extLst>
              <a:ext uri="{FF2B5EF4-FFF2-40B4-BE49-F238E27FC236}">
                <a16:creationId xmlns:a16="http://schemas.microsoft.com/office/drawing/2014/main" id="{B39D741F-3D14-F4B1-92FB-0CE3D5228D96}"/>
              </a:ext>
            </a:extLst>
          </p:cNvPr>
          <p:cNvSpPr txBox="1"/>
          <p:nvPr/>
        </p:nvSpPr>
        <p:spPr>
          <a:xfrm>
            <a:off x="0" y="0"/>
            <a:ext cx="12190476" cy="5262979"/>
          </a:xfrm>
          <a:prstGeom prst="rect">
            <a:avLst/>
          </a:prstGeom>
          <a:noFill/>
        </p:spPr>
        <p:txBody>
          <a:bodyPr wrap="square" rtlCol="0">
            <a:spAutoFit/>
          </a:bodyPr>
          <a:lstStyle/>
          <a:p>
            <a:r>
              <a:rPr lang="en-US" sz="2800" dirty="0">
                <a:effectLst>
                  <a:outerShdw blurRad="50800" dist="38100" dir="2700000" algn="tl" rotWithShape="0">
                    <a:prstClr val="black">
                      <a:alpha val="40000"/>
                    </a:prstClr>
                  </a:outerShdw>
                </a:effectLst>
                <a:latin typeface="Century Gothic" panose="020B0502020202020204" pitchFamily="34" charset="0"/>
              </a:rPr>
              <a:t>Acts 2:37–41 (ESV)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37</a:t>
            </a:r>
            <a:r>
              <a:rPr lang="en-US" sz="2800" dirty="0">
                <a:effectLst>
                  <a:outerShdw blurRad="50800" dist="38100" dir="2700000" algn="tl" rotWithShape="0">
                    <a:prstClr val="black">
                      <a:alpha val="40000"/>
                    </a:prstClr>
                  </a:outerShdw>
                </a:effectLst>
                <a:latin typeface="Century Gothic" panose="020B0502020202020204" pitchFamily="34" charset="0"/>
              </a:rPr>
              <a:t>Now when they heard this they were cut to the heart, and said to Peter and the rest of the apostles, “Brothers, what shall we do?”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38</a:t>
            </a:r>
            <a:r>
              <a:rPr lang="en-US" sz="2800" dirty="0">
                <a:effectLst>
                  <a:outerShdw blurRad="50800" dist="38100" dir="2700000" algn="tl" rotWithShape="0">
                    <a:prstClr val="black">
                      <a:alpha val="40000"/>
                    </a:prstClr>
                  </a:outerShdw>
                </a:effectLst>
                <a:latin typeface="Century Gothic" panose="020B0502020202020204" pitchFamily="34" charset="0"/>
              </a:rPr>
              <a:t>And Peter said to them, “Repent and </a:t>
            </a:r>
            <a:r>
              <a:rPr lang="en-US" sz="2800" dirty="0">
                <a:solidFill>
                  <a:srgbClr val="FFFF00"/>
                </a:solidFill>
                <a:effectLst>
                  <a:outerShdw blurRad="50800" dist="38100" dir="2700000" algn="tl" rotWithShape="0">
                    <a:prstClr val="black">
                      <a:alpha val="40000"/>
                    </a:prstClr>
                  </a:outerShdw>
                </a:effectLst>
                <a:latin typeface="Century Gothic" panose="020B0502020202020204" pitchFamily="34" charset="0"/>
              </a:rPr>
              <a:t>be baptized </a:t>
            </a:r>
            <a:r>
              <a:rPr lang="en-US" sz="2800" dirty="0">
                <a:effectLst>
                  <a:outerShdw blurRad="50800" dist="38100" dir="2700000" algn="tl" rotWithShape="0">
                    <a:prstClr val="black">
                      <a:alpha val="40000"/>
                    </a:prstClr>
                  </a:outerShdw>
                </a:effectLst>
                <a:latin typeface="Century Gothic" panose="020B0502020202020204" pitchFamily="34" charset="0"/>
              </a:rPr>
              <a:t>every one of you in the name of Jesus Christ </a:t>
            </a:r>
            <a:r>
              <a:rPr lang="en-US" sz="2800" dirty="0">
                <a:solidFill>
                  <a:srgbClr val="FFFF00"/>
                </a:solidFill>
                <a:effectLst>
                  <a:outerShdw blurRad="50800" dist="38100" dir="2700000" algn="tl" rotWithShape="0">
                    <a:prstClr val="black">
                      <a:alpha val="40000"/>
                    </a:prstClr>
                  </a:outerShdw>
                </a:effectLst>
                <a:latin typeface="Century Gothic" panose="020B0502020202020204" pitchFamily="34" charset="0"/>
              </a:rPr>
              <a:t>for the forgiveness of your sins</a:t>
            </a:r>
            <a:r>
              <a:rPr lang="en-US" sz="2800" dirty="0">
                <a:effectLst>
                  <a:outerShdw blurRad="50800" dist="38100" dir="2700000" algn="tl" rotWithShape="0">
                    <a:prstClr val="black">
                      <a:alpha val="40000"/>
                    </a:prstClr>
                  </a:outerShdw>
                </a:effectLst>
                <a:latin typeface="Century Gothic" panose="020B0502020202020204" pitchFamily="34" charset="0"/>
              </a:rPr>
              <a:t>, and you will receive the gift of the Holy Spirit.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39</a:t>
            </a:r>
            <a:r>
              <a:rPr lang="en-US" sz="2800" dirty="0">
                <a:effectLst>
                  <a:outerShdw blurRad="50800" dist="38100" dir="2700000" algn="tl" rotWithShape="0">
                    <a:prstClr val="black">
                      <a:alpha val="40000"/>
                    </a:prstClr>
                  </a:outerShdw>
                </a:effectLst>
                <a:latin typeface="Century Gothic" panose="020B0502020202020204" pitchFamily="34" charset="0"/>
              </a:rPr>
              <a:t>For the promise is for you and for your children and for all who are far off, everyone whom the Lord our God calls to himself.”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40</a:t>
            </a:r>
            <a:r>
              <a:rPr lang="en-US" sz="2800" dirty="0">
                <a:effectLst>
                  <a:outerShdw blurRad="50800" dist="38100" dir="2700000" algn="tl" rotWithShape="0">
                    <a:prstClr val="black">
                      <a:alpha val="40000"/>
                    </a:prstClr>
                  </a:outerShdw>
                </a:effectLst>
                <a:latin typeface="Century Gothic" panose="020B0502020202020204" pitchFamily="34" charset="0"/>
              </a:rPr>
              <a:t>And with many other words he bore witness and continued to exhort them, saying, “Save yourselves from this crooked generation.”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41</a:t>
            </a:r>
            <a:r>
              <a:rPr lang="en-US" sz="2800" dirty="0">
                <a:effectLst>
                  <a:outerShdw blurRad="50800" dist="38100" dir="2700000" algn="tl" rotWithShape="0">
                    <a:prstClr val="black">
                      <a:alpha val="40000"/>
                    </a:prstClr>
                  </a:outerShdw>
                </a:effectLst>
                <a:latin typeface="Century Gothic" panose="020B0502020202020204" pitchFamily="34" charset="0"/>
              </a:rPr>
              <a:t>So those who received his word were baptized, and there were added that day about three thousand souls. </a:t>
            </a:r>
          </a:p>
        </p:txBody>
      </p:sp>
    </p:spTree>
    <p:extLst>
      <p:ext uri="{BB962C8B-B14F-4D97-AF65-F5344CB8AC3E}">
        <p14:creationId xmlns:p14="http://schemas.microsoft.com/office/powerpoint/2010/main" val="84269210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8F81185D-974D-53A9-6FCE-B5A26B440EA7}"/>
              </a:ext>
            </a:extLst>
          </p:cNvPr>
          <p:cNvSpPr txBox="1"/>
          <p:nvPr/>
        </p:nvSpPr>
        <p:spPr>
          <a:xfrm>
            <a:off x="0" y="5192486"/>
            <a:ext cx="12192000" cy="1569660"/>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PEOPLE ARE SAVED</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2.37-41</a:t>
            </a:r>
          </a:p>
        </p:txBody>
      </p:sp>
      <p:sp>
        <p:nvSpPr>
          <p:cNvPr id="4" name="TextBox 3">
            <a:extLst>
              <a:ext uri="{FF2B5EF4-FFF2-40B4-BE49-F238E27FC236}">
                <a16:creationId xmlns:a16="http://schemas.microsoft.com/office/drawing/2014/main" id="{B39D741F-3D14-F4B1-92FB-0CE3D5228D96}"/>
              </a:ext>
            </a:extLst>
          </p:cNvPr>
          <p:cNvSpPr txBox="1"/>
          <p:nvPr/>
        </p:nvSpPr>
        <p:spPr>
          <a:xfrm>
            <a:off x="0" y="0"/>
            <a:ext cx="12190476" cy="5262979"/>
          </a:xfrm>
          <a:prstGeom prst="rect">
            <a:avLst/>
          </a:prstGeom>
          <a:noFill/>
        </p:spPr>
        <p:txBody>
          <a:bodyPr wrap="square" rtlCol="0">
            <a:spAutoFit/>
          </a:bodyPr>
          <a:lstStyle/>
          <a:p>
            <a:r>
              <a:rPr lang="en-US" sz="2800" dirty="0">
                <a:effectLst>
                  <a:outerShdw blurRad="50800" dist="38100" dir="2700000" algn="tl" rotWithShape="0">
                    <a:prstClr val="black">
                      <a:alpha val="40000"/>
                    </a:prstClr>
                  </a:outerShdw>
                </a:effectLst>
                <a:latin typeface="Century Gothic" panose="020B0502020202020204" pitchFamily="34" charset="0"/>
              </a:rPr>
              <a:t>Acts 2:37–41 (ESV)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37</a:t>
            </a:r>
            <a:r>
              <a:rPr lang="en-US" sz="2800" dirty="0">
                <a:effectLst>
                  <a:outerShdw blurRad="50800" dist="38100" dir="2700000" algn="tl" rotWithShape="0">
                    <a:prstClr val="black">
                      <a:alpha val="40000"/>
                    </a:prstClr>
                  </a:outerShdw>
                </a:effectLst>
                <a:latin typeface="Century Gothic" panose="020B0502020202020204" pitchFamily="34" charset="0"/>
              </a:rPr>
              <a:t>Now when they heard this they were cut to the heart, and said to Peter and the rest of the apostles, “Brothers, what shall we do?”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38</a:t>
            </a:r>
            <a:r>
              <a:rPr lang="en-US" sz="2800" dirty="0">
                <a:effectLst>
                  <a:outerShdw blurRad="50800" dist="38100" dir="2700000" algn="tl" rotWithShape="0">
                    <a:prstClr val="black">
                      <a:alpha val="40000"/>
                    </a:prstClr>
                  </a:outerShdw>
                </a:effectLst>
                <a:latin typeface="Century Gothic" panose="020B0502020202020204" pitchFamily="34" charset="0"/>
              </a:rPr>
              <a:t>And Peter said to them, “Repent and be baptized every one of you in the name of Jesus Christ for the forgiveness of your sins, and </a:t>
            </a:r>
            <a:r>
              <a:rPr lang="en-US" sz="2800" dirty="0">
                <a:solidFill>
                  <a:srgbClr val="FFFF00"/>
                </a:solidFill>
                <a:effectLst>
                  <a:outerShdw blurRad="50800" dist="38100" dir="2700000" algn="tl" rotWithShape="0">
                    <a:prstClr val="black">
                      <a:alpha val="40000"/>
                    </a:prstClr>
                  </a:outerShdw>
                </a:effectLst>
                <a:latin typeface="Century Gothic" panose="020B0502020202020204" pitchFamily="34" charset="0"/>
              </a:rPr>
              <a:t>you will receive the gift of the Holy Spirit</a:t>
            </a:r>
            <a:r>
              <a:rPr lang="en-US" sz="2800" dirty="0">
                <a:effectLst>
                  <a:outerShdw blurRad="50800" dist="38100" dir="2700000" algn="tl" rotWithShape="0">
                    <a:prstClr val="black">
                      <a:alpha val="40000"/>
                    </a:prstClr>
                  </a:outerShdw>
                </a:effectLst>
                <a:latin typeface="Century Gothic" panose="020B0502020202020204" pitchFamily="34" charset="0"/>
              </a:rPr>
              <a:t>.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39</a:t>
            </a:r>
            <a:r>
              <a:rPr lang="en-US" sz="2800" dirty="0">
                <a:effectLst>
                  <a:outerShdw blurRad="50800" dist="38100" dir="2700000" algn="tl" rotWithShape="0">
                    <a:prstClr val="black">
                      <a:alpha val="40000"/>
                    </a:prstClr>
                  </a:outerShdw>
                </a:effectLst>
                <a:latin typeface="Century Gothic" panose="020B0502020202020204" pitchFamily="34" charset="0"/>
              </a:rPr>
              <a:t>For the promise is for you and for your children and for all who are far off, everyone whom the Lord our God calls to himself.”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40</a:t>
            </a:r>
            <a:r>
              <a:rPr lang="en-US" sz="2800" dirty="0">
                <a:effectLst>
                  <a:outerShdw blurRad="50800" dist="38100" dir="2700000" algn="tl" rotWithShape="0">
                    <a:prstClr val="black">
                      <a:alpha val="40000"/>
                    </a:prstClr>
                  </a:outerShdw>
                </a:effectLst>
                <a:latin typeface="Century Gothic" panose="020B0502020202020204" pitchFamily="34" charset="0"/>
              </a:rPr>
              <a:t>And with many other words he bore witness and continued to exhort them, saying, “Save yourselves from this crooked generation.”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41</a:t>
            </a:r>
            <a:r>
              <a:rPr lang="en-US" sz="2800" dirty="0">
                <a:effectLst>
                  <a:outerShdw blurRad="50800" dist="38100" dir="2700000" algn="tl" rotWithShape="0">
                    <a:prstClr val="black">
                      <a:alpha val="40000"/>
                    </a:prstClr>
                  </a:outerShdw>
                </a:effectLst>
                <a:latin typeface="Century Gothic" panose="020B0502020202020204" pitchFamily="34" charset="0"/>
              </a:rPr>
              <a:t>So those who received his word were baptized, and there were added that day about three thousand souls. </a:t>
            </a:r>
          </a:p>
        </p:txBody>
      </p:sp>
    </p:spTree>
    <p:extLst>
      <p:ext uri="{BB962C8B-B14F-4D97-AF65-F5344CB8AC3E}">
        <p14:creationId xmlns:p14="http://schemas.microsoft.com/office/powerpoint/2010/main" val="31017439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8F81185D-974D-53A9-6FCE-B5A26B440EA7}"/>
              </a:ext>
            </a:extLst>
          </p:cNvPr>
          <p:cNvSpPr txBox="1"/>
          <p:nvPr/>
        </p:nvSpPr>
        <p:spPr>
          <a:xfrm>
            <a:off x="0" y="5192486"/>
            <a:ext cx="12192000" cy="1569660"/>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PEOPLE ARE SAVED</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2.37-41</a:t>
            </a:r>
          </a:p>
        </p:txBody>
      </p:sp>
      <p:sp>
        <p:nvSpPr>
          <p:cNvPr id="4" name="TextBox 3">
            <a:extLst>
              <a:ext uri="{FF2B5EF4-FFF2-40B4-BE49-F238E27FC236}">
                <a16:creationId xmlns:a16="http://schemas.microsoft.com/office/drawing/2014/main" id="{B39D741F-3D14-F4B1-92FB-0CE3D5228D96}"/>
              </a:ext>
            </a:extLst>
          </p:cNvPr>
          <p:cNvSpPr txBox="1"/>
          <p:nvPr/>
        </p:nvSpPr>
        <p:spPr>
          <a:xfrm>
            <a:off x="0" y="0"/>
            <a:ext cx="12190476" cy="5262979"/>
          </a:xfrm>
          <a:prstGeom prst="rect">
            <a:avLst/>
          </a:prstGeom>
          <a:noFill/>
        </p:spPr>
        <p:txBody>
          <a:bodyPr wrap="square" rtlCol="0">
            <a:spAutoFit/>
          </a:bodyPr>
          <a:lstStyle/>
          <a:p>
            <a:r>
              <a:rPr lang="en-US" sz="2800" dirty="0">
                <a:effectLst>
                  <a:outerShdw blurRad="50800" dist="38100" dir="2700000" algn="tl" rotWithShape="0">
                    <a:prstClr val="black">
                      <a:alpha val="40000"/>
                    </a:prstClr>
                  </a:outerShdw>
                </a:effectLst>
                <a:latin typeface="Century Gothic" panose="020B0502020202020204" pitchFamily="34" charset="0"/>
              </a:rPr>
              <a:t>Acts 2:37–41 (ESV)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37</a:t>
            </a:r>
            <a:r>
              <a:rPr lang="en-US" sz="2800" dirty="0">
                <a:effectLst>
                  <a:outerShdw blurRad="50800" dist="38100" dir="2700000" algn="tl" rotWithShape="0">
                    <a:prstClr val="black">
                      <a:alpha val="40000"/>
                    </a:prstClr>
                  </a:outerShdw>
                </a:effectLst>
                <a:latin typeface="Century Gothic" panose="020B0502020202020204" pitchFamily="34" charset="0"/>
              </a:rPr>
              <a:t>Now when they heard this they were cut to the heart, and said to Peter and the rest of the apostles, “Brothers, what shall we do?”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38</a:t>
            </a:r>
            <a:r>
              <a:rPr lang="en-US" sz="2800" dirty="0">
                <a:effectLst>
                  <a:outerShdw blurRad="50800" dist="38100" dir="2700000" algn="tl" rotWithShape="0">
                    <a:prstClr val="black">
                      <a:alpha val="40000"/>
                    </a:prstClr>
                  </a:outerShdw>
                </a:effectLst>
                <a:latin typeface="Century Gothic" panose="020B0502020202020204" pitchFamily="34" charset="0"/>
              </a:rPr>
              <a:t>And Peter said to them, “Repent and be baptized every one of you in the name of Jesus Christ for the forgiveness of your sins, and you will receive the gift of the Holy Spirit.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39</a:t>
            </a:r>
            <a:r>
              <a:rPr lang="en-US" sz="2800" dirty="0">
                <a:effectLst>
                  <a:outerShdw blurRad="50800" dist="38100" dir="2700000" algn="tl" rotWithShape="0">
                    <a:prstClr val="black">
                      <a:alpha val="40000"/>
                    </a:prstClr>
                  </a:outerShdw>
                </a:effectLst>
                <a:latin typeface="Century Gothic" panose="020B0502020202020204" pitchFamily="34" charset="0"/>
              </a:rPr>
              <a:t>For the promise is for you and for your children and for all who are far off, everyone whom the Lord our God calls to himself.”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40</a:t>
            </a:r>
            <a:r>
              <a:rPr lang="en-US" sz="2800" dirty="0">
                <a:effectLst>
                  <a:outerShdw blurRad="50800" dist="38100" dir="2700000" algn="tl" rotWithShape="0">
                    <a:prstClr val="black">
                      <a:alpha val="40000"/>
                    </a:prstClr>
                  </a:outerShdw>
                </a:effectLst>
                <a:latin typeface="Century Gothic" panose="020B0502020202020204" pitchFamily="34" charset="0"/>
              </a:rPr>
              <a:t>And with many other words he bore witness and continued to exhort them, saying, “</a:t>
            </a:r>
            <a:r>
              <a:rPr lang="en-US" sz="2800" dirty="0">
                <a:solidFill>
                  <a:srgbClr val="FFFF00"/>
                </a:solidFill>
                <a:effectLst>
                  <a:outerShdw blurRad="50800" dist="38100" dir="2700000" algn="tl" rotWithShape="0">
                    <a:prstClr val="black">
                      <a:alpha val="40000"/>
                    </a:prstClr>
                  </a:outerShdw>
                </a:effectLst>
                <a:latin typeface="Century Gothic" panose="020B0502020202020204" pitchFamily="34" charset="0"/>
              </a:rPr>
              <a:t>Save yourselves from this crooked generation</a:t>
            </a:r>
            <a:r>
              <a:rPr lang="en-US" sz="2800" dirty="0">
                <a:effectLst>
                  <a:outerShdw blurRad="50800" dist="38100" dir="2700000" algn="tl" rotWithShape="0">
                    <a:prstClr val="black">
                      <a:alpha val="40000"/>
                    </a:prstClr>
                  </a:outerShdw>
                </a:effectLst>
                <a:latin typeface="Century Gothic" panose="020B0502020202020204" pitchFamily="34" charset="0"/>
              </a:rPr>
              <a:t>.” </a:t>
            </a:r>
          </a:p>
          <a:p>
            <a:r>
              <a:rPr lang="en-US" sz="2800" u="none" strike="noStrike" baseline="30000" dirty="0">
                <a:effectLst>
                  <a:outerShdw blurRad="50800" dist="38100" dir="2700000" algn="tl" rotWithShape="0">
                    <a:prstClr val="black">
                      <a:alpha val="40000"/>
                    </a:prstClr>
                  </a:outerShdw>
                </a:effectLst>
                <a:latin typeface="Century Gothic" panose="020B0502020202020204" pitchFamily="34" charset="0"/>
              </a:rPr>
              <a:t>41</a:t>
            </a:r>
            <a:r>
              <a:rPr lang="en-US" sz="2800" dirty="0">
                <a:effectLst>
                  <a:outerShdw blurRad="50800" dist="38100" dir="2700000" algn="tl" rotWithShape="0">
                    <a:prstClr val="black">
                      <a:alpha val="40000"/>
                    </a:prstClr>
                  </a:outerShdw>
                </a:effectLst>
                <a:latin typeface="Century Gothic" panose="020B0502020202020204" pitchFamily="34" charset="0"/>
              </a:rPr>
              <a:t>So those who received his word were baptized, and there were added that day about three thousand souls. </a:t>
            </a:r>
          </a:p>
        </p:txBody>
      </p:sp>
    </p:spTree>
    <p:extLst>
      <p:ext uri="{BB962C8B-B14F-4D97-AF65-F5344CB8AC3E}">
        <p14:creationId xmlns:p14="http://schemas.microsoft.com/office/powerpoint/2010/main" val="424171483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mountain range with clouds&#10;&#10;Description automatically generated">
            <a:extLst>
              <a:ext uri="{FF2B5EF4-FFF2-40B4-BE49-F238E27FC236}">
                <a16:creationId xmlns:a16="http://schemas.microsoft.com/office/drawing/2014/main" id="{EEA50E6E-A01F-64E4-9373-486028C6E716}"/>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8F81185D-974D-53A9-6FCE-B5A26B440EA7}"/>
              </a:ext>
            </a:extLst>
          </p:cNvPr>
          <p:cNvSpPr txBox="1"/>
          <p:nvPr/>
        </p:nvSpPr>
        <p:spPr>
          <a:xfrm>
            <a:off x="0" y="5192486"/>
            <a:ext cx="12192000" cy="1569660"/>
          </a:xfrm>
          <a:prstGeom prst="rect">
            <a:avLst/>
          </a:prstGeom>
          <a:noFill/>
        </p:spPr>
        <p:txBody>
          <a:bodyPr wrap="square" rtlCol="0">
            <a:spAutoFit/>
          </a:bodyPr>
          <a:lstStyle/>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 GLIMPSE OF KINGDOM CITIZENS</a:t>
            </a:r>
          </a:p>
          <a:p>
            <a:pPr algn="ctr"/>
            <a:r>
              <a:rPr lang="en-US" sz="4800" b="1" dirty="0">
                <a:effectLst>
                  <a:outerShdw blurRad="50800" dist="38100" dir="2700000" algn="tl" rotWithShape="0">
                    <a:prstClr val="black">
                      <a:alpha val="40000"/>
                    </a:prstClr>
                  </a:outerShdw>
                </a:effectLst>
                <a:latin typeface="Century Gothic" panose="020B0502020202020204" pitchFamily="34" charset="0"/>
              </a:rPr>
              <a:t>ACTS 2.42-47</a:t>
            </a:r>
          </a:p>
        </p:txBody>
      </p:sp>
      <p:sp>
        <p:nvSpPr>
          <p:cNvPr id="5" name="TextBox 4">
            <a:extLst>
              <a:ext uri="{FF2B5EF4-FFF2-40B4-BE49-F238E27FC236}">
                <a16:creationId xmlns:a16="http://schemas.microsoft.com/office/drawing/2014/main" id="{B0C2B09B-9CF2-CAFA-3AF3-52E32A597711}"/>
              </a:ext>
            </a:extLst>
          </p:cNvPr>
          <p:cNvSpPr txBox="1"/>
          <p:nvPr/>
        </p:nvSpPr>
        <p:spPr>
          <a:xfrm>
            <a:off x="644236" y="456072"/>
            <a:ext cx="10903528" cy="4001095"/>
          </a:xfrm>
          <a:prstGeom prst="rect">
            <a:avLst/>
          </a:prstGeom>
          <a:noFill/>
        </p:spPr>
        <p:txBody>
          <a:bodyPr wrap="square" rtlCol="0">
            <a:spAutoFit/>
          </a:bodyPr>
          <a:lstStyle/>
          <a:p>
            <a:pPr marL="514350" indent="-514350">
              <a:spcBef>
                <a:spcPts val="1200"/>
              </a:spcBef>
              <a:buFont typeface="+mj-lt"/>
              <a:buAutoNum type="arabicPeriod"/>
            </a:pPr>
            <a:r>
              <a:rPr lang="en-US" sz="3200" dirty="0">
                <a:latin typeface="Century Gothic" panose="020B0502020202020204" pitchFamily="34" charset="0"/>
              </a:rPr>
              <a:t>They recognized the authority of the apostles and their teachings (vss. 42-43)</a:t>
            </a:r>
          </a:p>
          <a:p>
            <a:pPr marL="514350" indent="-514350">
              <a:spcBef>
                <a:spcPts val="1200"/>
              </a:spcBef>
              <a:buFont typeface="+mj-lt"/>
              <a:buAutoNum type="arabicPeriod"/>
            </a:pPr>
            <a:r>
              <a:rPr lang="en-US" sz="3200" dirty="0">
                <a:latin typeface="Century Gothic" panose="020B0502020202020204" pitchFamily="34" charset="0"/>
              </a:rPr>
              <a:t>Fellowship and worship were given priority </a:t>
            </a:r>
            <a:br>
              <a:rPr lang="en-US" sz="3200" dirty="0">
                <a:latin typeface="Century Gothic" panose="020B0502020202020204" pitchFamily="34" charset="0"/>
              </a:rPr>
            </a:br>
            <a:r>
              <a:rPr lang="en-US" sz="3200" dirty="0">
                <a:latin typeface="Century Gothic" panose="020B0502020202020204" pitchFamily="34" charset="0"/>
              </a:rPr>
              <a:t>(vss. 42,46)</a:t>
            </a:r>
          </a:p>
          <a:p>
            <a:pPr marL="514350" indent="-514350">
              <a:spcBef>
                <a:spcPts val="1200"/>
              </a:spcBef>
              <a:buFont typeface="+mj-lt"/>
              <a:buAutoNum type="arabicPeriod"/>
            </a:pPr>
            <a:r>
              <a:rPr lang="en-US" sz="3200" dirty="0">
                <a:latin typeface="Century Gothic" panose="020B0502020202020204" pitchFamily="34" charset="0"/>
              </a:rPr>
              <a:t>They loved each other (vss. 44-45)</a:t>
            </a:r>
          </a:p>
          <a:p>
            <a:pPr marL="514350" indent="-514350">
              <a:spcBef>
                <a:spcPts val="1200"/>
              </a:spcBef>
              <a:buFont typeface="+mj-lt"/>
              <a:buAutoNum type="arabicPeriod"/>
            </a:pPr>
            <a:r>
              <a:rPr lang="en-US" sz="3200" dirty="0">
                <a:latin typeface="Century Gothic" panose="020B0502020202020204" pitchFamily="34" charset="0"/>
              </a:rPr>
              <a:t>They fulfilled their responsibility to shine the light of the gospel (vs. 46)</a:t>
            </a:r>
          </a:p>
        </p:txBody>
      </p:sp>
    </p:spTree>
    <p:extLst>
      <p:ext uri="{BB962C8B-B14F-4D97-AF65-F5344CB8AC3E}">
        <p14:creationId xmlns:p14="http://schemas.microsoft.com/office/powerpoint/2010/main" val="6195121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642</TotalTime>
  <Words>1540</Words>
  <Application>Microsoft Macintosh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 Light</vt:lpstr>
      <vt:lpstr>Arial</vt:lpstr>
      <vt:lpstr>Century Gothic</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5</cp:revision>
  <dcterms:created xsi:type="dcterms:W3CDTF">2023-12-01T15:45:09Z</dcterms:created>
  <dcterms:modified xsi:type="dcterms:W3CDTF">2023-12-13T19:21:28Z</dcterms:modified>
</cp:coreProperties>
</file>