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sldIdLst>
    <p:sldId id="256" r:id="rId2"/>
    <p:sldId id="260" r:id="rId3"/>
    <p:sldId id="309" r:id="rId4"/>
    <p:sldId id="308" r:id="rId5"/>
    <p:sldId id="310" r:id="rId6"/>
    <p:sldId id="311" r:id="rId7"/>
    <p:sldId id="284" r:id="rId8"/>
    <p:sldId id="312" r:id="rId9"/>
    <p:sldId id="313" r:id="rId10"/>
    <p:sldId id="314" r:id="rId11"/>
  </p:sldIdLst>
  <p:sldSz cx="12192000" cy="6858000"/>
  <p:notesSz cx="6858000" cy="9144000"/>
  <p:embeddedFontLst>
    <p:embeddedFont>
      <p:font typeface="Century Gothic" panose="020B0502020202020204" pitchFamily="34" charset="0"/>
      <p:regular r:id="rId12"/>
      <p:bold r:id="rId13"/>
      <p:italic r:id="rId14"/>
      <p:boldItalic r:id="rId1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03"/>
    <p:restoredTop sz="94721"/>
  </p:normalViewPr>
  <p:slideViewPr>
    <p:cSldViewPr snapToGrid="0">
      <p:cViewPr>
        <p:scale>
          <a:sx n="97" d="100"/>
          <a:sy n="97" d="100"/>
        </p:scale>
        <p:origin x="144" y="4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AC46B8-B508-A84D-AFB0-77701B25376D}" type="datetimeFigureOut">
              <a:rPr lang="en-US" smtClean="0"/>
              <a:t>12/15/23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1473982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AC46B8-B508-A84D-AFB0-77701B25376D}" type="datetimeFigureOut">
              <a:rPr lang="en-US" smtClean="0"/>
              <a:t>12/15/23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3320748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AC46B8-B508-A84D-AFB0-77701B25376D}" type="datetimeFigureOut">
              <a:rPr lang="en-US" smtClean="0"/>
              <a:t>12/15/23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1574738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AC46B8-B508-A84D-AFB0-77701B25376D}" type="datetimeFigureOut">
              <a:rPr lang="en-US" smtClean="0"/>
              <a:t>12/15/23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4145591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AC46B8-B508-A84D-AFB0-77701B25376D}" type="datetimeFigureOut">
              <a:rPr lang="en-US" smtClean="0"/>
              <a:t>12/15/23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84410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AC46B8-B508-A84D-AFB0-77701B25376D}" type="datetimeFigureOut">
              <a:rPr lang="en-US" smtClean="0"/>
              <a:t>12/15/23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129992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AC46B8-B508-A84D-AFB0-77701B25376D}" type="datetimeFigureOut">
              <a:rPr lang="en-US" smtClean="0"/>
              <a:t>12/15/23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2136585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AC46B8-B508-A84D-AFB0-77701B25376D}" type="datetimeFigureOut">
              <a:rPr lang="en-US" smtClean="0"/>
              <a:t>12/15/23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4175470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AC46B8-B508-A84D-AFB0-77701B25376D}" type="datetimeFigureOut">
              <a:rPr lang="en-US" smtClean="0"/>
              <a:t>12/15/23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1949462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AC46B8-B508-A84D-AFB0-77701B25376D}" type="datetimeFigureOut">
              <a:rPr lang="en-US" smtClean="0"/>
              <a:t>12/15/23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3151257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AC46B8-B508-A84D-AFB0-77701B25376D}" type="datetimeFigureOut">
              <a:rPr lang="en-US" smtClean="0"/>
              <a:t>12/15/23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117166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AC46B8-B508-A84D-AFB0-77701B25376D}" type="datetimeFigureOut">
              <a:rPr lang="en-US" smtClean="0"/>
              <a:t>12/15/23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891B74-8CED-E349-B247-319AFCE6CE7D}" type="slidenum">
              <a:rPr lang="en-US" smtClean="0"/>
              <a:t>‹#›</a:t>
            </a:fld>
            <a:endParaRPr lang="en-US"/>
          </a:p>
        </p:txBody>
      </p:sp>
    </p:spTree>
    <p:extLst>
      <p:ext uri="{BB962C8B-B14F-4D97-AF65-F5344CB8AC3E}">
        <p14:creationId xmlns:p14="http://schemas.microsoft.com/office/powerpoint/2010/main" val="12283483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ountain with clouds and text&#10;&#10;Description automatically generated">
            <a:extLst>
              <a:ext uri="{FF2B5EF4-FFF2-40B4-BE49-F238E27FC236}">
                <a16:creationId xmlns:a16="http://schemas.microsoft.com/office/drawing/2014/main" id="{F48CBD87-15D4-ADE9-E202-1EFAE90F1347}"/>
              </a:ext>
            </a:extLst>
          </p:cNvPr>
          <p:cNvPicPr>
            <a:picLocks noChangeAspect="1"/>
          </p:cNvPicPr>
          <p:nvPr/>
        </p:nvPicPr>
        <p:blipFill>
          <a:blip r:embed="rId2"/>
          <a:stretch>
            <a:fillRect/>
          </a:stretch>
        </p:blipFill>
        <p:spPr>
          <a:xfrm>
            <a:off x="0" y="0"/>
            <a:ext cx="12192000" cy="6858000"/>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73EB89B0-193A-33E6-8F9B-5633A92938F6}"/>
              </a:ext>
            </a:extLst>
          </p:cNvPr>
          <p:cNvPicPr>
            <a:picLocks noChangeAspect="1"/>
          </p:cNvPicPr>
          <p:nvPr/>
        </p:nvPicPr>
        <p:blipFill>
          <a:blip r:embed="rId3"/>
          <a:stretch>
            <a:fillRect/>
          </a:stretch>
        </p:blipFill>
        <p:spPr>
          <a:xfrm>
            <a:off x="10128076" y="4794076"/>
            <a:ext cx="2063924" cy="2063924"/>
          </a:xfrm>
          <a:prstGeom prst="rect">
            <a:avLst/>
          </a:prstGeom>
        </p:spPr>
      </p:pic>
      <p:sp>
        <p:nvSpPr>
          <p:cNvPr id="2" name="TextBox 1">
            <a:extLst>
              <a:ext uri="{FF2B5EF4-FFF2-40B4-BE49-F238E27FC236}">
                <a16:creationId xmlns:a16="http://schemas.microsoft.com/office/drawing/2014/main" id="{4591C07F-232E-2D20-2FB5-C2CF59EB5E1B}"/>
              </a:ext>
            </a:extLst>
          </p:cNvPr>
          <p:cNvSpPr txBox="1"/>
          <p:nvPr/>
        </p:nvSpPr>
        <p:spPr>
          <a:xfrm>
            <a:off x="0" y="5192486"/>
            <a:ext cx="11069782" cy="1569660"/>
          </a:xfrm>
          <a:prstGeom prst="rect">
            <a:avLst/>
          </a:prstGeom>
          <a:noFill/>
        </p:spPr>
        <p:txBody>
          <a:bodyPr wrap="square" rtlCol="0">
            <a:spAutoFit/>
          </a:bodyPr>
          <a:lstStyle/>
          <a:p>
            <a:pPr algn="ctr"/>
            <a:r>
              <a:rPr lang="en-US" sz="4800" b="1" dirty="0">
                <a:effectLst>
                  <a:outerShdw blurRad="50800" dist="38100" dir="2700000" algn="tl" rotWithShape="0">
                    <a:prstClr val="black">
                      <a:alpha val="40000"/>
                    </a:prstClr>
                  </a:outerShdw>
                </a:effectLst>
                <a:latin typeface="Century Gothic" panose="020B0502020202020204" pitchFamily="34" charset="0"/>
              </a:rPr>
              <a:t>IN THE NAME OF JESUS CHRIST</a:t>
            </a:r>
          </a:p>
          <a:p>
            <a:pPr algn="ctr"/>
            <a:r>
              <a:rPr lang="en-US" sz="4800" b="1" dirty="0">
                <a:effectLst>
                  <a:outerShdw blurRad="50800" dist="38100" dir="2700000" algn="tl" rotWithShape="0">
                    <a:prstClr val="black">
                      <a:alpha val="40000"/>
                    </a:prstClr>
                  </a:outerShdw>
                </a:effectLst>
                <a:latin typeface="Century Gothic" panose="020B0502020202020204" pitchFamily="34" charset="0"/>
              </a:rPr>
              <a:t>ACTS 3</a:t>
            </a:r>
          </a:p>
        </p:txBody>
      </p:sp>
    </p:spTree>
    <p:extLst>
      <p:ext uri="{BB962C8B-B14F-4D97-AF65-F5344CB8AC3E}">
        <p14:creationId xmlns:p14="http://schemas.microsoft.com/office/powerpoint/2010/main" val="281411525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ountain with clouds and text&#10;&#10;Description automatically generated">
            <a:extLst>
              <a:ext uri="{FF2B5EF4-FFF2-40B4-BE49-F238E27FC236}">
                <a16:creationId xmlns:a16="http://schemas.microsoft.com/office/drawing/2014/main" id="{F48CBD87-15D4-ADE9-E202-1EFAE90F1347}"/>
              </a:ext>
            </a:extLst>
          </p:cNvPr>
          <p:cNvPicPr>
            <a:picLocks noChangeAspect="1"/>
          </p:cNvPicPr>
          <p:nvPr/>
        </p:nvPicPr>
        <p:blipFill>
          <a:blip r:embed="rId2"/>
          <a:stretch>
            <a:fillRect/>
          </a:stretch>
        </p:blipFill>
        <p:spPr>
          <a:xfrm>
            <a:off x="0" y="0"/>
            <a:ext cx="12192000" cy="6858000"/>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73EB89B0-193A-33E6-8F9B-5633A92938F6}"/>
              </a:ext>
            </a:extLst>
          </p:cNvPr>
          <p:cNvPicPr>
            <a:picLocks noChangeAspect="1"/>
          </p:cNvPicPr>
          <p:nvPr/>
        </p:nvPicPr>
        <p:blipFill>
          <a:blip r:embed="rId3"/>
          <a:stretch>
            <a:fillRect/>
          </a:stretch>
        </p:blipFill>
        <p:spPr>
          <a:xfrm>
            <a:off x="10128076" y="4794076"/>
            <a:ext cx="2063924" cy="2063924"/>
          </a:xfrm>
          <a:prstGeom prst="rect">
            <a:avLst/>
          </a:prstGeom>
        </p:spPr>
      </p:pic>
      <p:sp>
        <p:nvSpPr>
          <p:cNvPr id="2" name="TextBox 1">
            <a:extLst>
              <a:ext uri="{FF2B5EF4-FFF2-40B4-BE49-F238E27FC236}">
                <a16:creationId xmlns:a16="http://schemas.microsoft.com/office/drawing/2014/main" id="{4591C07F-232E-2D20-2FB5-C2CF59EB5E1B}"/>
              </a:ext>
            </a:extLst>
          </p:cNvPr>
          <p:cNvSpPr txBox="1"/>
          <p:nvPr/>
        </p:nvSpPr>
        <p:spPr>
          <a:xfrm>
            <a:off x="0" y="5192486"/>
            <a:ext cx="11069782" cy="1569660"/>
          </a:xfrm>
          <a:prstGeom prst="rect">
            <a:avLst/>
          </a:prstGeom>
          <a:noFill/>
        </p:spPr>
        <p:txBody>
          <a:bodyPr wrap="square" rtlCol="0">
            <a:spAutoFit/>
          </a:bodyPr>
          <a:lstStyle/>
          <a:p>
            <a:pPr algn="ctr"/>
            <a:r>
              <a:rPr lang="en-US" sz="4800" b="1" dirty="0">
                <a:effectLst>
                  <a:outerShdw blurRad="50800" dist="38100" dir="2700000" algn="tl" rotWithShape="0">
                    <a:prstClr val="black">
                      <a:alpha val="40000"/>
                    </a:prstClr>
                  </a:outerShdw>
                </a:effectLst>
                <a:latin typeface="Century Gothic" panose="020B0502020202020204" pitchFamily="34" charset="0"/>
              </a:rPr>
              <a:t>IN THE NAME OF JESUS CHRIST</a:t>
            </a:r>
          </a:p>
          <a:p>
            <a:pPr algn="ctr"/>
            <a:r>
              <a:rPr lang="en-US" sz="4800" b="1" dirty="0">
                <a:effectLst>
                  <a:outerShdw blurRad="50800" dist="38100" dir="2700000" algn="tl" rotWithShape="0">
                    <a:prstClr val="black">
                      <a:alpha val="40000"/>
                    </a:prstClr>
                  </a:outerShdw>
                </a:effectLst>
                <a:latin typeface="Century Gothic" panose="020B0502020202020204" pitchFamily="34" charset="0"/>
              </a:rPr>
              <a:t>ACTS 3</a:t>
            </a:r>
          </a:p>
        </p:txBody>
      </p:sp>
    </p:spTree>
    <p:extLst>
      <p:ext uri="{BB962C8B-B14F-4D97-AF65-F5344CB8AC3E}">
        <p14:creationId xmlns:p14="http://schemas.microsoft.com/office/powerpoint/2010/main" val="3838451119"/>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80CCAACE-815D-4A79-875A-B7EFC28F7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a:extLst>
              <a:ext uri="{FF2B5EF4-FFF2-40B4-BE49-F238E27FC236}">
                <a16:creationId xmlns:a16="http://schemas.microsoft.com/office/drawing/2014/main" id="{307A036F-0E52-4BF7-EF06-12DAC98FE3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
          <a:stretch/>
        </p:blipFill>
        <p:spPr bwMode="auto">
          <a:xfrm>
            <a:off x="20" y="0"/>
            <a:ext cx="12191980" cy="68579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98144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Rectangle 1040">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ectangle 1042">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307A036F-0E52-4BF7-EF06-12DAC98FE3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
          <a:stretch/>
        </p:blipFill>
        <p:spPr bwMode="auto">
          <a:xfrm>
            <a:off x="643467" y="1939831"/>
            <a:ext cx="5294716" cy="2978336"/>
          </a:xfrm>
          <a:prstGeom prst="rect">
            <a:avLst/>
          </a:prstGeom>
          <a:extLst>
            <a:ext uri="{909E8E84-426E-40DD-AFC4-6F175D3DCCD1}">
              <a14:hiddenFill xmlns:a14="http://schemas.microsoft.com/office/drawing/2010/main">
                <a:solidFill>
                  <a:srgbClr val="FFFFFF"/>
                </a:solidFill>
              </a14:hiddenFill>
            </a:ext>
          </a:extLst>
        </p:spPr>
      </p:pic>
      <p:cxnSp>
        <p:nvCxnSpPr>
          <p:cNvPr id="1045" name="Straight Connector 1044">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00CA54CD-F7BC-53F0-CE30-6D54420D699A}"/>
              </a:ext>
            </a:extLst>
          </p:cNvPr>
          <p:cNvPicPr>
            <a:picLocks noChangeAspect="1"/>
          </p:cNvPicPr>
          <p:nvPr/>
        </p:nvPicPr>
        <p:blipFill rotWithShape="1">
          <a:blip r:embed="rId3"/>
          <a:srcRect l="40903" r="-15"/>
          <a:stretch/>
        </p:blipFill>
        <p:spPr>
          <a:xfrm>
            <a:off x="6425108" y="643467"/>
            <a:ext cx="4952133" cy="5571066"/>
          </a:xfrm>
          <a:prstGeom prst="rect">
            <a:avLst/>
          </a:prstGeom>
        </p:spPr>
      </p:pic>
    </p:spTree>
    <p:extLst>
      <p:ext uri="{BB962C8B-B14F-4D97-AF65-F5344CB8AC3E}">
        <p14:creationId xmlns:p14="http://schemas.microsoft.com/office/powerpoint/2010/main" val="398569326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76125051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a:extLst>
              <a:ext uri="{FF2B5EF4-FFF2-40B4-BE49-F238E27FC236}">
                <a16:creationId xmlns:a16="http://schemas.microsoft.com/office/drawing/2014/main" id="{01657D4D-6329-C48D-D064-37DA24DE6B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3531" y="-29728"/>
            <a:ext cx="8958470" cy="692194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020E880-EE7B-C3D8-2714-8A555BFAD44E}"/>
              </a:ext>
            </a:extLst>
          </p:cNvPr>
          <p:cNvPicPr>
            <a:picLocks noChangeAspect="1"/>
          </p:cNvPicPr>
          <p:nvPr/>
        </p:nvPicPr>
        <p:blipFill>
          <a:blip r:embed="rId3"/>
          <a:stretch>
            <a:fillRect/>
          </a:stretch>
        </p:blipFill>
        <p:spPr>
          <a:xfrm>
            <a:off x="172280" y="3429000"/>
            <a:ext cx="4373216" cy="32799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47897690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50553112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mountain range with clouds&#10;&#10;Description automatically generated">
            <a:extLst>
              <a:ext uri="{FF2B5EF4-FFF2-40B4-BE49-F238E27FC236}">
                <a16:creationId xmlns:a16="http://schemas.microsoft.com/office/drawing/2014/main" id="{EEA50E6E-A01F-64E4-9373-486028C6E716}"/>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C632A16-B992-5C42-63B5-A31F6B02891E}"/>
              </a:ext>
            </a:extLst>
          </p:cNvPr>
          <p:cNvSpPr txBox="1"/>
          <p:nvPr/>
        </p:nvSpPr>
        <p:spPr>
          <a:xfrm>
            <a:off x="340290" y="1344616"/>
            <a:ext cx="11511419" cy="2554545"/>
          </a:xfrm>
          <a:prstGeom prst="rect">
            <a:avLst/>
          </a:prstGeom>
          <a:noFill/>
        </p:spPr>
        <p:txBody>
          <a:bodyPr wrap="square" rtlCol="0">
            <a:spAutoFit/>
          </a:bodyPr>
          <a:lstStyle/>
          <a:p>
            <a:r>
              <a:rPr lang="en-US" sz="3200" dirty="0">
                <a:effectLst>
                  <a:outerShdw blurRad="50800" dist="38100" dir="2700000" algn="tl" rotWithShape="0">
                    <a:prstClr val="black">
                      <a:alpha val="40000"/>
                    </a:prstClr>
                  </a:outerShdw>
                </a:effectLst>
                <a:latin typeface="Century Gothic" panose="020B0502020202020204" pitchFamily="34" charset="0"/>
              </a:rPr>
              <a:t>Acts 3:12 (ESV) </a:t>
            </a:r>
          </a:p>
          <a:p>
            <a:r>
              <a:rPr lang="en-US" sz="3200" baseline="30000" dirty="0">
                <a:effectLst>
                  <a:outerShdw blurRad="50800" dist="38100" dir="2700000" algn="tl" rotWithShape="0">
                    <a:prstClr val="black">
                      <a:alpha val="40000"/>
                    </a:prstClr>
                  </a:outerShdw>
                </a:effectLst>
                <a:latin typeface="Century Gothic" panose="020B0502020202020204" pitchFamily="34" charset="0"/>
              </a:rPr>
              <a:t>12</a:t>
            </a:r>
            <a:r>
              <a:rPr lang="en-US" sz="3200" dirty="0">
                <a:effectLst>
                  <a:outerShdw blurRad="50800" dist="38100" dir="2700000" algn="tl" rotWithShape="0">
                    <a:prstClr val="black">
                      <a:alpha val="40000"/>
                    </a:prstClr>
                  </a:outerShdw>
                </a:effectLst>
                <a:latin typeface="Century Gothic" panose="020B0502020202020204" pitchFamily="34" charset="0"/>
              </a:rPr>
              <a:t>And when Peter saw it he addressed the people: “Men of Israel, why do you wonder at this, or why do you stare at us, as though by our own power or piety we have made him walk? </a:t>
            </a:r>
          </a:p>
        </p:txBody>
      </p:sp>
    </p:spTree>
    <p:extLst>
      <p:ext uri="{BB962C8B-B14F-4D97-AF65-F5344CB8AC3E}">
        <p14:creationId xmlns:p14="http://schemas.microsoft.com/office/powerpoint/2010/main" val="77680462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mountain range with clouds&#10;&#10;Description automatically generated">
            <a:extLst>
              <a:ext uri="{FF2B5EF4-FFF2-40B4-BE49-F238E27FC236}">
                <a16:creationId xmlns:a16="http://schemas.microsoft.com/office/drawing/2014/main" id="{EEA50E6E-A01F-64E4-9373-486028C6E716}"/>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C632A16-B992-5C42-63B5-A31F6B02891E}"/>
              </a:ext>
            </a:extLst>
          </p:cNvPr>
          <p:cNvSpPr txBox="1"/>
          <p:nvPr/>
        </p:nvSpPr>
        <p:spPr>
          <a:xfrm>
            <a:off x="340290" y="1344616"/>
            <a:ext cx="11511419" cy="2554545"/>
          </a:xfrm>
          <a:prstGeom prst="rect">
            <a:avLst/>
          </a:prstGeom>
          <a:noFill/>
        </p:spPr>
        <p:txBody>
          <a:bodyPr wrap="square" rtlCol="0">
            <a:spAutoFit/>
          </a:bodyPr>
          <a:lstStyle/>
          <a:p>
            <a:r>
              <a:rPr lang="en-US" sz="3200" dirty="0">
                <a:effectLst>
                  <a:outerShdw blurRad="50800" dist="38100" dir="2700000" algn="tl" rotWithShape="0">
                    <a:prstClr val="black">
                      <a:alpha val="40000"/>
                    </a:prstClr>
                  </a:outerShdw>
                </a:effectLst>
                <a:latin typeface="Century Gothic" panose="020B0502020202020204" pitchFamily="34" charset="0"/>
              </a:rPr>
              <a:t>Acts 3:16 (ESV) </a:t>
            </a:r>
          </a:p>
          <a:p>
            <a:r>
              <a:rPr lang="en-US" sz="3200" baseline="30000" dirty="0">
                <a:effectLst>
                  <a:outerShdw blurRad="50800" dist="38100" dir="2700000" algn="tl" rotWithShape="0">
                    <a:prstClr val="black">
                      <a:alpha val="40000"/>
                    </a:prstClr>
                  </a:outerShdw>
                </a:effectLst>
                <a:latin typeface="Century Gothic" panose="020B0502020202020204" pitchFamily="34" charset="0"/>
              </a:rPr>
              <a:t>16</a:t>
            </a:r>
            <a:r>
              <a:rPr lang="en-US" sz="3200" dirty="0">
                <a:effectLst>
                  <a:outerShdw blurRad="50800" dist="38100" dir="2700000" algn="tl" rotWithShape="0">
                    <a:prstClr val="black">
                      <a:alpha val="40000"/>
                    </a:prstClr>
                  </a:outerShdw>
                </a:effectLst>
                <a:latin typeface="Century Gothic" panose="020B0502020202020204" pitchFamily="34" charset="0"/>
              </a:rPr>
              <a:t>And his name—by faith in his name—has made this man strong whom you see and know, and the faith that is through Jesus has given the man this perfect health in the presence of you all. </a:t>
            </a:r>
          </a:p>
        </p:txBody>
      </p:sp>
    </p:spTree>
    <p:extLst>
      <p:ext uri="{BB962C8B-B14F-4D97-AF65-F5344CB8AC3E}">
        <p14:creationId xmlns:p14="http://schemas.microsoft.com/office/powerpoint/2010/main" val="3729285057"/>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mountain range with clouds&#10;&#10;Description automatically generated">
            <a:extLst>
              <a:ext uri="{FF2B5EF4-FFF2-40B4-BE49-F238E27FC236}">
                <a16:creationId xmlns:a16="http://schemas.microsoft.com/office/drawing/2014/main" id="{EEA50E6E-A01F-64E4-9373-486028C6E716}"/>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C632A16-B992-5C42-63B5-A31F6B02891E}"/>
              </a:ext>
            </a:extLst>
          </p:cNvPr>
          <p:cNvSpPr txBox="1"/>
          <p:nvPr/>
        </p:nvSpPr>
        <p:spPr>
          <a:xfrm>
            <a:off x="340290" y="257938"/>
            <a:ext cx="11511419" cy="5509200"/>
          </a:xfrm>
          <a:prstGeom prst="rect">
            <a:avLst/>
          </a:prstGeom>
          <a:noFill/>
        </p:spPr>
        <p:txBody>
          <a:bodyPr wrap="square" rtlCol="0">
            <a:spAutoFit/>
          </a:bodyPr>
          <a:lstStyle/>
          <a:p>
            <a:r>
              <a:rPr lang="en-US" sz="3200" dirty="0">
                <a:effectLst>
                  <a:outerShdw blurRad="50800" dist="38100" dir="2700000" algn="tl" rotWithShape="0">
                    <a:prstClr val="black">
                      <a:alpha val="40000"/>
                    </a:prstClr>
                  </a:outerShdw>
                </a:effectLst>
                <a:latin typeface="Century Gothic" panose="020B0502020202020204" pitchFamily="34" charset="0"/>
              </a:rPr>
              <a:t>Acts 3:18–21 (ESV) </a:t>
            </a:r>
          </a:p>
          <a:p>
            <a:r>
              <a:rPr lang="en-US" sz="3200" baseline="30000" dirty="0">
                <a:effectLst>
                  <a:outerShdw blurRad="50800" dist="38100" dir="2700000" algn="tl" rotWithShape="0">
                    <a:prstClr val="black">
                      <a:alpha val="40000"/>
                    </a:prstClr>
                  </a:outerShdw>
                </a:effectLst>
                <a:latin typeface="Century Gothic" panose="020B0502020202020204" pitchFamily="34" charset="0"/>
              </a:rPr>
              <a:t>18</a:t>
            </a:r>
            <a:r>
              <a:rPr lang="en-US" sz="3200" dirty="0">
                <a:effectLst>
                  <a:outerShdw blurRad="50800" dist="38100" dir="2700000" algn="tl" rotWithShape="0">
                    <a:prstClr val="black">
                      <a:alpha val="40000"/>
                    </a:prstClr>
                  </a:outerShdw>
                </a:effectLst>
                <a:latin typeface="Century Gothic" panose="020B0502020202020204" pitchFamily="34" charset="0"/>
              </a:rPr>
              <a:t>But what God foretold by the mouth of all the prophets, that his Christ would suffer, he thus fulfilled. </a:t>
            </a:r>
          </a:p>
          <a:p>
            <a:r>
              <a:rPr lang="en-US" sz="3200" baseline="30000" dirty="0">
                <a:effectLst>
                  <a:outerShdw blurRad="50800" dist="38100" dir="2700000" algn="tl" rotWithShape="0">
                    <a:prstClr val="black">
                      <a:alpha val="40000"/>
                    </a:prstClr>
                  </a:outerShdw>
                </a:effectLst>
                <a:latin typeface="Century Gothic" panose="020B0502020202020204" pitchFamily="34" charset="0"/>
              </a:rPr>
              <a:t>19</a:t>
            </a:r>
            <a:r>
              <a:rPr lang="en-US" sz="3200" dirty="0">
                <a:effectLst>
                  <a:outerShdw blurRad="50800" dist="38100" dir="2700000" algn="tl" rotWithShape="0">
                    <a:prstClr val="black">
                      <a:alpha val="40000"/>
                    </a:prstClr>
                  </a:outerShdw>
                </a:effectLst>
                <a:latin typeface="Century Gothic" panose="020B0502020202020204" pitchFamily="34" charset="0"/>
              </a:rPr>
              <a:t>Repent therefore, and turn back, that your sins may be blotted out, </a:t>
            </a:r>
          </a:p>
          <a:p>
            <a:r>
              <a:rPr lang="en-US" sz="3200" baseline="30000" dirty="0">
                <a:effectLst>
                  <a:outerShdw blurRad="50800" dist="38100" dir="2700000" algn="tl" rotWithShape="0">
                    <a:prstClr val="black">
                      <a:alpha val="40000"/>
                    </a:prstClr>
                  </a:outerShdw>
                </a:effectLst>
                <a:latin typeface="Century Gothic" panose="020B0502020202020204" pitchFamily="34" charset="0"/>
              </a:rPr>
              <a:t>20</a:t>
            </a:r>
            <a:r>
              <a:rPr lang="en-US" sz="3200" dirty="0">
                <a:effectLst>
                  <a:outerShdw blurRad="50800" dist="38100" dir="2700000" algn="tl" rotWithShape="0">
                    <a:prstClr val="black">
                      <a:alpha val="40000"/>
                    </a:prstClr>
                  </a:outerShdw>
                </a:effectLst>
                <a:latin typeface="Century Gothic" panose="020B0502020202020204" pitchFamily="34" charset="0"/>
              </a:rPr>
              <a:t>that times of refreshing may come from the presence of the Lord, and that he may send the Christ appointed for you, Jesus, </a:t>
            </a:r>
          </a:p>
          <a:p>
            <a:r>
              <a:rPr lang="en-US" sz="3200" baseline="30000" dirty="0">
                <a:effectLst>
                  <a:outerShdw blurRad="50800" dist="38100" dir="2700000" algn="tl" rotWithShape="0">
                    <a:prstClr val="black">
                      <a:alpha val="40000"/>
                    </a:prstClr>
                  </a:outerShdw>
                </a:effectLst>
                <a:latin typeface="Century Gothic" panose="020B0502020202020204" pitchFamily="34" charset="0"/>
              </a:rPr>
              <a:t>21</a:t>
            </a:r>
            <a:r>
              <a:rPr lang="en-US" sz="3200" dirty="0">
                <a:effectLst>
                  <a:outerShdw blurRad="50800" dist="38100" dir="2700000" algn="tl" rotWithShape="0">
                    <a:prstClr val="black">
                      <a:alpha val="40000"/>
                    </a:prstClr>
                  </a:outerShdw>
                </a:effectLst>
                <a:latin typeface="Century Gothic" panose="020B0502020202020204" pitchFamily="34" charset="0"/>
              </a:rPr>
              <a:t>whom heaven must receive until the time for restoring all the things about which God spoke by the mouth of his holy prophets long ago. </a:t>
            </a:r>
          </a:p>
        </p:txBody>
      </p:sp>
    </p:spTree>
    <p:extLst>
      <p:ext uri="{BB962C8B-B14F-4D97-AF65-F5344CB8AC3E}">
        <p14:creationId xmlns:p14="http://schemas.microsoft.com/office/powerpoint/2010/main" val="4004228358"/>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2013 - 2022 Theme</Template>
  <TotalTime>676</TotalTime>
  <Words>206</Words>
  <Application>Microsoft Macintosh PowerPoint</Application>
  <PresentationFormat>Widescreen</PresentationFormat>
  <Paragraphs>13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 Light</vt:lpstr>
      <vt:lpstr>Arial</vt:lpstr>
      <vt:lpstr>Century Gothic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6</cp:revision>
  <dcterms:created xsi:type="dcterms:W3CDTF">2023-12-01T15:45:09Z</dcterms:created>
  <dcterms:modified xsi:type="dcterms:W3CDTF">2023-12-15T16:26:05Z</dcterms:modified>
</cp:coreProperties>
</file>