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84" r:id="rId3"/>
    <p:sldId id="321" r:id="rId4"/>
    <p:sldId id="308" r:id="rId5"/>
    <p:sldId id="326" r:id="rId6"/>
    <p:sldId id="322" r:id="rId7"/>
    <p:sldId id="325" r:id="rId8"/>
    <p:sldId id="327" r:id="rId9"/>
    <p:sldId id="328" r:id="rId10"/>
  </p:sldIdLst>
  <p:sldSz cx="12192000" cy="6858000"/>
  <p:notesSz cx="6858000" cy="9144000"/>
  <p:embeddedFontLst>
    <p:embeddedFont>
      <p:font typeface="Century Gothic" panose="020B050202020202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92"/>
    <p:restoredTop sz="94721"/>
  </p:normalViewPr>
  <p:slideViewPr>
    <p:cSldViewPr snapToGrid="0">
      <p:cViewPr varScale="1">
        <p:scale>
          <a:sx n="84" d="100"/>
          <a:sy n="84" d="100"/>
        </p:scale>
        <p:origin x="208"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47398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3207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57473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455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C46B8-B508-A84D-AFB0-77701B25376D}" type="datetimeFigureOut">
              <a:rPr lang="en-US" smtClean="0"/>
              <a:t>12/29/23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8441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C46B8-B508-A84D-AFB0-77701B25376D}" type="datetimeFigureOut">
              <a:rPr lang="en-US" smtClean="0"/>
              <a:t>12/29/23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299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C46B8-B508-A84D-AFB0-77701B25376D}" type="datetimeFigureOut">
              <a:rPr lang="en-US" smtClean="0"/>
              <a:t>12/29/23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21365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C46B8-B508-A84D-AFB0-77701B25376D}" type="datetimeFigureOut">
              <a:rPr lang="en-US" smtClean="0"/>
              <a:t>12/29/23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754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46B8-B508-A84D-AFB0-77701B25376D}" type="datetimeFigureOut">
              <a:rPr lang="en-US" smtClean="0"/>
              <a:t>12/29/23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9494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1512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171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46B8-B508-A84D-AFB0-77701B25376D}" type="datetimeFigureOut">
              <a:rPr lang="en-US" smtClean="0"/>
              <a:t>12/29/23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91B74-8CED-E349-B247-319AFCE6CE7D}" type="slidenum">
              <a:rPr lang="en-US" smtClean="0"/>
              <a:t>‹#›</a:t>
            </a:fld>
            <a:endParaRPr lang="en-US"/>
          </a:p>
        </p:txBody>
      </p:sp>
    </p:spTree>
    <p:extLst>
      <p:ext uri="{BB962C8B-B14F-4D97-AF65-F5344CB8AC3E}">
        <p14:creationId xmlns:p14="http://schemas.microsoft.com/office/powerpoint/2010/main" val="122834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THE WORD GOES FORTH</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8</a:t>
            </a:r>
          </a:p>
        </p:txBody>
      </p:sp>
    </p:spTree>
    <p:extLst>
      <p:ext uri="{BB962C8B-B14F-4D97-AF65-F5344CB8AC3E}">
        <p14:creationId xmlns:p14="http://schemas.microsoft.com/office/powerpoint/2010/main" val="281411525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859340"/>
            <a:ext cx="11511419" cy="206210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“But you will receive power when the Holy Spirit has come upon you, and you will be my witnesses in Jerusalem and in all Judea and Samaria, and to the end of the earth.”” (Acts 1:8, ESV) </a:t>
            </a:r>
          </a:p>
        </p:txBody>
      </p:sp>
    </p:spTree>
    <p:extLst>
      <p:ext uri="{BB962C8B-B14F-4D97-AF65-F5344CB8AC3E}">
        <p14:creationId xmlns:p14="http://schemas.microsoft.com/office/powerpoint/2010/main" val="77680462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274320"/>
            <a:ext cx="11511419" cy="5509200"/>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8:1–4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And Saul approved of his execution. And there arose on that day a great persecution against the church in Jerusalem, and they were all scattered throughout the regions of Judea and Samaria, except the apostles. </a:t>
            </a:r>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Devout men buried Stephen and made great lamentation over him. </a:t>
            </a:r>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But Saul was ravaging the church, and entering house after house, he dragged off men and women and committed them to prison. </a:t>
            </a:r>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4</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Now those who were scattered went about preaching the word. </a:t>
            </a:r>
          </a:p>
        </p:txBody>
      </p:sp>
    </p:spTree>
    <p:extLst>
      <p:ext uri="{BB962C8B-B14F-4D97-AF65-F5344CB8AC3E}">
        <p14:creationId xmlns:p14="http://schemas.microsoft.com/office/powerpoint/2010/main" val="225230575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F698E5E-AB66-3F16-DECF-5B220C424A2F}"/>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76125051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map of the middle east&#10;&#10;Description automatically generated">
            <a:extLst>
              <a:ext uri="{FF2B5EF4-FFF2-40B4-BE49-F238E27FC236}">
                <a16:creationId xmlns:a16="http://schemas.microsoft.com/office/drawing/2014/main" id="{6AD86302-D093-81ED-03B7-A8E50A73894D}"/>
              </a:ext>
            </a:extLst>
          </p:cNvPr>
          <p:cNvPicPr>
            <a:picLocks noChangeAspect="1"/>
          </p:cNvPicPr>
          <p:nvPr/>
        </p:nvPicPr>
        <p:blipFill rotWithShape="1">
          <a:blip r:embed="rId2"/>
          <a:srcRect l="20874"/>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CBD4AF3-A8A4-6E04-BCC7-BCFD36D8AB28}"/>
              </a:ext>
            </a:extLst>
          </p:cNvPr>
          <p:cNvSpPr txBox="1"/>
          <p:nvPr/>
        </p:nvSpPr>
        <p:spPr>
          <a:xfrm>
            <a:off x="4861560" y="5501640"/>
            <a:ext cx="960120" cy="461665"/>
          </a:xfrm>
          <a:prstGeom prst="rect">
            <a:avLst/>
          </a:prstGeom>
          <a:noFill/>
        </p:spPr>
        <p:txBody>
          <a:bodyPr wrap="square" rtlCol="0">
            <a:spAutoFit/>
          </a:bodyPr>
          <a:lstStyle/>
          <a:p>
            <a:r>
              <a:rPr lang="en-US" sz="2400" b="1" dirty="0">
                <a:solidFill>
                  <a:schemeClr val="bg1"/>
                </a:solidFill>
              </a:rPr>
              <a:t>CUSH</a:t>
            </a:r>
          </a:p>
        </p:txBody>
      </p:sp>
    </p:spTree>
    <p:extLst>
      <p:ext uri="{BB962C8B-B14F-4D97-AF65-F5344CB8AC3E}">
        <p14:creationId xmlns:p14="http://schemas.microsoft.com/office/powerpoint/2010/main" val="366184170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859340"/>
            <a:ext cx="11511419" cy="1569660"/>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Deuteronomy 23:1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“No one whose testicles are crushed or whose male organ is cut off shall enter the assembly of the </a:t>
            </a:r>
            <a:r>
              <a:rPr lang="en-US" sz="3200" cap="small" dirty="0">
                <a:effectLst>
                  <a:outerShdw blurRad="50800" dist="38100" dir="2700000" algn="tl" rotWithShape="0">
                    <a:prstClr val="black">
                      <a:alpha val="40000"/>
                    </a:prstClr>
                  </a:outerShdw>
                </a:effectLst>
                <a:latin typeface="Century Gothic" panose="020B0502020202020204" pitchFamily="34" charset="0"/>
              </a:rPr>
              <a:t>Lord</a:t>
            </a:r>
            <a:r>
              <a:rPr lang="en-US" sz="3200" dirty="0">
                <a:effectLst>
                  <a:outerShdw blurRad="50800" dist="38100" dir="2700000" algn="tl" rotWithShape="0">
                    <a:prstClr val="black">
                      <a:alpha val="40000"/>
                    </a:prstClr>
                  </a:outerShdw>
                </a:effectLst>
                <a:latin typeface="Century Gothic" panose="020B0502020202020204" pitchFamily="34" charset="0"/>
              </a:rPr>
              <a:t>. </a:t>
            </a:r>
          </a:p>
        </p:txBody>
      </p:sp>
    </p:spTree>
    <p:extLst>
      <p:ext uri="{BB962C8B-B14F-4D97-AF65-F5344CB8AC3E}">
        <p14:creationId xmlns:p14="http://schemas.microsoft.com/office/powerpoint/2010/main" val="203906499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0" y="0"/>
            <a:ext cx="12188952" cy="6555641"/>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Century Gothic" panose="020B0502020202020204" pitchFamily="34" charset="0"/>
              </a:rPr>
              <a:t>Isaiah 56:3–7 (ESV) </a:t>
            </a:r>
          </a:p>
          <a:p>
            <a:r>
              <a:rPr lang="en-US" sz="2800" baseline="30000" dirty="0">
                <a:effectLst>
                  <a:outerShdw blurRad="50800" dist="38100" dir="2700000" algn="tl" rotWithShape="0">
                    <a:prstClr val="black">
                      <a:alpha val="40000"/>
                    </a:prstClr>
                  </a:outerShdw>
                </a:effectLst>
                <a:latin typeface="Century Gothic" panose="020B0502020202020204" pitchFamily="34" charset="0"/>
              </a:rPr>
              <a:t>3</a:t>
            </a:r>
            <a:r>
              <a:rPr lang="en-US" sz="2800" dirty="0">
                <a:effectLst>
                  <a:outerShdw blurRad="50800" dist="38100" dir="2700000" algn="tl" rotWithShape="0">
                    <a:prstClr val="black">
                      <a:alpha val="40000"/>
                    </a:prstClr>
                  </a:outerShdw>
                </a:effectLst>
                <a:latin typeface="Century Gothic" panose="020B0502020202020204" pitchFamily="34" charset="0"/>
              </a:rPr>
              <a:t> Let not the foreigner who has joined himself to the Lord say, “The Lord will surely separate me from his people”; and let not the eunuch say, “Behold, I am a dry tree.” </a:t>
            </a:r>
            <a:r>
              <a:rPr lang="en-US" sz="2800" baseline="30000" dirty="0">
                <a:effectLst>
                  <a:outerShdw blurRad="50800" dist="38100" dir="2700000" algn="tl" rotWithShape="0">
                    <a:prstClr val="black">
                      <a:alpha val="40000"/>
                    </a:prstClr>
                  </a:outerShdw>
                </a:effectLst>
                <a:latin typeface="Century Gothic" panose="020B0502020202020204" pitchFamily="34" charset="0"/>
              </a:rPr>
              <a:t>4</a:t>
            </a:r>
            <a:r>
              <a:rPr lang="en-US" sz="2800" dirty="0">
                <a:effectLst>
                  <a:outerShdw blurRad="50800" dist="38100" dir="2700000" algn="tl" rotWithShape="0">
                    <a:prstClr val="black">
                      <a:alpha val="40000"/>
                    </a:prstClr>
                  </a:outerShdw>
                </a:effectLst>
                <a:latin typeface="Century Gothic" panose="020B0502020202020204" pitchFamily="34" charset="0"/>
              </a:rPr>
              <a:t> For thus says the Lord: “To the eunuchs who keep my Sabbaths, who choose the things that please me and hold fast my covenant, </a:t>
            </a:r>
            <a:r>
              <a:rPr lang="en-US" sz="2800" baseline="30000" dirty="0">
                <a:effectLst>
                  <a:outerShdw blurRad="50800" dist="38100" dir="2700000" algn="tl" rotWithShape="0">
                    <a:prstClr val="black">
                      <a:alpha val="40000"/>
                    </a:prstClr>
                  </a:outerShdw>
                </a:effectLst>
                <a:latin typeface="Century Gothic" panose="020B0502020202020204" pitchFamily="34" charset="0"/>
              </a:rPr>
              <a:t>5</a:t>
            </a:r>
            <a:r>
              <a:rPr lang="en-US" sz="2800" dirty="0">
                <a:effectLst>
                  <a:outerShdw blurRad="50800" dist="38100" dir="2700000" algn="tl" rotWithShape="0">
                    <a:prstClr val="black">
                      <a:alpha val="40000"/>
                    </a:prstClr>
                  </a:outerShdw>
                </a:effectLst>
                <a:latin typeface="Century Gothic" panose="020B0502020202020204" pitchFamily="34" charset="0"/>
              </a:rPr>
              <a:t> I will give in my house and within my walls a monument and a name better than sons and daughters; I will give them an everlasting name that shall not be cut off. </a:t>
            </a:r>
            <a:r>
              <a:rPr lang="en-US" sz="2800" baseline="30000" dirty="0">
                <a:effectLst>
                  <a:outerShdw blurRad="50800" dist="38100" dir="2700000" algn="tl" rotWithShape="0">
                    <a:prstClr val="black">
                      <a:alpha val="40000"/>
                    </a:prstClr>
                  </a:outerShdw>
                </a:effectLst>
                <a:latin typeface="Century Gothic" panose="020B0502020202020204" pitchFamily="34" charset="0"/>
              </a:rPr>
              <a:t>6</a:t>
            </a:r>
            <a:r>
              <a:rPr lang="en-US" sz="2800" dirty="0">
                <a:effectLst>
                  <a:outerShdw blurRad="50800" dist="38100" dir="2700000" algn="tl" rotWithShape="0">
                    <a:prstClr val="black">
                      <a:alpha val="40000"/>
                    </a:prstClr>
                  </a:outerShdw>
                </a:effectLst>
                <a:latin typeface="Century Gothic" panose="020B0502020202020204" pitchFamily="34" charset="0"/>
              </a:rPr>
              <a:t> “And the foreigners who join themselves to the Lord, to minister to him, to love the name of the Lord, and to be his servants, everyone who keeps the Sabbath and does not profane it, and holds fast my covenant— </a:t>
            </a:r>
            <a:r>
              <a:rPr lang="en-US" sz="2800" baseline="30000" dirty="0">
                <a:effectLst>
                  <a:outerShdw blurRad="50800" dist="38100" dir="2700000" algn="tl" rotWithShape="0">
                    <a:prstClr val="black">
                      <a:alpha val="40000"/>
                    </a:prstClr>
                  </a:outerShdw>
                </a:effectLst>
                <a:latin typeface="Century Gothic" panose="020B0502020202020204" pitchFamily="34" charset="0"/>
              </a:rPr>
              <a:t>7</a:t>
            </a:r>
            <a:r>
              <a:rPr lang="en-US" sz="2800" dirty="0">
                <a:effectLst>
                  <a:outerShdw blurRad="50800" dist="38100" dir="2700000" algn="tl" rotWithShape="0">
                    <a:prstClr val="black">
                      <a:alpha val="40000"/>
                    </a:prstClr>
                  </a:outerShdw>
                </a:effectLst>
                <a:latin typeface="Century Gothic" panose="020B0502020202020204" pitchFamily="34" charset="0"/>
              </a:rPr>
              <a:t> these I will bring to my holy mountain, and make them joyful in my house of prayer; their burnt offerings and their sacrifices will be accepted on my altar; for my house shall be called a house of prayer for all peoples.” </a:t>
            </a:r>
          </a:p>
        </p:txBody>
      </p:sp>
    </p:spTree>
    <p:extLst>
      <p:ext uri="{BB962C8B-B14F-4D97-AF65-F5344CB8AC3E}">
        <p14:creationId xmlns:p14="http://schemas.microsoft.com/office/powerpoint/2010/main" val="121174287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F698E5E-AB66-3F16-DECF-5B220C424A2F}"/>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40404939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THE WORD GOES FORTH</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8</a:t>
            </a:r>
          </a:p>
        </p:txBody>
      </p:sp>
    </p:spTree>
    <p:extLst>
      <p:ext uri="{BB962C8B-B14F-4D97-AF65-F5344CB8AC3E}">
        <p14:creationId xmlns:p14="http://schemas.microsoft.com/office/powerpoint/2010/main" val="2383446533"/>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749</TotalTime>
  <Words>386</Words>
  <Application>Microsoft Macintosh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 Light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10</cp:revision>
  <dcterms:created xsi:type="dcterms:W3CDTF">2023-12-01T15:45:09Z</dcterms:created>
  <dcterms:modified xsi:type="dcterms:W3CDTF">2023-12-29T19:28:21Z</dcterms:modified>
</cp:coreProperties>
</file>