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60" r:id="rId3"/>
    <p:sldId id="284" r:id="rId4"/>
    <p:sldId id="285" r:id="rId5"/>
    <p:sldId id="289" r:id="rId6"/>
    <p:sldId id="290" r:id="rId7"/>
    <p:sldId id="291" r:id="rId8"/>
    <p:sldId id="286" r:id="rId9"/>
    <p:sldId id="292" r:id="rId10"/>
    <p:sldId id="293" r:id="rId11"/>
    <p:sldId id="294" r:id="rId12"/>
    <p:sldId id="295" r:id="rId13"/>
    <p:sldId id="287" r:id="rId14"/>
    <p:sldId id="296" r:id="rId15"/>
    <p:sldId id="288" r:id="rId16"/>
    <p:sldId id="297" r:id="rId17"/>
    <p:sldId id="271"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entury Gothic" panose="020B050202020202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90"/>
    <p:restoredTop sz="94721"/>
  </p:normalViewPr>
  <p:slideViewPr>
    <p:cSldViewPr snapToGrid="0">
      <p:cViewPr varScale="1">
        <p:scale>
          <a:sx n="107" d="100"/>
          <a:sy n="107" d="100"/>
        </p:scale>
        <p:origin x="8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47398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332074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57473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414559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AC46B8-B508-A84D-AFB0-77701B25376D}" type="datetimeFigureOut">
              <a:rPr lang="en-US" smtClean="0"/>
              <a:t>12/10/23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84410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AC46B8-B508-A84D-AFB0-77701B25376D}" type="datetimeFigureOut">
              <a:rPr lang="en-US" smtClean="0"/>
              <a:t>12/10/23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29992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AC46B8-B508-A84D-AFB0-77701B25376D}" type="datetimeFigureOut">
              <a:rPr lang="en-US" smtClean="0"/>
              <a:t>12/10/23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213658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AC46B8-B508-A84D-AFB0-77701B25376D}" type="datetimeFigureOut">
              <a:rPr lang="en-US" smtClean="0"/>
              <a:t>12/10/23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417547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C46B8-B508-A84D-AFB0-77701B25376D}" type="datetimeFigureOut">
              <a:rPr lang="en-US" smtClean="0"/>
              <a:t>12/10/23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94946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AC46B8-B508-A84D-AFB0-77701B25376D}" type="datetimeFigureOut">
              <a:rPr lang="en-US" smtClean="0"/>
              <a:t>12/10/23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315125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AC46B8-B508-A84D-AFB0-77701B25376D}" type="datetimeFigureOut">
              <a:rPr lang="en-US" smtClean="0"/>
              <a:t>12/10/23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17166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C46B8-B508-A84D-AFB0-77701B25376D}" type="datetimeFigureOut">
              <a:rPr lang="en-US" smtClean="0"/>
              <a:t>12/10/23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91B74-8CED-E349-B247-319AFCE6CE7D}" type="slidenum">
              <a:rPr lang="en-US" smtClean="0"/>
              <a:t>‹#›</a:t>
            </a:fld>
            <a:endParaRPr lang="en-US"/>
          </a:p>
        </p:txBody>
      </p:sp>
    </p:spTree>
    <p:extLst>
      <p:ext uri="{BB962C8B-B14F-4D97-AF65-F5344CB8AC3E}">
        <p14:creationId xmlns:p14="http://schemas.microsoft.com/office/powerpoint/2010/main" val="1228348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ountain with clouds and text&#10;&#10;Description automatically generated">
            <a:extLst>
              <a:ext uri="{FF2B5EF4-FFF2-40B4-BE49-F238E27FC236}">
                <a16:creationId xmlns:a16="http://schemas.microsoft.com/office/drawing/2014/main" id="{F48CBD87-15D4-ADE9-E202-1EFAE90F1347}"/>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73EB89B0-193A-33E6-8F9B-5633A92938F6}"/>
              </a:ext>
            </a:extLst>
          </p:cNvPr>
          <p:cNvPicPr>
            <a:picLocks noChangeAspect="1"/>
          </p:cNvPicPr>
          <p:nvPr/>
        </p:nvPicPr>
        <p:blipFill>
          <a:blip r:embed="rId3"/>
          <a:stretch>
            <a:fillRect/>
          </a:stretch>
        </p:blipFill>
        <p:spPr>
          <a:xfrm>
            <a:off x="10128076" y="4794076"/>
            <a:ext cx="2063924" cy="2063924"/>
          </a:xfrm>
          <a:prstGeom prst="rect">
            <a:avLst/>
          </a:prstGeom>
        </p:spPr>
      </p:pic>
      <p:sp>
        <p:nvSpPr>
          <p:cNvPr id="2" name="TextBox 1">
            <a:extLst>
              <a:ext uri="{FF2B5EF4-FFF2-40B4-BE49-F238E27FC236}">
                <a16:creationId xmlns:a16="http://schemas.microsoft.com/office/drawing/2014/main" id="{4591C07F-232E-2D20-2FB5-C2CF59EB5E1B}"/>
              </a:ext>
            </a:extLst>
          </p:cNvPr>
          <p:cNvSpPr txBox="1"/>
          <p:nvPr/>
        </p:nvSpPr>
        <p:spPr>
          <a:xfrm>
            <a:off x="0" y="5192486"/>
            <a:ext cx="12192000" cy="1569660"/>
          </a:xfrm>
          <a:prstGeom prst="rect">
            <a:avLst/>
          </a:prstGeom>
          <a:noFill/>
        </p:spPr>
        <p:txBody>
          <a:bodyPr wrap="square" rtlCol="0">
            <a:spAutoFit/>
          </a:bodyPr>
          <a:lstStyle/>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WHO IS THE LORD?</a:t>
            </a:r>
          </a:p>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ACTS 2.1-36</a:t>
            </a:r>
          </a:p>
        </p:txBody>
      </p:sp>
    </p:spTree>
    <p:extLst>
      <p:ext uri="{BB962C8B-B14F-4D97-AF65-F5344CB8AC3E}">
        <p14:creationId xmlns:p14="http://schemas.microsoft.com/office/powerpoint/2010/main" val="281411525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DEC5F7-7A54-6DA6-E577-0B42A9983ACA}"/>
              </a:ext>
            </a:extLst>
          </p:cNvPr>
          <p:cNvPicPr>
            <a:picLocks noChangeAspect="1"/>
          </p:cNvPicPr>
          <p:nvPr/>
        </p:nvPicPr>
        <p:blipFill>
          <a:blip r:embed="rId2"/>
          <a:stretch>
            <a:fillRect/>
          </a:stretch>
        </p:blipFill>
        <p:spPr>
          <a:xfrm>
            <a:off x="311727" y="19451"/>
            <a:ext cx="11568545" cy="6838549"/>
          </a:xfrm>
          <a:prstGeom prst="rect">
            <a:avLst/>
          </a:prstGeom>
        </p:spPr>
      </p:pic>
    </p:spTree>
    <p:extLst>
      <p:ext uri="{BB962C8B-B14F-4D97-AF65-F5344CB8AC3E}">
        <p14:creationId xmlns:p14="http://schemas.microsoft.com/office/powerpoint/2010/main" val="188395336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8031791-2F2C-AA29-369B-3D22A8626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79224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8F81185D-974D-53A9-6FCE-B5A26B440EA7}"/>
              </a:ext>
            </a:extLst>
          </p:cNvPr>
          <p:cNvSpPr txBox="1"/>
          <p:nvPr/>
        </p:nvSpPr>
        <p:spPr>
          <a:xfrm>
            <a:off x="0" y="5192486"/>
            <a:ext cx="12192000" cy="1569660"/>
          </a:xfrm>
          <a:prstGeom prst="rect">
            <a:avLst/>
          </a:prstGeom>
          <a:noFill/>
        </p:spPr>
        <p:txBody>
          <a:bodyPr wrap="square" rtlCol="0">
            <a:spAutoFit/>
          </a:bodyPr>
          <a:lstStyle/>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THE MULTITUDE GATHERS</a:t>
            </a:r>
          </a:p>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ACTS 2.5-13</a:t>
            </a:r>
          </a:p>
        </p:txBody>
      </p:sp>
    </p:spTree>
    <p:extLst>
      <p:ext uri="{BB962C8B-B14F-4D97-AF65-F5344CB8AC3E}">
        <p14:creationId xmlns:p14="http://schemas.microsoft.com/office/powerpoint/2010/main" val="46812434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8F81185D-974D-53A9-6FCE-B5A26B440EA7}"/>
              </a:ext>
            </a:extLst>
          </p:cNvPr>
          <p:cNvSpPr txBox="1"/>
          <p:nvPr/>
        </p:nvSpPr>
        <p:spPr>
          <a:xfrm>
            <a:off x="0" y="5192486"/>
            <a:ext cx="12192000" cy="1569660"/>
          </a:xfrm>
          <a:prstGeom prst="rect">
            <a:avLst/>
          </a:prstGeom>
          <a:noFill/>
        </p:spPr>
        <p:txBody>
          <a:bodyPr wrap="square" rtlCol="0">
            <a:spAutoFit/>
          </a:bodyPr>
          <a:lstStyle/>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PETER’S EXPLANATION</a:t>
            </a:r>
          </a:p>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ACTS 2.14-21</a:t>
            </a:r>
          </a:p>
        </p:txBody>
      </p:sp>
    </p:spTree>
    <p:extLst>
      <p:ext uri="{BB962C8B-B14F-4D97-AF65-F5344CB8AC3E}">
        <p14:creationId xmlns:p14="http://schemas.microsoft.com/office/powerpoint/2010/main" val="2527833441"/>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1072749"/>
            <a:ext cx="11511419" cy="3046988"/>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Joel 2:32 (ESV) </a:t>
            </a:r>
          </a:p>
          <a:p>
            <a:r>
              <a:rPr lang="en-US" sz="3200" baseline="30000" dirty="0">
                <a:effectLst>
                  <a:outerShdw blurRad="50800" dist="38100" dir="2700000" algn="tl" rotWithShape="0">
                    <a:prstClr val="black">
                      <a:alpha val="40000"/>
                    </a:prstClr>
                  </a:outerShdw>
                </a:effectLst>
                <a:latin typeface="Century Gothic" panose="020B0502020202020204" pitchFamily="34" charset="0"/>
              </a:rPr>
              <a:t>32</a:t>
            </a:r>
            <a:r>
              <a:rPr lang="en-US" sz="3200" dirty="0">
                <a:effectLst>
                  <a:outerShdw blurRad="50800" dist="38100" dir="2700000" algn="tl" rotWithShape="0">
                    <a:prstClr val="black">
                      <a:alpha val="40000"/>
                    </a:prstClr>
                  </a:outerShdw>
                </a:effectLst>
                <a:latin typeface="Century Gothic" panose="020B0502020202020204" pitchFamily="34" charset="0"/>
              </a:rPr>
              <a:t>And it shall come to pass that everyone who calls on the name of the LORD shall be saved. For in Mount Zion and in Jerusalem there shall be those who escape, as the Lord has said, and among the survivors shall be those whom the Lord calls. </a:t>
            </a:r>
          </a:p>
        </p:txBody>
      </p:sp>
      <p:sp>
        <p:nvSpPr>
          <p:cNvPr id="2" name="TextBox 1">
            <a:extLst>
              <a:ext uri="{FF2B5EF4-FFF2-40B4-BE49-F238E27FC236}">
                <a16:creationId xmlns:a16="http://schemas.microsoft.com/office/drawing/2014/main" id="{8F81185D-974D-53A9-6FCE-B5A26B440EA7}"/>
              </a:ext>
            </a:extLst>
          </p:cNvPr>
          <p:cNvSpPr txBox="1"/>
          <p:nvPr/>
        </p:nvSpPr>
        <p:spPr>
          <a:xfrm>
            <a:off x="0" y="5192486"/>
            <a:ext cx="12192000" cy="1569660"/>
          </a:xfrm>
          <a:prstGeom prst="rect">
            <a:avLst/>
          </a:prstGeom>
          <a:noFill/>
        </p:spPr>
        <p:txBody>
          <a:bodyPr wrap="square" rtlCol="0">
            <a:spAutoFit/>
          </a:bodyPr>
          <a:lstStyle/>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PETER’S EXPLANATION</a:t>
            </a:r>
          </a:p>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ACTS 2.14-21</a:t>
            </a:r>
          </a:p>
        </p:txBody>
      </p:sp>
    </p:spTree>
    <p:extLst>
      <p:ext uri="{BB962C8B-B14F-4D97-AF65-F5344CB8AC3E}">
        <p14:creationId xmlns:p14="http://schemas.microsoft.com/office/powerpoint/2010/main" val="237572181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1694145" y="1672909"/>
            <a:ext cx="8803710" cy="2523768"/>
          </a:xfrm>
          <a:prstGeom prst="rect">
            <a:avLst/>
          </a:prstGeom>
          <a:noFill/>
        </p:spPr>
        <p:txBody>
          <a:bodyPr wrap="square" rtlCol="0">
            <a:spAutoFit/>
          </a:bodyPr>
          <a:lstStyle/>
          <a:p>
            <a:pPr marL="514350" indent="-514350">
              <a:spcAft>
                <a:spcPts val="1200"/>
              </a:spcAft>
              <a:buFont typeface="+mj-lt"/>
              <a:buAutoNum type="arabicPeriod"/>
            </a:pPr>
            <a:r>
              <a:rPr lang="en-US" sz="3200" dirty="0">
                <a:effectLst>
                  <a:outerShdw blurRad="50800" dist="38100" dir="2700000" algn="tl" rotWithShape="0">
                    <a:prstClr val="black">
                      <a:alpha val="40000"/>
                    </a:prstClr>
                  </a:outerShdw>
                </a:effectLst>
                <a:latin typeface="Century Gothic" panose="020B0502020202020204" pitchFamily="34" charset="0"/>
              </a:rPr>
              <a:t>Jesus’ life &amp; death (vss. 22-23)</a:t>
            </a:r>
          </a:p>
          <a:p>
            <a:pPr marL="514350" indent="-514350">
              <a:spcAft>
                <a:spcPts val="1200"/>
              </a:spcAft>
              <a:buFont typeface="+mj-lt"/>
              <a:buAutoNum type="arabicPeriod"/>
            </a:pPr>
            <a:r>
              <a:rPr lang="en-US" sz="3200" dirty="0">
                <a:effectLst>
                  <a:outerShdw blurRad="50800" dist="38100" dir="2700000" algn="tl" rotWithShape="0">
                    <a:prstClr val="black">
                      <a:alpha val="40000"/>
                    </a:prstClr>
                  </a:outerShdw>
                </a:effectLst>
                <a:latin typeface="Century Gothic" panose="020B0502020202020204" pitchFamily="34" charset="0"/>
              </a:rPr>
              <a:t>Jesus’ resurrection (vss. 24-32)</a:t>
            </a:r>
          </a:p>
          <a:p>
            <a:pPr marL="514350" indent="-514350">
              <a:spcAft>
                <a:spcPts val="1200"/>
              </a:spcAft>
              <a:buFont typeface="+mj-lt"/>
              <a:buAutoNum type="arabicPeriod"/>
            </a:pPr>
            <a:r>
              <a:rPr lang="en-US" sz="3200" dirty="0">
                <a:effectLst>
                  <a:outerShdw blurRad="50800" dist="38100" dir="2700000" algn="tl" rotWithShape="0">
                    <a:prstClr val="black">
                      <a:alpha val="40000"/>
                    </a:prstClr>
                  </a:outerShdw>
                </a:effectLst>
                <a:latin typeface="Century Gothic" panose="020B0502020202020204" pitchFamily="34" charset="0"/>
              </a:rPr>
              <a:t>Jesus’ ascension (vss. 33-35)</a:t>
            </a:r>
          </a:p>
          <a:p>
            <a:pPr marL="514350" indent="-514350">
              <a:spcAft>
                <a:spcPts val="1200"/>
              </a:spcAft>
              <a:buFont typeface="+mj-lt"/>
              <a:buAutoNum type="arabicPeriod"/>
            </a:pPr>
            <a:r>
              <a:rPr lang="en-US" sz="3200" dirty="0">
                <a:effectLst>
                  <a:outerShdw blurRad="50800" dist="38100" dir="2700000" algn="tl" rotWithShape="0">
                    <a:prstClr val="black">
                      <a:alpha val="40000"/>
                    </a:prstClr>
                  </a:outerShdw>
                </a:effectLst>
                <a:latin typeface="Century Gothic" panose="020B0502020202020204" pitchFamily="34" charset="0"/>
              </a:rPr>
              <a:t>Conclusion: Jesus is Lord &amp; Christ! (vs. 36)</a:t>
            </a:r>
          </a:p>
        </p:txBody>
      </p:sp>
      <p:sp>
        <p:nvSpPr>
          <p:cNvPr id="2" name="TextBox 1">
            <a:extLst>
              <a:ext uri="{FF2B5EF4-FFF2-40B4-BE49-F238E27FC236}">
                <a16:creationId xmlns:a16="http://schemas.microsoft.com/office/drawing/2014/main" id="{8F81185D-974D-53A9-6FCE-B5A26B440EA7}"/>
              </a:ext>
            </a:extLst>
          </p:cNvPr>
          <p:cNvSpPr txBox="1"/>
          <p:nvPr/>
        </p:nvSpPr>
        <p:spPr>
          <a:xfrm>
            <a:off x="0" y="5192486"/>
            <a:ext cx="12192000" cy="1569660"/>
          </a:xfrm>
          <a:prstGeom prst="rect">
            <a:avLst/>
          </a:prstGeom>
          <a:noFill/>
        </p:spPr>
        <p:txBody>
          <a:bodyPr wrap="square" rtlCol="0">
            <a:spAutoFit/>
          </a:bodyPr>
          <a:lstStyle/>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PETER BEARS WITNESS</a:t>
            </a:r>
          </a:p>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ACTS 2.22-36</a:t>
            </a:r>
          </a:p>
        </p:txBody>
      </p:sp>
    </p:spTree>
    <p:extLst>
      <p:ext uri="{BB962C8B-B14F-4D97-AF65-F5344CB8AC3E}">
        <p14:creationId xmlns:p14="http://schemas.microsoft.com/office/powerpoint/2010/main" val="31152412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2351782"/>
            <a:ext cx="11511419" cy="1569660"/>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“Let all the house of Israel therefore know for certain that God has made him both Lord and Christ, this Jesus whom you crucified.”” (Acts 2:36, ESV)</a:t>
            </a:r>
          </a:p>
        </p:txBody>
      </p:sp>
    </p:spTree>
    <p:extLst>
      <p:ext uri="{BB962C8B-B14F-4D97-AF65-F5344CB8AC3E}">
        <p14:creationId xmlns:p14="http://schemas.microsoft.com/office/powerpoint/2010/main" val="74314965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ountain with clouds and text&#10;&#10;Description automatically generated">
            <a:extLst>
              <a:ext uri="{FF2B5EF4-FFF2-40B4-BE49-F238E27FC236}">
                <a16:creationId xmlns:a16="http://schemas.microsoft.com/office/drawing/2014/main" id="{F48CBD87-15D4-ADE9-E202-1EFAE90F1347}"/>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73EB89B0-193A-33E6-8F9B-5633A92938F6}"/>
              </a:ext>
            </a:extLst>
          </p:cNvPr>
          <p:cNvPicPr>
            <a:picLocks noChangeAspect="1"/>
          </p:cNvPicPr>
          <p:nvPr/>
        </p:nvPicPr>
        <p:blipFill>
          <a:blip r:embed="rId3"/>
          <a:stretch>
            <a:fillRect/>
          </a:stretch>
        </p:blipFill>
        <p:spPr>
          <a:xfrm>
            <a:off x="10128076" y="4794076"/>
            <a:ext cx="2063924" cy="2063924"/>
          </a:xfrm>
          <a:prstGeom prst="rect">
            <a:avLst/>
          </a:prstGeom>
        </p:spPr>
      </p:pic>
    </p:spTree>
    <p:extLst>
      <p:ext uri="{BB962C8B-B14F-4D97-AF65-F5344CB8AC3E}">
        <p14:creationId xmlns:p14="http://schemas.microsoft.com/office/powerpoint/2010/main" val="264826349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2351782"/>
            <a:ext cx="11511419" cy="1077218"/>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“And it shall come to pass that everyone who calls upon the name of the Lord shall be saved.’” (Acts 2:21, ESV) </a:t>
            </a:r>
          </a:p>
        </p:txBody>
      </p:sp>
    </p:spTree>
    <p:extLst>
      <p:ext uri="{BB962C8B-B14F-4D97-AF65-F5344CB8AC3E}">
        <p14:creationId xmlns:p14="http://schemas.microsoft.com/office/powerpoint/2010/main" val="47898144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2351782"/>
            <a:ext cx="11511419" cy="1569660"/>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“Let all the house of Israel therefore know for certain that God has made him both Lord and Christ, this Jesus whom you crucified.”” (Acts 2:36, ESV)</a:t>
            </a:r>
          </a:p>
        </p:txBody>
      </p:sp>
    </p:spTree>
    <p:extLst>
      <p:ext uri="{BB962C8B-B14F-4D97-AF65-F5344CB8AC3E}">
        <p14:creationId xmlns:p14="http://schemas.microsoft.com/office/powerpoint/2010/main" val="77680462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8F81185D-974D-53A9-6FCE-B5A26B440EA7}"/>
              </a:ext>
            </a:extLst>
          </p:cNvPr>
          <p:cNvSpPr txBox="1"/>
          <p:nvPr/>
        </p:nvSpPr>
        <p:spPr>
          <a:xfrm>
            <a:off x="0" y="5192486"/>
            <a:ext cx="12192000" cy="1569660"/>
          </a:xfrm>
          <a:prstGeom prst="rect">
            <a:avLst/>
          </a:prstGeom>
          <a:noFill/>
        </p:spPr>
        <p:txBody>
          <a:bodyPr wrap="square" rtlCol="0">
            <a:spAutoFit/>
          </a:bodyPr>
          <a:lstStyle/>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PROMISE FULFILLED</a:t>
            </a:r>
          </a:p>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ACTS 2.1-4</a:t>
            </a:r>
          </a:p>
        </p:txBody>
      </p:sp>
    </p:spTree>
    <p:extLst>
      <p:ext uri="{BB962C8B-B14F-4D97-AF65-F5344CB8AC3E}">
        <p14:creationId xmlns:p14="http://schemas.microsoft.com/office/powerpoint/2010/main" val="167171627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300055"/>
            <a:ext cx="11511419" cy="4031873"/>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Ezekiel 37:9–10 (ESV) </a:t>
            </a:r>
          </a:p>
          <a:p>
            <a:r>
              <a:rPr lang="en-US" sz="3200" baseline="30000" dirty="0">
                <a:effectLst>
                  <a:outerShdw blurRad="50800" dist="38100" dir="2700000" algn="tl" rotWithShape="0">
                    <a:prstClr val="black">
                      <a:alpha val="40000"/>
                    </a:prstClr>
                  </a:outerShdw>
                </a:effectLst>
                <a:latin typeface="Century Gothic" panose="020B0502020202020204" pitchFamily="34" charset="0"/>
              </a:rPr>
              <a:t>9</a:t>
            </a:r>
            <a:r>
              <a:rPr lang="en-US" sz="3200" dirty="0">
                <a:effectLst>
                  <a:outerShdw blurRad="50800" dist="38100" dir="2700000" algn="tl" rotWithShape="0">
                    <a:prstClr val="black">
                      <a:alpha val="40000"/>
                    </a:prstClr>
                  </a:outerShdw>
                </a:effectLst>
                <a:latin typeface="Century Gothic" panose="020B0502020202020204" pitchFamily="34" charset="0"/>
              </a:rPr>
              <a:t>Then he said to me, “Prophesy to the breath; prophesy, son of man, and say to the breath, Thus says the Lord God: Come from the four winds, O breath, and breathe on these slain, that they may live.” </a:t>
            </a:r>
          </a:p>
          <a:p>
            <a:r>
              <a:rPr lang="en-US" sz="3200" baseline="30000" dirty="0">
                <a:effectLst>
                  <a:outerShdw blurRad="50800" dist="38100" dir="2700000" algn="tl" rotWithShape="0">
                    <a:prstClr val="black">
                      <a:alpha val="40000"/>
                    </a:prstClr>
                  </a:outerShdw>
                </a:effectLst>
                <a:latin typeface="Century Gothic" panose="020B0502020202020204" pitchFamily="34" charset="0"/>
              </a:rPr>
              <a:t>10</a:t>
            </a:r>
            <a:r>
              <a:rPr lang="en-US" sz="3200" dirty="0">
                <a:effectLst>
                  <a:outerShdw blurRad="50800" dist="38100" dir="2700000" algn="tl" rotWithShape="0">
                    <a:prstClr val="black">
                      <a:alpha val="40000"/>
                    </a:prstClr>
                  </a:outerShdw>
                </a:effectLst>
                <a:latin typeface="Century Gothic" panose="020B0502020202020204" pitchFamily="34" charset="0"/>
              </a:rPr>
              <a:t>So I prophesied as he commanded me, and the breath came into them, and they lived and stood on their feet, an exceedingly great army. </a:t>
            </a:r>
          </a:p>
        </p:txBody>
      </p:sp>
      <p:sp>
        <p:nvSpPr>
          <p:cNvPr id="2" name="TextBox 1">
            <a:extLst>
              <a:ext uri="{FF2B5EF4-FFF2-40B4-BE49-F238E27FC236}">
                <a16:creationId xmlns:a16="http://schemas.microsoft.com/office/drawing/2014/main" id="{8F81185D-974D-53A9-6FCE-B5A26B440EA7}"/>
              </a:ext>
            </a:extLst>
          </p:cNvPr>
          <p:cNvSpPr txBox="1"/>
          <p:nvPr/>
        </p:nvSpPr>
        <p:spPr>
          <a:xfrm>
            <a:off x="0" y="5192486"/>
            <a:ext cx="12192000" cy="1569660"/>
          </a:xfrm>
          <a:prstGeom prst="rect">
            <a:avLst/>
          </a:prstGeom>
          <a:noFill/>
        </p:spPr>
        <p:txBody>
          <a:bodyPr wrap="square" rtlCol="0">
            <a:spAutoFit/>
          </a:bodyPr>
          <a:lstStyle/>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PROMISE FULFILLED</a:t>
            </a:r>
          </a:p>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ACTS 2.1-4</a:t>
            </a:r>
          </a:p>
        </p:txBody>
      </p:sp>
    </p:spTree>
    <p:extLst>
      <p:ext uri="{BB962C8B-B14F-4D97-AF65-F5344CB8AC3E}">
        <p14:creationId xmlns:p14="http://schemas.microsoft.com/office/powerpoint/2010/main" val="61951214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874455"/>
            <a:ext cx="11511419" cy="2554545"/>
          </a:xfrm>
          <a:prstGeom prst="rect">
            <a:avLst/>
          </a:prstGeom>
          <a:noFill/>
        </p:spPr>
        <p:txBody>
          <a:bodyPr wrap="square" rtlCol="0">
            <a:spAutoFit/>
          </a:bodyPr>
          <a:lstStyle/>
          <a:p>
            <a:r>
              <a:rPr lang="en-US" sz="3200" dirty="0">
                <a:latin typeface="Century Gothic" panose="020B0502020202020204" pitchFamily="34" charset="0"/>
              </a:rPr>
              <a:t>Exodus 19:18 (ESV) </a:t>
            </a:r>
          </a:p>
          <a:p>
            <a:r>
              <a:rPr lang="en-US" sz="3200" u="none" strike="noStrike" baseline="30000" dirty="0">
                <a:effectLst/>
                <a:latin typeface="Century Gothic" panose="020B0502020202020204" pitchFamily="34" charset="0"/>
              </a:rPr>
              <a:t>18</a:t>
            </a:r>
            <a:r>
              <a:rPr lang="en-US" sz="3200" dirty="0">
                <a:latin typeface="Century Gothic" panose="020B0502020202020204" pitchFamily="34" charset="0"/>
              </a:rPr>
              <a:t>Now Mount Sinai was wrapped in smoke because the </a:t>
            </a:r>
            <a:r>
              <a:rPr lang="en-US" sz="3200" cap="small" dirty="0">
                <a:effectLst/>
                <a:latin typeface="Century Gothic" panose="020B0502020202020204" pitchFamily="34" charset="0"/>
              </a:rPr>
              <a:t>Lord</a:t>
            </a:r>
            <a:r>
              <a:rPr lang="en-US" sz="3200" dirty="0">
                <a:latin typeface="Century Gothic" panose="020B0502020202020204" pitchFamily="34" charset="0"/>
              </a:rPr>
              <a:t> had descended on it in fire. The smoke of it went up like the smoke of a kiln, and the whole mountain trembled greatly. </a:t>
            </a:r>
          </a:p>
        </p:txBody>
      </p:sp>
      <p:sp>
        <p:nvSpPr>
          <p:cNvPr id="2" name="TextBox 1">
            <a:extLst>
              <a:ext uri="{FF2B5EF4-FFF2-40B4-BE49-F238E27FC236}">
                <a16:creationId xmlns:a16="http://schemas.microsoft.com/office/drawing/2014/main" id="{8F81185D-974D-53A9-6FCE-B5A26B440EA7}"/>
              </a:ext>
            </a:extLst>
          </p:cNvPr>
          <p:cNvSpPr txBox="1"/>
          <p:nvPr/>
        </p:nvSpPr>
        <p:spPr>
          <a:xfrm>
            <a:off x="0" y="5192486"/>
            <a:ext cx="12192000" cy="1569660"/>
          </a:xfrm>
          <a:prstGeom prst="rect">
            <a:avLst/>
          </a:prstGeom>
          <a:noFill/>
        </p:spPr>
        <p:txBody>
          <a:bodyPr wrap="square" rtlCol="0">
            <a:spAutoFit/>
          </a:bodyPr>
          <a:lstStyle/>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PROMISE FULFILLED</a:t>
            </a:r>
          </a:p>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ACTS 2.1-4</a:t>
            </a:r>
          </a:p>
        </p:txBody>
      </p:sp>
    </p:spTree>
    <p:extLst>
      <p:ext uri="{BB962C8B-B14F-4D97-AF65-F5344CB8AC3E}">
        <p14:creationId xmlns:p14="http://schemas.microsoft.com/office/powerpoint/2010/main" val="332189977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1565192"/>
            <a:ext cx="11511419" cy="2062103"/>
          </a:xfrm>
          <a:prstGeom prst="rect">
            <a:avLst/>
          </a:prstGeom>
          <a:noFill/>
        </p:spPr>
        <p:txBody>
          <a:bodyPr wrap="square" rtlCol="0">
            <a:spAutoFit/>
          </a:bodyPr>
          <a:lstStyle/>
          <a:p>
            <a:r>
              <a:rPr lang="en-US" sz="3200" dirty="0">
                <a:latin typeface="Century Gothic" panose="020B0502020202020204" pitchFamily="34" charset="0"/>
              </a:rPr>
              <a:t>Acts 1:8 (ESV) </a:t>
            </a:r>
          </a:p>
          <a:p>
            <a:r>
              <a:rPr lang="en-US" sz="3200" u="none" strike="noStrike" baseline="30000" dirty="0">
                <a:effectLst/>
                <a:latin typeface="Century Gothic" panose="020B0502020202020204" pitchFamily="34" charset="0"/>
              </a:rPr>
              <a:t>8</a:t>
            </a:r>
            <a:r>
              <a:rPr lang="en-US" sz="3200" dirty="0">
                <a:latin typeface="Century Gothic" panose="020B0502020202020204" pitchFamily="34" charset="0"/>
              </a:rPr>
              <a:t>But you will receive power when the Holy Spirit has come upon you, and you will be my witnesses in Jerusalem and in all Judea and Samaria, and to the end of the earth.” </a:t>
            </a:r>
          </a:p>
        </p:txBody>
      </p:sp>
      <p:sp>
        <p:nvSpPr>
          <p:cNvPr id="2" name="TextBox 1">
            <a:extLst>
              <a:ext uri="{FF2B5EF4-FFF2-40B4-BE49-F238E27FC236}">
                <a16:creationId xmlns:a16="http://schemas.microsoft.com/office/drawing/2014/main" id="{8F81185D-974D-53A9-6FCE-B5A26B440EA7}"/>
              </a:ext>
            </a:extLst>
          </p:cNvPr>
          <p:cNvSpPr txBox="1"/>
          <p:nvPr/>
        </p:nvSpPr>
        <p:spPr>
          <a:xfrm>
            <a:off x="0" y="5192486"/>
            <a:ext cx="12192000" cy="1569660"/>
          </a:xfrm>
          <a:prstGeom prst="rect">
            <a:avLst/>
          </a:prstGeom>
          <a:noFill/>
        </p:spPr>
        <p:txBody>
          <a:bodyPr wrap="square" rtlCol="0">
            <a:spAutoFit/>
          </a:bodyPr>
          <a:lstStyle/>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PROMISE FULFILLED</a:t>
            </a:r>
          </a:p>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ACTS 2.1-4</a:t>
            </a:r>
          </a:p>
        </p:txBody>
      </p:sp>
    </p:spTree>
    <p:extLst>
      <p:ext uri="{BB962C8B-B14F-4D97-AF65-F5344CB8AC3E}">
        <p14:creationId xmlns:p14="http://schemas.microsoft.com/office/powerpoint/2010/main" val="38814398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8F81185D-974D-53A9-6FCE-B5A26B440EA7}"/>
              </a:ext>
            </a:extLst>
          </p:cNvPr>
          <p:cNvSpPr txBox="1"/>
          <p:nvPr/>
        </p:nvSpPr>
        <p:spPr>
          <a:xfrm>
            <a:off x="0" y="5192486"/>
            <a:ext cx="12192000" cy="1569660"/>
          </a:xfrm>
          <a:prstGeom prst="rect">
            <a:avLst/>
          </a:prstGeom>
          <a:noFill/>
        </p:spPr>
        <p:txBody>
          <a:bodyPr wrap="square" rtlCol="0">
            <a:spAutoFit/>
          </a:bodyPr>
          <a:lstStyle/>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THE MULTITUDE GATHERS</a:t>
            </a:r>
          </a:p>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ACTS 2.5-13</a:t>
            </a:r>
          </a:p>
        </p:txBody>
      </p:sp>
    </p:spTree>
    <p:extLst>
      <p:ext uri="{BB962C8B-B14F-4D97-AF65-F5344CB8AC3E}">
        <p14:creationId xmlns:p14="http://schemas.microsoft.com/office/powerpoint/2010/main" val="139377731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8031791-2F2C-AA29-369B-3D22A8626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916341"/>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2013 - 2022 Theme</Template>
  <TotalTime>596</TotalTime>
  <Words>403</Words>
  <Application>Microsoft Macintosh PowerPoint</Application>
  <PresentationFormat>Widescreen</PresentationFormat>
  <Paragraphs>36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 Light</vt:lpstr>
      <vt:lpstr>Arial</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4</cp:revision>
  <dcterms:created xsi:type="dcterms:W3CDTF">2023-12-01T15:45:09Z</dcterms:created>
  <dcterms:modified xsi:type="dcterms:W3CDTF">2023-12-10T12:49:11Z</dcterms:modified>
</cp:coreProperties>
</file>