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84" r:id="rId3"/>
    <p:sldId id="328" r:id="rId4"/>
    <p:sldId id="324" r:id="rId5"/>
    <p:sldId id="325" r:id="rId6"/>
    <p:sldId id="310" r:id="rId7"/>
    <p:sldId id="311" r:id="rId8"/>
    <p:sldId id="326" r:id="rId9"/>
    <p:sldId id="327" r:id="rId10"/>
  </p:sldIdLst>
  <p:sldSz cx="12192000" cy="6858000"/>
  <p:notesSz cx="6858000" cy="9144000"/>
  <p:embeddedFontLst>
    <p:embeddedFont>
      <p:font typeface="Century Gothic" panose="020B050202020202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37"/>
    <p:restoredTop sz="94721"/>
  </p:normalViewPr>
  <p:slideViewPr>
    <p:cSldViewPr snapToGrid="0">
      <p:cViewPr varScale="1">
        <p:scale>
          <a:sx n="107" d="100"/>
          <a:sy n="107" d="100"/>
        </p:scale>
        <p:origin x="3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47398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332074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57473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414559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AC46B8-B508-A84D-AFB0-77701B25376D}" type="datetimeFigureOut">
              <a:rPr lang="en-US" smtClean="0"/>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84410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AC46B8-B508-A84D-AFB0-77701B25376D}" type="datetimeFigureOut">
              <a:rPr lang="en-US" smtClean="0"/>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29992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AC46B8-B508-A84D-AFB0-77701B25376D}" type="datetimeFigureOut">
              <a:rPr lang="en-US" smtClean="0"/>
              <a:t>1/14/24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213658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AC46B8-B508-A84D-AFB0-77701B25376D}" type="datetimeFigureOut">
              <a:rPr lang="en-US" smtClean="0"/>
              <a:t>1/14/24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417547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C46B8-B508-A84D-AFB0-77701B25376D}" type="datetimeFigureOut">
              <a:rPr lang="en-US" smtClean="0"/>
              <a:t>1/14/24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94946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AC46B8-B508-A84D-AFB0-77701B25376D}" type="datetimeFigureOut">
              <a:rPr lang="en-US" smtClean="0"/>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315125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AC46B8-B508-A84D-AFB0-77701B25376D}" type="datetimeFigureOut">
              <a:rPr lang="en-US" smtClean="0"/>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17166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C46B8-B508-A84D-AFB0-77701B25376D}" type="datetimeFigureOut">
              <a:rPr lang="en-US" smtClean="0"/>
              <a:t>1/14/24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91B74-8CED-E349-B247-319AFCE6CE7D}" type="slidenum">
              <a:rPr lang="en-US" smtClean="0"/>
              <a:t>‹#›</a:t>
            </a:fld>
            <a:endParaRPr lang="en-US"/>
          </a:p>
        </p:txBody>
      </p:sp>
    </p:spTree>
    <p:extLst>
      <p:ext uri="{BB962C8B-B14F-4D97-AF65-F5344CB8AC3E}">
        <p14:creationId xmlns:p14="http://schemas.microsoft.com/office/powerpoint/2010/main" val="1228348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ountain with clouds and text&#10;&#10;Description automatically generated">
            <a:extLst>
              <a:ext uri="{FF2B5EF4-FFF2-40B4-BE49-F238E27FC236}">
                <a16:creationId xmlns:a16="http://schemas.microsoft.com/office/drawing/2014/main" id="{F48CBD87-15D4-ADE9-E202-1EFAE90F1347}"/>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73EB89B0-193A-33E6-8F9B-5633A92938F6}"/>
              </a:ext>
            </a:extLst>
          </p:cNvPr>
          <p:cNvPicPr>
            <a:picLocks noChangeAspect="1"/>
          </p:cNvPicPr>
          <p:nvPr/>
        </p:nvPicPr>
        <p:blipFill>
          <a:blip r:embed="rId3"/>
          <a:stretch>
            <a:fillRect/>
          </a:stretch>
        </p:blipFill>
        <p:spPr>
          <a:xfrm>
            <a:off x="10128076" y="4794076"/>
            <a:ext cx="2063924" cy="2063924"/>
          </a:xfrm>
          <a:prstGeom prst="rect">
            <a:avLst/>
          </a:prstGeom>
        </p:spPr>
      </p:pic>
      <p:sp>
        <p:nvSpPr>
          <p:cNvPr id="2" name="TextBox 1">
            <a:extLst>
              <a:ext uri="{FF2B5EF4-FFF2-40B4-BE49-F238E27FC236}">
                <a16:creationId xmlns:a16="http://schemas.microsoft.com/office/drawing/2014/main" id="{4591C07F-232E-2D20-2FB5-C2CF59EB5E1B}"/>
              </a:ext>
            </a:extLst>
          </p:cNvPr>
          <p:cNvSpPr txBox="1"/>
          <p:nvPr/>
        </p:nvSpPr>
        <p:spPr>
          <a:xfrm>
            <a:off x="0" y="5192486"/>
            <a:ext cx="10404088" cy="1569660"/>
          </a:xfrm>
          <a:prstGeom prst="rect">
            <a:avLst/>
          </a:prstGeom>
          <a:noFill/>
        </p:spPr>
        <p:txBody>
          <a:bodyPr wrap="square" rtlCol="0">
            <a:spAutoFit/>
          </a:bodyPr>
          <a:lstStyle/>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TO THE ENDS OF THE EARTH</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13</a:t>
            </a:r>
          </a:p>
        </p:txBody>
      </p:sp>
    </p:spTree>
    <p:extLst>
      <p:ext uri="{BB962C8B-B14F-4D97-AF65-F5344CB8AC3E}">
        <p14:creationId xmlns:p14="http://schemas.microsoft.com/office/powerpoint/2010/main" val="281411525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1542237"/>
            <a:ext cx="11511419" cy="2062103"/>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“But you will receive power when the Holy Spirit has come upon you, and you will be my witnesses in Jerusalem and in all Judea and Samaria, and to the end of the earth.”” (Acts 1:8, ESV) </a:t>
            </a:r>
          </a:p>
        </p:txBody>
      </p:sp>
    </p:spTree>
    <p:extLst>
      <p:ext uri="{BB962C8B-B14F-4D97-AF65-F5344CB8AC3E}">
        <p14:creationId xmlns:p14="http://schemas.microsoft.com/office/powerpoint/2010/main" val="77680462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425956"/>
            <a:ext cx="11511419" cy="4524315"/>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Acts 13:1–3 (ESV)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1</a:t>
            </a:r>
            <a:r>
              <a:rPr lang="en-US" sz="3200" dirty="0">
                <a:effectLst>
                  <a:outerShdw blurRad="50800" dist="38100" dir="2700000" algn="tl" rotWithShape="0">
                    <a:prstClr val="black">
                      <a:alpha val="40000"/>
                    </a:prstClr>
                  </a:outerShdw>
                </a:effectLst>
                <a:latin typeface="Century Gothic" panose="020B0502020202020204" pitchFamily="34" charset="0"/>
              </a:rPr>
              <a:t> Now there were in the church at Antioch prophets and teachers, Barnabas, Simeon who was called Niger, Lucius of Cyrene, Manaen a lifelong friend of Herod the tetrarch, and Saul.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2</a:t>
            </a:r>
            <a:r>
              <a:rPr lang="en-US" sz="3200" dirty="0">
                <a:effectLst>
                  <a:outerShdw blurRad="50800" dist="38100" dir="2700000" algn="tl" rotWithShape="0">
                    <a:prstClr val="black">
                      <a:alpha val="40000"/>
                    </a:prstClr>
                  </a:outerShdw>
                </a:effectLst>
                <a:latin typeface="Century Gothic" panose="020B0502020202020204" pitchFamily="34" charset="0"/>
              </a:rPr>
              <a:t> While they were worshiping the Lord and fasting, the Holy Spirit said, “Set apart for me Barnabas and Saul for the work to which I have called them.”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3</a:t>
            </a:r>
            <a:r>
              <a:rPr lang="en-US" sz="3200" dirty="0">
                <a:effectLst>
                  <a:outerShdw blurRad="50800" dist="38100" dir="2700000" algn="tl" rotWithShape="0">
                    <a:prstClr val="black">
                      <a:alpha val="40000"/>
                    </a:prstClr>
                  </a:outerShdw>
                </a:effectLst>
                <a:latin typeface="Century Gothic" panose="020B0502020202020204" pitchFamily="34" charset="0"/>
              </a:rPr>
              <a:t> Then after fasting and praying they laid their hands on them and sent them off. </a:t>
            </a:r>
          </a:p>
        </p:txBody>
      </p:sp>
    </p:spTree>
    <p:extLst>
      <p:ext uri="{BB962C8B-B14F-4D97-AF65-F5344CB8AC3E}">
        <p14:creationId xmlns:p14="http://schemas.microsoft.com/office/powerpoint/2010/main" val="15154448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90E38E7-F681-07AE-CA1C-F436B6633B06}"/>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20106903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6B3B98CB-0F9B-B114-1E03-0CA5C1838B56}"/>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12542182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228248"/>
            <a:ext cx="11511419" cy="5324535"/>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3200" dirty="0">
                <a:effectLst>
                  <a:outerShdw blurRad="50800" dist="38100" dir="2700000" algn="tl" rotWithShape="0">
                    <a:prstClr val="black">
                      <a:alpha val="40000"/>
                    </a:prstClr>
                  </a:outerShdw>
                </a:effectLst>
                <a:latin typeface="Century Gothic" panose="020B0502020202020204" pitchFamily="34" charset="0"/>
              </a:rPr>
              <a:t>Jesus is the fulfillment of God’s dealings with Israel </a:t>
            </a:r>
            <a:br>
              <a:rPr lang="en-US" sz="3200" dirty="0">
                <a:effectLst>
                  <a:outerShdw blurRad="50800" dist="38100" dir="2700000" algn="tl" rotWithShape="0">
                    <a:prstClr val="black">
                      <a:alpha val="40000"/>
                    </a:prstClr>
                  </a:outerShdw>
                </a:effectLst>
                <a:latin typeface="Century Gothic" panose="020B0502020202020204" pitchFamily="34" charset="0"/>
              </a:rPr>
            </a:br>
            <a:r>
              <a:rPr lang="en-US" sz="3200" dirty="0">
                <a:effectLst>
                  <a:outerShdw blurRad="50800" dist="38100" dir="2700000" algn="tl" rotWithShape="0">
                    <a:prstClr val="black">
                      <a:alpha val="40000"/>
                    </a:prstClr>
                  </a:outerShdw>
                </a:effectLst>
                <a:latin typeface="Century Gothic" panose="020B0502020202020204" pitchFamily="34" charset="0"/>
              </a:rPr>
              <a:t>(vss. 17-26).</a:t>
            </a:r>
          </a:p>
          <a:p>
            <a:pPr marL="457200" indent="-457200">
              <a:spcAft>
                <a:spcPts val="600"/>
              </a:spcAft>
              <a:buFont typeface="Arial" panose="020B0604020202020204" pitchFamily="34" charset="0"/>
              <a:buChar char="•"/>
            </a:pPr>
            <a:r>
              <a:rPr lang="en-US" sz="3200" dirty="0">
                <a:effectLst>
                  <a:outerShdw blurRad="50800" dist="38100" dir="2700000" algn="tl" rotWithShape="0">
                    <a:prstClr val="black">
                      <a:alpha val="40000"/>
                    </a:prstClr>
                  </a:outerShdw>
                </a:effectLst>
                <a:latin typeface="Century Gothic" panose="020B0502020202020204" pitchFamily="34" charset="0"/>
              </a:rPr>
              <a:t>The Jews rejected Jesus, but ultimately fulfilled God’s purpose (vss. 27-29).</a:t>
            </a:r>
          </a:p>
          <a:p>
            <a:pPr marL="457200" indent="-457200">
              <a:spcAft>
                <a:spcPts val="600"/>
              </a:spcAft>
              <a:buFont typeface="Arial" panose="020B0604020202020204" pitchFamily="34" charset="0"/>
              <a:buChar char="•"/>
            </a:pPr>
            <a:r>
              <a:rPr lang="en-US" sz="3200" dirty="0">
                <a:effectLst>
                  <a:outerShdw blurRad="50800" dist="38100" dir="2700000" algn="tl" rotWithShape="0">
                    <a:prstClr val="black">
                      <a:alpha val="40000"/>
                    </a:prstClr>
                  </a:outerShdw>
                </a:effectLst>
                <a:latin typeface="Century Gothic" panose="020B0502020202020204" pitchFamily="34" charset="0"/>
              </a:rPr>
              <a:t>God fulfilled His promise to the fathers by raising Jesus from the dead (vss. 30-37).</a:t>
            </a:r>
          </a:p>
          <a:p>
            <a:pPr marL="457200" indent="-457200">
              <a:spcAft>
                <a:spcPts val="600"/>
              </a:spcAft>
              <a:buFont typeface="Arial" panose="020B0604020202020204" pitchFamily="34" charset="0"/>
              <a:buChar char="•"/>
            </a:pPr>
            <a:r>
              <a:rPr lang="en-US" sz="3200" dirty="0">
                <a:effectLst>
                  <a:outerShdw blurRad="50800" dist="38100" dir="2700000" algn="tl" rotWithShape="0">
                    <a:prstClr val="black">
                      <a:alpha val="40000"/>
                    </a:prstClr>
                  </a:outerShdw>
                </a:effectLst>
                <a:latin typeface="Century Gothic" panose="020B0502020202020204" pitchFamily="34" charset="0"/>
              </a:rPr>
              <a:t>Forgiveness and justification, which the Law could not provide, are available to all who believe in Jesus </a:t>
            </a:r>
            <a:br>
              <a:rPr lang="en-US" sz="3200" dirty="0">
                <a:effectLst>
                  <a:outerShdw blurRad="50800" dist="38100" dir="2700000" algn="tl" rotWithShape="0">
                    <a:prstClr val="black">
                      <a:alpha val="40000"/>
                    </a:prstClr>
                  </a:outerShdw>
                </a:effectLst>
                <a:latin typeface="Century Gothic" panose="020B0502020202020204" pitchFamily="34" charset="0"/>
              </a:rPr>
            </a:br>
            <a:r>
              <a:rPr lang="en-US" sz="3200" dirty="0">
                <a:effectLst>
                  <a:outerShdw blurRad="50800" dist="38100" dir="2700000" algn="tl" rotWithShape="0">
                    <a:prstClr val="black">
                      <a:alpha val="40000"/>
                    </a:prstClr>
                  </a:outerShdw>
                </a:effectLst>
                <a:latin typeface="Century Gothic" panose="020B0502020202020204" pitchFamily="34" charset="0"/>
              </a:rPr>
              <a:t>(vss. 38-39). </a:t>
            </a:r>
          </a:p>
          <a:p>
            <a:pPr marL="457200" indent="-457200">
              <a:spcAft>
                <a:spcPts val="600"/>
              </a:spcAft>
              <a:buFont typeface="Arial" panose="020B0604020202020204" pitchFamily="34" charset="0"/>
              <a:buChar char="•"/>
            </a:pPr>
            <a:r>
              <a:rPr lang="en-US" sz="3200" dirty="0">
                <a:effectLst>
                  <a:outerShdw blurRad="50800" dist="38100" dir="2700000" algn="tl" rotWithShape="0">
                    <a:prstClr val="black">
                      <a:alpha val="40000"/>
                    </a:prstClr>
                  </a:outerShdw>
                </a:effectLst>
                <a:latin typeface="Century Gothic" panose="020B0502020202020204" pitchFamily="34" charset="0"/>
              </a:rPr>
              <a:t>Beware lest you reject God’s promise (vss. 40-41).</a:t>
            </a:r>
          </a:p>
        </p:txBody>
      </p:sp>
    </p:spTree>
    <p:extLst>
      <p:ext uri="{BB962C8B-B14F-4D97-AF65-F5344CB8AC3E}">
        <p14:creationId xmlns:p14="http://schemas.microsoft.com/office/powerpoint/2010/main" val="10239073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92324"/>
            <a:ext cx="11511419" cy="3046988"/>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Acts 13:46 (ESV)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46</a:t>
            </a:r>
            <a:r>
              <a:rPr lang="en-US" sz="3200" u="none" strike="noStrike" dirty="0">
                <a:effectLst>
                  <a:outerShdw blurRad="50800" dist="38100" dir="2700000" algn="tl" rotWithShape="0">
                    <a:prstClr val="black">
                      <a:alpha val="40000"/>
                    </a:prstClr>
                  </a:outerShdw>
                </a:effectLst>
                <a:latin typeface="Century Gothic" panose="020B0502020202020204" pitchFamily="34" charset="0"/>
              </a:rPr>
              <a:t> </a:t>
            </a:r>
            <a:r>
              <a:rPr lang="en-US" sz="3200" dirty="0">
                <a:effectLst>
                  <a:outerShdw blurRad="50800" dist="38100" dir="2700000" algn="tl" rotWithShape="0">
                    <a:prstClr val="black">
                      <a:alpha val="40000"/>
                    </a:prstClr>
                  </a:outerShdw>
                </a:effectLst>
                <a:latin typeface="Century Gothic" panose="020B0502020202020204" pitchFamily="34" charset="0"/>
              </a:rPr>
              <a:t>And Paul and Barnabas spoke out boldly, saying, “It was necessary that the word of God be spoken first to you. Since you thrust it aside and judge yourselves unworthy of eternal life, behold, we are turning to the Gentiles. </a:t>
            </a:r>
          </a:p>
        </p:txBody>
      </p:sp>
      <p:sp>
        <p:nvSpPr>
          <p:cNvPr id="2" name="TextBox 1">
            <a:extLst>
              <a:ext uri="{FF2B5EF4-FFF2-40B4-BE49-F238E27FC236}">
                <a16:creationId xmlns:a16="http://schemas.microsoft.com/office/drawing/2014/main" id="{EEB4CEF9-AECB-2363-AF0F-594AFD4D761D}"/>
              </a:ext>
            </a:extLst>
          </p:cNvPr>
          <p:cNvSpPr txBox="1"/>
          <p:nvPr/>
        </p:nvSpPr>
        <p:spPr>
          <a:xfrm>
            <a:off x="340289" y="3429000"/>
            <a:ext cx="11511419" cy="2062103"/>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Acts 13:48 (ESV)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48</a:t>
            </a:r>
            <a:r>
              <a:rPr lang="en-US" sz="3200" u="none" strike="noStrike" dirty="0">
                <a:effectLst>
                  <a:outerShdw blurRad="50800" dist="38100" dir="2700000" algn="tl" rotWithShape="0">
                    <a:prstClr val="black">
                      <a:alpha val="40000"/>
                    </a:prstClr>
                  </a:outerShdw>
                </a:effectLst>
                <a:latin typeface="Century Gothic" panose="020B0502020202020204" pitchFamily="34" charset="0"/>
              </a:rPr>
              <a:t> </a:t>
            </a:r>
            <a:r>
              <a:rPr lang="en-US" sz="3200" dirty="0">
                <a:effectLst>
                  <a:outerShdw blurRad="50800" dist="38100" dir="2700000" algn="tl" rotWithShape="0">
                    <a:prstClr val="black">
                      <a:alpha val="40000"/>
                    </a:prstClr>
                  </a:outerShdw>
                </a:effectLst>
                <a:latin typeface="Century Gothic" panose="020B0502020202020204" pitchFamily="34" charset="0"/>
              </a:rPr>
              <a:t>And when the Gentiles heard this, they began rejoicing and glorifying the word of the Lord, and as many as were appointed to eternal life believed. </a:t>
            </a:r>
          </a:p>
        </p:txBody>
      </p:sp>
    </p:spTree>
    <p:extLst>
      <p:ext uri="{BB962C8B-B14F-4D97-AF65-F5344CB8AC3E}">
        <p14:creationId xmlns:p14="http://schemas.microsoft.com/office/powerpoint/2010/main" val="1140068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6B3B98CB-0F9B-B114-1E03-0CA5C1838B56}"/>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5185308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ountain with clouds and text&#10;&#10;Description automatically generated">
            <a:extLst>
              <a:ext uri="{FF2B5EF4-FFF2-40B4-BE49-F238E27FC236}">
                <a16:creationId xmlns:a16="http://schemas.microsoft.com/office/drawing/2014/main" id="{F48CBD87-15D4-ADE9-E202-1EFAE90F1347}"/>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73EB89B0-193A-33E6-8F9B-5633A92938F6}"/>
              </a:ext>
            </a:extLst>
          </p:cNvPr>
          <p:cNvPicPr>
            <a:picLocks noChangeAspect="1"/>
          </p:cNvPicPr>
          <p:nvPr/>
        </p:nvPicPr>
        <p:blipFill>
          <a:blip r:embed="rId3"/>
          <a:stretch>
            <a:fillRect/>
          </a:stretch>
        </p:blipFill>
        <p:spPr>
          <a:xfrm>
            <a:off x="10128076" y="4794076"/>
            <a:ext cx="2063924" cy="2063924"/>
          </a:xfrm>
          <a:prstGeom prst="rect">
            <a:avLst/>
          </a:prstGeom>
        </p:spPr>
      </p:pic>
      <p:sp>
        <p:nvSpPr>
          <p:cNvPr id="2" name="TextBox 1">
            <a:extLst>
              <a:ext uri="{FF2B5EF4-FFF2-40B4-BE49-F238E27FC236}">
                <a16:creationId xmlns:a16="http://schemas.microsoft.com/office/drawing/2014/main" id="{4591C07F-232E-2D20-2FB5-C2CF59EB5E1B}"/>
              </a:ext>
            </a:extLst>
          </p:cNvPr>
          <p:cNvSpPr txBox="1"/>
          <p:nvPr/>
        </p:nvSpPr>
        <p:spPr>
          <a:xfrm>
            <a:off x="0" y="5192486"/>
            <a:ext cx="10404088" cy="1569660"/>
          </a:xfrm>
          <a:prstGeom prst="rect">
            <a:avLst/>
          </a:prstGeom>
          <a:noFill/>
        </p:spPr>
        <p:txBody>
          <a:bodyPr wrap="square" rtlCol="0">
            <a:spAutoFit/>
          </a:bodyPr>
          <a:lstStyle/>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TO THE ENDS OF THE EARTH</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13</a:t>
            </a:r>
          </a:p>
        </p:txBody>
      </p:sp>
    </p:spTree>
    <p:extLst>
      <p:ext uri="{BB962C8B-B14F-4D97-AF65-F5344CB8AC3E}">
        <p14:creationId xmlns:p14="http://schemas.microsoft.com/office/powerpoint/2010/main" val="1686922930"/>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2013 - 2022 Theme</Template>
  <TotalTime>970</TotalTime>
  <Words>324</Words>
  <Application>Microsoft Macintosh PowerPoint</Application>
  <PresentationFormat>Widescreen</PresentationFormat>
  <Paragraphs>16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 Light</vt:lpstr>
      <vt:lpstr>Arial</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14</cp:revision>
  <dcterms:created xsi:type="dcterms:W3CDTF">2023-12-01T15:45:09Z</dcterms:created>
  <dcterms:modified xsi:type="dcterms:W3CDTF">2024-01-14T13:18:22Z</dcterms:modified>
</cp:coreProperties>
</file>