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5" r:id="rId3"/>
    <p:sldId id="267" r:id="rId4"/>
    <p:sldId id="277" r:id="rId5"/>
    <p:sldId id="283" r:id="rId6"/>
    <p:sldId id="279" r:id="rId7"/>
    <p:sldId id="280" r:id="rId8"/>
    <p:sldId id="271" r:id="rId9"/>
    <p:sldId id="281" r:id="rId10"/>
    <p:sldId id="269" r:id="rId11"/>
    <p:sldId id="282" r:id="rId12"/>
    <p:sldId id="268" r:id="rId13"/>
    <p:sldId id="266" r:id="rId14"/>
    <p:sldId id="276" r:id="rId15"/>
    <p:sldId id="27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F7A17C-88A1-4B54-BA8D-505AA7E62BFE}" v="2" dt="2024-03-16T00:52:35.376"/>
    <p1510:client id="{A1762064-D45E-468E-902C-085116359AD8}" v="12" dt="2024-03-15T00:30:14.8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32"/>
  </p:normalViewPr>
  <p:slideViewPr>
    <p:cSldViewPr snapToGrid="0">
      <p:cViewPr>
        <p:scale>
          <a:sx n="90" d="100"/>
          <a:sy n="90" d="100"/>
        </p:scale>
        <p:origin x="79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Kelly" clId="Web-{22F7A17C-88A1-4B54-BA8D-505AA7E62BFE}"/>
    <pc:docChg chg="modSld">
      <pc:chgData name="Daniel Kelly" userId="" providerId="" clId="Web-{22F7A17C-88A1-4B54-BA8D-505AA7E62BFE}" dt="2024-03-16T00:52:35.376" v="1" actId="1076"/>
      <pc:docMkLst>
        <pc:docMk/>
      </pc:docMkLst>
      <pc:sldChg chg="modSp">
        <pc:chgData name="Daniel Kelly" userId="" providerId="" clId="Web-{22F7A17C-88A1-4B54-BA8D-505AA7E62BFE}" dt="2024-03-16T00:52:35.376" v="1" actId="1076"/>
        <pc:sldMkLst>
          <pc:docMk/>
          <pc:sldMk cId="2771268014" sldId="256"/>
        </pc:sldMkLst>
        <pc:picChg chg="mod">
          <ac:chgData name="Daniel Kelly" userId="" providerId="" clId="Web-{22F7A17C-88A1-4B54-BA8D-505AA7E62BFE}" dt="2024-03-16T00:52:35.376" v="1" actId="1076"/>
          <ac:picMkLst>
            <pc:docMk/>
            <pc:sldMk cId="2771268014" sldId="256"/>
            <ac:picMk id="5" creationId="{254DDCEC-43BF-831F-C5C9-2B17E25ACC8B}"/>
          </ac:picMkLst>
        </pc:picChg>
      </pc:sldChg>
    </pc:docChg>
  </pc:docChgLst>
  <pc:docChgLst>
    <pc:chgData name="Daniel Kelly" clId="Web-{A1762064-D45E-468E-902C-085116359AD8}"/>
    <pc:docChg chg="addSld delSld modSld">
      <pc:chgData name="Daniel Kelly" userId="" providerId="" clId="Web-{A1762064-D45E-468E-902C-085116359AD8}" dt="2024-03-15T00:30:14.837" v="7" actId="1076"/>
      <pc:docMkLst>
        <pc:docMk/>
      </pc:docMkLst>
      <pc:sldChg chg="modSp add replId">
        <pc:chgData name="Daniel Kelly" userId="" providerId="" clId="Web-{A1762064-D45E-468E-902C-085116359AD8}" dt="2024-03-15T00:30:14.837" v="7" actId="1076"/>
        <pc:sldMkLst>
          <pc:docMk/>
          <pc:sldMk cId="2828073695" sldId="267"/>
        </pc:sldMkLst>
        <pc:spChg chg="mod">
          <ac:chgData name="Daniel Kelly" userId="" providerId="" clId="Web-{A1762064-D45E-468E-902C-085116359AD8}" dt="2024-03-15T00:30:14.837" v="7" actId="1076"/>
          <ac:spMkLst>
            <pc:docMk/>
            <pc:sldMk cId="2828073695" sldId="267"/>
            <ac:spMk id="4" creationId="{2626441F-0F1B-5061-8447-18D8073C3141}"/>
          </ac:spMkLst>
        </pc:spChg>
      </pc:sldChg>
      <pc:sldChg chg="add del replId">
        <pc:chgData name="Daniel Kelly" userId="" providerId="" clId="Web-{A1762064-D45E-468E-902C-085116359AD8}" dt="2024-03-15T00:29:32.257" v="2"/>
        <pc:sldMkLst>
          <pc:docMk/>
          <pc:sldMk cId="3863087197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9815-BC19-A342-852B-163DD32C54C3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4872-17F4-F540-A56C-01EDD6FD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4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9815-BC19-A342-852B-163DD32C54C3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4872-17F4-F540-A56C-01EDD6FD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9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9815-BC19-A342-852B-163DD32C54C3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4872-17F4-F540-A56C-01EDD6FD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30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9815-BC19-A342-852B-163DD32C54C3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4872-17F4-F540-A56C-01EDD6FD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6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9815-BC19-A342-852B-163DD32C54C3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4872-17F4-F540-A56C-01EDD6FD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35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9815-BC19-A342-852B-163DD32C54C3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4872-17F4-F540-A56C-01EDD6FD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9815-BC19-A342-852B-163DD32C54C3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4872-17F4-F540-A56C-01EDD6FD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16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9815-BC19-A342-852B-163DD32C54C3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4872-17F4-F540-A56C-01EDD6FD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38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9815-BC19-A342-852B-163DD32C54C3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4872-17F4-F540-A56C-01EDD6FD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03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9815-BC19-A342-852B-163DD32C54C3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4872-17F4-F540-A56C-01EDD6FD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1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9815-BC19-A342-852B-163DD32C54C3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4872-17F4-F540-A56C-01EDD6FD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1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89815-BC19-A342-852B-163DD32C54C3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64872-17F4-F540-A56C-01EDD6FD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346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red background with white text&#10;&#10;Description automatically generated">
            <a:extLst>
              <a:ext uri="{FF2B5EF4-FFF2-40B4-BE49-F238E27FC236}">
                <a16:creationId xmlns:a16="http://schemas.microsoft.com/office/drawing/2014/main" id="{254DDCEC-43BF-831F-C5C9-2B17E25ACC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49AAC67C-A4A8-8476-A6E9-74BE31229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5476" y="4951718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C8E4CD-158A-9267-4961-B58B9381C735}"/>
              </a:ext>
            </a:extLst>
          </p:cNvPr>
          <p:cNvSpPr txBox="1"/>
          <p:nvPr/>
        </p:nvSpPr>
        <p:spPr>
          <a:xfrm>
            <a:off x="2253506" y="5581052"/>
            <a:ext cx="7678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EECD7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CHAPTERS 4-5</a:t>
            </a:r>
          </a:p>
        </p:txBody>
      </p:sp>
    </p:spTree>
    <p:extLst>
      <p:ext uri="{BB962C8B-B14F-4D97-AF65-F5344CB8AC3E}">
        <p14:creationId xmlns:p14="http://schemas.microsoft.com/office/powerpoint/2010/main" val="277126801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red wall with a red stripe&#10;&#10;Description automatically generated">
            <a:extLst>
              <a:ext uri="{FF2B5EF4-FFF2-40B4-BE49-F238E27FC236}">
                <a16:creationId xmlns:a16="http://schemas.microsoft.com/office/drawing/2014/main" id="{FFA57756-1D21-F4EF-4339-56A358606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26441F-0F1B-5061-8447-18D8073C3141}"/>
              </a:ext>
            </a:extLst>
          </p:cNvPr>
          <p:cNvSpPr txBox="1"/>
          <p:nvPr/>
        </p:nvSpPr>
        <p:spPr>
          <a:xfrm>
            <a:off x="142935" y="473809"/>
            <a:ext cx="767845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rgbClr val="FEECD7"/>
                </a:solidFill>
                <a:latin typeface="Futura" panose="020B0602020204020303" pitchFamily="34" charset="-79"/>
                <a:cs typeface="Futura"/>
              </a:rPr>
              <a:t>CHAPTER 4 - CAIN &amp; ABEL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2281F3-4344-A57D-F9C2-A3254C038E61}"/>
              </a:ext>
            </a:extLst>
          </p:cNvPr>
          <p:cNvSpPr txBox="1"/>
          <p:nvPr/>
        </p:nvSpPr>
        <p:spPr>
          <a:xfrm>
            <a:off x="3028" y="1749669"/>
            <a:ext cx="121889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cs typeface="Futura Medium" panose="020B0602020204020303" pitchFamily="34" charset="-79"/>
              </a:rPr>
              <a:t>Hebrews 12:24 ESV</a:t>
            </a:r>
          </a:p>
          <a:p>
            <a:pPr algn="ctr"/>
            <a:endParaRPr lang="en-US" sz="4400" dirty="0"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/>
            <a:r>
              <a:rPr lang="en-US" sz="4400" dirty="0">
                <a:latin typeface="Century Gothic" panose="020B0502020202020204" pitchFamily="34" charset="0"/>
                <a:cs typeface="Futura Medium" panose="020B0602020204020303" pitchFamily="34" charset="-79"/>
              </a:rPr>
              <a:t>“And to Jesus, the mediator of a new covenant, and to the sprinkled blood that speaks a better word than the blood of Abel. “</a:t>
            </a:r>
          </a:p>
        </p:txBody>
      </p:sp>
    </p:spTree>
    <p:extLst>
      <p:ext uri="{BB962C8B-B14F-4D97-AF65-F5344CB8AC3E}">
        <p14:creationId xmlns:p14="http://schemas.microsoft.com/office/powerpoint/2010/main" val="24449418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red wall with a red stripe&#10;&#10;Description automatically generated">
            <a:extLst>
              <a:ext uri="{FF2B5EF4-FFF2-40B4-BE49-F238E27FC236}">
                <a16:creationId xmlns:a16="http://schemas.microsoft.com/office/drawing/2014/main" id="{FFA57756-1D21-F4EF-4339-56A358606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26441F-0F1B-5061-8447-18D8073C3141}"/>
              </a:ext>
            </a:extLst>
          </p:cNvPr>
          <p:cNvSpPr txBox="1"/>
          <p:nvPr/>
        </p:nvSpPr>
        <p:spPr>
          <a:xfrm>
            <a:off x="142637" y="473461"/>
            <a:ext cx="7678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EECD7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CHAPTER 4 - CAIN &amp; ABEL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2281F3-4344-A57D-F9C2-A3254C038E61}"/>
              </a:ext>
            </a:extLst>
          </p:cNvPr>
          <p:cNvSpPr txBox="1"/>
          <p:nvPr/>
        </p:nvSpPr>
        <p:spPr>
          <a:xfrm>
            <a:off x="0" y="1358061"/>
            <a:ext cx="121889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  <a:cs typeface="Futura Medium" panose="020B0602020204020303" pitchFamily="34" charset="-79"/>
              </a:rPr>
              <a:t>Vs. 1-2: Adam and Eve have children</a:t>
            </a:r>
          </a:p>
          <a:p>
            <a:pPr algn="ctr"/>
            <a:endParaRPr lang="en-US" sz="3600" dirty="0"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/>
            <a:r>
              <a:rPr lang="en-US" sz="3600" dirty="0">
                <a:latin typeface="Century Gothic" panose="020B0502020202020204" pitchFamily="34" charset="0"/>
                <a:cs typeface="Futura Medium" panose="020B0602020204020303" pitchFamily="34" charset="-79"/>
              </a:rPr>
              <a:t>Vs. 3-5: Cain and Abel</a:t>
            </a:r>
          </a:p>
          <a:p>
            <a:pPr algn="ctr"/>
            <a:endParaRPr lang="en-US" sz="3600" dirty="0"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/>
            <a:r>
              <a:rPr lang="en-US" sz="3600" dirty="0">
                <a:latin typeface="Century Gothic" panose="020B0502020202020204" pitchFamily="34" charset="0"/>
                <a:cs typeface="Futura Medium" panose="020B0602020204020303" pitchFamily="34" charset="-79"/>
              </a:rPr>
              <a:t>Vs. 6-7: The Lord speaks to Cain</a:t>
            </a:r>
          </a:p>
          <a:p>
            <a:pPr algn="ctr"/>
            <a:endParaRPr lang="en-US" sz="3600" dirty="0"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/>
            <a:r>
              <a:rPr lang="en-US" sz="3600" dirty="0">
                <a:latin typeface="Century Gothic" panose="020B0502020202020204" pitchFamily="34" charset="0"/>
                <a:cs typeface="Futura Medium" panose="020B0602020204020303" pitchFamily="34" charset="-79"/>
              </a:rPr>
              <a:t>Vs. 8-12: Cain’s sin(s) and God’s punishment</a:t>
            </a:r>
          </a:p>
          <a:p>
            <a:pPr algn="ctr"/>
            <a:endParaRPr lang="en-US" sz="3600" dirty="0"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/>
            <a:r>
              <a:rPr lang="en-US" sz="3600" dirty="0">
                <a:latin typeface="Century Gothic" panose="020B0502020202020204" pitchFamily="34" charset="0"/>
                <a:cs typeface="Futura Medium" panose="020B0602020204020303" pitchFamily="34" charset="-79"/>
              </a:rPr>
              <a:t>Vs. 13-16: Cain’s reaction, Departure from the Lord</a:t>
            </a:r>
          </a:p>
        </p:txBody>
      </p:sp>
    </p:spTree>
    <p:extLst>
      <p:ext uri="{BB962C8B-B14F-4D97-AF65-F5344CB8AC3E}">
        <p14:creationId xmlns:p14="http://schemas.microsoft.com/office/powerpoint/2010/main" val="42717351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red wall with a red stripe&#10;&#10;Description automatically generated">
            <a:extLst>
              <a:ext uri="{FF2B5EF4-FFF2-40B4-BE49-F238E27FC236}">
                <a16:creationId xmlns:a16="http://schemas.microsoft.com/office/drawing/2014/main" id="{FFA57756-1D21-F4EF-4339-56A358606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26441F-0F1B-5061-8447-18D8073C3141}"/>
              </a:ext>
            </a:extLst>
          </p:cNvPr>
          <p:cNvSpPr txBox="1"/>
          <p:nvPr/>
        </p:nvSpPr>
        <p:spPr>
          <a:xfrm>
            <a:off x="142935" y="473809"/>
            <a:ext cx="879005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rgbClr val="FEECD7"/>
                </a:solidFill>
                <a:latin typeface="Futura" panose="020B0602020204020303" pitchFamily="34" charset="-79"/>
                <a:cs typeface="Futura"/>
              </a:rPr>
              <a:t>CHAPTER 4 – CAIN’S DESCENDANTS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2281F3-4344-A57D-F9C2-A3254C038E61}"/>
              </a:ext>
            </a:extLst>
          </p:cNvPr>
          <p:cNvSpPr txBox="1"/>
          <p:nvPr/>
        </p:nvSpPr>
        <p:spPr>
          <a:xfrm>
            <a:off x="3028" y="2013228"/>
            <a:ext cx="121889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  <a:cs typeface="Futura Medium" panose="020B0602020204020303" pitchFamily="34" charset="-79"/>
              </a:rPr>
              <a:t>Vs. 17-24: Cain’s family line, the continued fall of man</a:t>
            </a:r>
          </a:p>
          <a:p>
            <a:pPr algn="ctr"/>
            <a:endParaRPr lang="en-US" sz="3600" dirty="0"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/>
            <a:r>
              <a:rPr lang="en-US" sz="3600" dirty="0">
                <a:latin typeface="Century Gothic" panose="020B0502020202020204" pitchFamily="34" charset="0"/>
                <a:cs typeface="Futura Medium" panose="020B0602020204020303" pitchFamily="34" charset="-79"/>
              </a:rPr>
              <a:t>4:25 – 5:32: Hope remains through Seth’s line</a:t>
            </a:r>
          </a:p>
        </p:txBody>
      </p:sp>
    </p:spTree>
    <p:extLst>
      <p:ext uri="{BB962C8B-B14F-4D97-AF65-F5344CB8AC3E}">
        <p14:creationId xmlns:p14="http://schemas.microsoft.com/office/powerpoint/2010/main" val="988972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53E772-593E-1315-7A20-3DA32E15B0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945"/>
          <a:stretch/>
        </p:blipFill>
        <p:spPr>
          <a:xfrm>
            <a:off x="522514" y="406400"/>
            <a:ext cx="5390148" cy="568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F6F018-D2F9-77D5-02A8-FA14A3468A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472"/>
          <a:stretch/>
        </p:blipFill>
        <p:spPr>
          <a:xfrm>
            <a:off x="6279337" y="943429"/>
            <a:ext cx="4949371" cy="583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62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red wall with a red stripe&#10;&#10;Description automatically generated">
            <a:extLst>
              <a:ext uri="{FF2B5EF4-FFF2-40B4-BE49-F238E27FC236}">
                <a16:creationId xmlns:a16="http://schemas.microsoft.com/office/drawing/2014/main" id="{FFA57756-1D21-F4EF-4339-56A358606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26441F-0F1B-5061-8447-18D8073C3141}"/>
              </a:ext>
            </a:extLst>
          </p:cNvPr>
          <p:cNvSpPr txBox="1"/>
          <p:nvPr/>
        </p:nvSpPr>
        <p:spPr>
          <a:xfrm>
            <a:off x="142935" y="473809"/>
            <a:ext cx="767845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rgbClr val="FEECD7"/>
                </a:solidFill>
                <a:latin typeface="Futura" panose="020B0602020204020303" pitchFamily="34" charset="-79"/>
                <a:cs typeface="Futura"/>
              </a:rPr>
              <a:t>CHAPTER 5 - ENOCH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2281F3-4344-A57D-F9C2-A3254C038E61}"/>
              </a:ext>
            </a:extLst>
          </p:cNvPr>
          <p:cNvSpPr txBox="1"/>
          <p:nvPr/>
        </p:nvSpPr>
        <p:spPr>
          <a:xfrm>
            <a:off x="3028" y="1845362"/>
            <a:ext cx="121889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  <a:cs typeface="Futura Medium" panose="020B0602020204020303" pitchFamily="34" charset="-79"/>
              </a:rPr>
              <a:t>Hebrews 11:5 ESV</a:t>
            </a:r>
          </a:p>
          <a:p>
            <a:pPr algn="ctr"/>
            <a:endParaRPr lang="en-US" sz="3600" dirty="0"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/>
            <a:r>
              <a:rPr lang="en-US" sz="3600" dirty="0">
                <a:latin typeface="Century Gothic" panose="020B0502020202020204" pitchFamily="34" charset="0"/>
                <a:cs typeface="Futura Medium" panose="020B0602020204020303" pitchFamily="34" charset="-79"/>
              </a:rPr>
              <a:t>“</a:t>
            </a:r>
            <a:r>
              <a:rPr lang="en-US" sz="3600" b="1" dirty="0">
                <a:latin typeface="Century Gothic" panose="020B0502020202020204" pitchFamily="34" charset="0"/>
                <a:cs typeface="Futura Medium" panose="020B0602020204020303" pitchFamily="34" charset="-79"/>
              </a:rPr>
              <a:t>By faith Enoch was taken up so that he should not see death</a:t>
            </a:r>
            <a:r>
              <a:rPr lang="en-US" sz="3600" dirty="0">
                <a:latin typeface="Century Gothic" panose="020B0502020202020204" pitchFamily="34" charset="0"/>
                <a:cs typeface="Futura Medium" panose="020B0602020204020303" pitchFamily="34" charset="-79"/>
              </a:rPr>
              <a:t>, and he was not found, because God had taken him. Now before he was taken, </a:t>
            </a:r>
            <a:r>
              <a:rPr lang="en-US" sz="3600" b="1" dirty="0">
                <a:latin typeface="Century Gothic" panose="020B0502020202020204" pitchFamily="34" charset="0"/>
                <a:cs typeface="Futura Medium" panose="020B0602020204020303" pitchFamily="34" charset="-79"/>
              </a:rPr>
              <a:t>he was commended as having pleased God</a:t>
            </a:r>
            <a:r>
              <a:rPr lang="en-US" sz="3600" dirty="0">
                <a:latin typeface="Century Gothic" panose="020B0502020202020204" pitchFamily="34" charset="0"/>
                <a:cs typeface="Futura Medium" panose="020B0602020204020303" pitchFamily="34" charset="-79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540050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red background with white text&#10;&#10;Description automatically generated">
            <a:extLst>
              <a:ext uri="{FF2B5EF4-FFF2-40B4-BE49-F238E27FC236}">
                <a16:creationId xmlns:a16="http://schemas.microsoft.com/office/drawing/2014/main" id="{254DDCEC-43BF-831F-C5C9-2B17E25ACC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49AAC67C-A4A8-8476-A6E9-74BE31229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5476" y="4951718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1705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red wall with a red stripe&#10;&#10;Description automatically generated">
            <a:extLst>
              <a:ext uri="{FF2B5EF4-FFF2-40B4-BE49-F238E27FC236}">
                <a16:creationId xmlns:a16="http://schemas.microsoft.com/office/drawing/2014/main" id="{FFA57756-1D21-F4EF-4339-56A358606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26441F-0F1B-5061-8447-18D8073C3141}"/>
              </a:ext>
            </a:extLst>
          </p:cNvPr>
          <p:cNvSpPr txBox="1"/>
          <p:nvPr/>
        </p:nvSpPr>
        <p:spPr>
          <a:xfrm>
            <a:off x="206435" y="547892"/>
            <a:ext cx="7678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EECD7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 CHAPTER 4 - CAIN &amp; ABEL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2281F3-4344-A57D-F9C2-A3254C038E61}"/>
              </a:ext>
            </a:extLst>
          </p:cNvPr>
          <p:cNvSpPr txBox="1"/>
          <p:nvPr/>
        </p:nvSpPr>
        <p:spPr>
          <a:xfrm>
            <a:off x="0" y="1895456"/>
            <a:ext cx="121889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  <a:cs typeface="Futura Medium" panose="020B0602020204020303" pitchFamily="34" charset="-79"/>
              </a:rPr>
              <a:t>Vs. 1-2: Adam and Eve have children</a:t>
            </a:r>
          </a:p>
          <a:p>
            <a:pPr algn="ctr"/>
            <a:endParaRPr lang="en-US" sz="3600" dirty="0"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/>
            <a:r>
              <a:rPr lang="en-US" sz="3600" dirty="0">
                <a:latin typeface="Century Gothic" panose="020B0502020202020204" pitchFamily="34" charset="0"/>
                <a:cs typeface="Futura Medium" panose="020B0602020204020303" pitchFamily="34" charset="-79"/>
              </a:rPr>
              <a:t>Vs. 3-5: Cain and Abel</a:t>
            </a:r>
          </a:p>
          <a:p>
            <a:pPr algn="ctr"/>
            <a:endParaRPr lang="en-US" sz="3600" dirty="0"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/>
            <a:r>
              <a:rPr lang="en-US" sz="3600" dirty="0">
                <a:latin typeface="Century Gothic" panose="020B0502020202020204" pitchFamily="34" charset="0"/>
                <a:cs typeface="Futura Medium" panose="020B0602020204020303" pitchFamily="34" charset="-79"/>
              </a:rPr>
              <a:t>Vs. 6-7: The Lord speaks to Cain</a:t>
            </a:r>
          </a:p>
        </p:txBody>
      </p:sp>
    </p:spTree>
    <p:extLst>
      <p:ext uri="{BB962C8B-B14F-4D97-AF65-F5344CB8AC3E}">
        <p14:creationId xmlns:p14="http://schemas.microsoft.com/office/powerpoint/2010/main" val="6018232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red wall with a red stripe&#10;&#10;Description automatically generated">
            <a:extLst>
              <a:ext uri="{FF2B5EF4-FFF2-40B4-BE49-F238E27FC236}">
                <a16:creationId xmlns:a16="http://schemas.microsoft.com/office/drawing/2014/main" id="{FFA57756-1D21-F4EF-4339-56A358606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26441F-0F1B-5061-8447-18D8073C3141}"/>
              </a:ext>
            </a:extLst>
          </p:cNvPr>
          <p:cNvSpPr txBox="1"/>
          <p:nvPr/>
        </p:nvSpPr>
        <p:spPr>
          <a:xfrm>
            <a:off x="142935" y="473809"/>
            <a:ext cx="767845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rgbClr val="FEECD7"/>
                </a:solidFill>
                <a:latin typeface="Futura" panose="020B0602020204020303" pitchFamily="34" charset="-79"/>
                <a:cs typeface="Futura"/>
              </a:rPr>
              <a:t>CHAPTER 4 - CAIN &amp; ABEL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2281F3-4344-A57D-F9C2-A3254C038E61}"/>
              </a:ext>
            </a:extLst>
          </p:cNvPr>
          <p:cNvSpPr txBox="1"/>
          <p:nvPr/>
        </p:nvSpPr>
        <p:spPr>
          <a:xfrm>
            <a:off x="3028" y="1186131"/>
            <a:ext cx="121889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cs typeface="Futura Medium" panose="020B0602020204020303" pitchFamily="34" charset="-79"/>
              </a:rPr>
              <a:t>Genesis 4:4-7 ESV</a:t>
            </a:r>
          </a:p>
          <a:p>
            <a:pPr algn="ctr"/>
            <a:endParaRPr lang="en-US" sz="2800" dirty="0"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/>
            <a:r>
              <a:rPr lang="en-US" sz="3600" dirty="0">
                <a:latin typeface="Century Gothic" panose="020B0502020202020204" pitchFamily="34" charset="0"/>
                <a:cs typeface="Futura Medium" panose="020B0602020204020303" pitchFamily="34" charset="-79"/>
              </a:rPr>
              <a:t>“…And </a:t>
            </a:r>
            <a:r>
              <a:rPr lang="en-US" sz="3600" b="1" dirty="0">
                <a:latin typeface="Century Gothic" panose="020B0502020202020204" pitchFamily="34" charset="0"/>
                <a:cs typeface="Futura Medium" panose="020B0602020204020303" pitchFamily="34" charset="-79"/>
              </a:rPr>
              <a:t>the Lord had regard for Abel and his offering</a:t>
            </a:r>
            <a:r>
              <a:rPr lang="en-US" sz="3600" dirty="0">
                <a:latin typeface="Century Gothic" panose="020B0502020202020204" pitchFamily="34" charset="0"/>
                <a:cs typeface="Futura Medium" panose="020B0602020204020303" pitchFamily="34" charset="-79"/>
              </a:rPr>
              <a:t>, </a:t>
            </a:r>
            <a:r>
              <a:rPr lang="en-US" sz="3600" b="1" dirty="0">
                <a:latin typeface="Century Gothic" panose="020B0502020202020204" pitchFamily="34" charset="0"/>
                <a:cs typeface="Futura Medium" panose="020B0602020204020303" pitchFamily="34" charset="-79"/>
              </a:rPr>
              <a:t>5</a:t>
            </a:r>
            <a:r>
              <a:rPr lang="en-US" sz="3600" dirty="0">
                <a:latin typeface="Century Gothic" panose="020B0502020202020204" pitchFamily="34" charset="0"/>
                <a:cs typeface="Futura Medium" panose="020B0602020204020303" pitchFamily="34" charset="-79"/>
              </a:rPr>
              <a:t> </a:t>
            </a:r>
            <a:r>
              <a:rPr lang="en-US" sz="3600" b="1" dirty="0">
                <a:latin typeface="Century Gothic" panose="020B0502020202020204" pitchFamily="34" charset="0"/>
                <a:cs typeface="Futura Medium" panose="020B0602020204020303" pitchFamily="34" charset="-79"/>
              </a:rPr>
              <a:t>but for Cain and his offering he had no regard</a:t>
            </a:r>
            <a:r>
              <a:rPr lang="en-US" sz="3600" dirty="0">
                <a:latin typeface="Century Gothic" panose="020B0502020202020204" pitchFamily="34" charset="0"/>
                <a:cs typeface="Futura Medium" panose="020B0602020204020303" pitchFamily="34" charset="-79"/>
              </a:rPr>
              <a:t>. So Cain was very angry, and his face fell. </a:t>
            </a:r>
            <a:r>
              <a:rPr lang="en-US" sz="3600" b="1" dirty="0">
                <a:latin typeface="Century Gothic" panose="020B0502020202020204" pitchFamily="34" charset="0"/>
                <a:cs typeface="Futura Medium" panose="020B0602020204020303" pitchFamily="34" charset="-79"/>
              </a:rPr>
              <a:t>6</a:t>
            </a:r>
            <a:r>
              <a:rPr lang="en-US" sz="3600" dirty="0">
                <a:latin typeface="Century Gothic" panose="020B0502020202020204" pitchFamily="34" charset="0"/>
                <a:cs typeface="Futura Medium" panose="020B0602020204020303" pitchFamily="34" charset="-79"/>
              </a:rPr>
              <a:t> The Lord said to Cain, “Why are you angry, and why has your face fallen? </a:t>
            </a:r>
            <a:r>
              <a:rPr lang="en-US" sz="3600" b="1" dirty="0">
                <a:latin typeface="Century Gothic" panose="020B0502020202020204" pitchFamily="34" charset="0"/>
                <a:cs typeface="Futura Medium" panose="020B0602020204020303" pitchFamily="34" charset="-79"/>
              </a:rPr>
              <a:t>7</a:t>
            </a:r>
            <a:r>
              <a:rPr lang="en-US" sz="3600" dirty="0">
                <a:latin typeface="Century Gothic" panose="020B0502020202020204" pitchFamily="34" charset="0"/>
                <a:cs typeface="Futura Medium" panose="020B0602020204020303" pitchFamily="34" charset="-79"/>
              </a:rPr>
              <a:t> </a:t>
            </a:r>
            <a:r>
              <a:rPr lang="en-US" sz="3600" b="1" dirty="0">
                <a:latin typeface="Century Gothic" panose="020B0502020202020204" pitchFamily="34" charset="0"/>
                <a:cs typeface="Futura Medium" panose="020B0602020204020303" pitchFamily="34" charset="-79"/>
              </a:rPr>
              <a:t>If you do well, will you not be accepted</a:t>
            </a:r>
            <a:r>
              <a:rPr lang="en-US" sz="3600" dirty="0">
                <a:latin typeface="Century Gothic" panose="020B0502020202020204" pitchFamily="34" charset="0"/>
                <a:cs typeface="Futura Medium" panose="020B0602020204020303" pitchFamily="34" charset="-79"/>
              </a:rPr>
              <a:t>? And if you do not do well, sin is crouching at the door. Its desire is contrary to you, but you must rule over it.”</a:t>
            </a:r>
          </a:p>
        </p:txBody>
      </p:sp>
    </p:spTree>
    <p:extLst>
      <p:ext uri="{BB962C8B-B14F-4D97-AF65-F5344CB8AC3E}">
        <p14:creationId xmlns:p14="http://schemas.microsoft.com/office/powerpoint/2010/main" val="28280736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red wall with a red stripe&#10;&#10;Description automatically generated">
            <a:extLst>
              <a:ext uri="{FF2B5EF4-FFF2-40B4-BE49-F238E27FC236}">
                <a16:creationId xmlns:a16="http://schemas.microsoft.com/office/drawing/2014/main" id="{FFA57756-1D21-F4EF-4339-56A358606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26441F-0F1B-5061-8447-18D8073C3141}"/>
              </a:ext>
            </a:extLst>
          </p:cNvPr>
          <p:cNvSpPr txBox="1"/>
          <p:nvPr/>
        </p:nvSpPr>
        <p:spPr>
          <a:xfrm>
            <a:off x="142935" y="473809"/>
            <a:ext cx="767845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rgbClr val="FEECD7"/>
                </a:solidFill>
                <a:latin typeface="Futura" panose="020B0602020204020303" pitchFamily="34" charset="-79"/>
                <a:cs typeface="Futura"/>
              </a:rPr>
              <a:t>CHAPTER 4 – CAIN &amp; ABEL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2281F3-4344-A57D-F9C2-A3254C038E61}"/>
              </a:ext>
            </a:extLst>
          </p:cNvPr>
          <p:cNvSpPr txBox="1"/>
          <p:nvPr/>
        </p:nvSpPr>
        <p:spPr>
          <a:xfrm>
            <a:off x="3028" y="1845362"/>
            <a:ext cx="121889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  <a:cs typeface="Futura Medium" panose="020B0602020204020303" pitchFamily="34" charset="-79"/>
              </a:rPr>
              <a:t>Hebrews 11:4 ESV</a:t>
            </a:r>
          </a:p>
          <a:p>
            <a:pPr algn="ctr"/>
            <a:endParaRPr lang="en-US" sz="3600" dirty="0"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/>
            <a:r>
              <a:rPr lang="en-US" sz="3600" dirty="0">
                <a:latin typeface="Century Gothic" panose="020B0502020202020204" pitchFamily="34" charset="0"/>
                <a:cs typeface="Futura Medium" panose="020B0602020204020303" pitchFamily="34" charset="-79"/>
              </a:rPr>
              <a:t>“</a:t>
            </a:r>
            <a:r>
              <a:rPr lang="en-US" sz="3600" b="1" dirty="0">
                <a:latin typeface="Century Gothic" panose="020B0502020202020204" pitchFamily="34" charset="0"/>
                <a:cs typeface="Futura Medium" panose="020B0602020204020303" pitchFamily="34" charset="-79"/>
              </a:rPr>
              <a:t>By faith Abel offered to God a more acceptable sacrifice than Cain</a:t>
            </a:r>
            <a:r>
              <a:rPr lang="en-US" sz="3600" dirty="0">
                <a:latin typeface="Century Gothic" panose="020B0502020202020204" pitchFamily="34" charset="0"/>
                <a:cs typeface="Futura Medium" panose="020B0602020204020303" pitchFamily="34" charset="-79"/>
              </a:rPr>
              <a:t>, through which </a:t>
            </a:r>
            <a:r>
              <a:rPr lang="en-US" sz="3600" b="1" dirty="0">
                <a:latin typeface="Century Gothic" panose="020B0502020202020204" pitchFamily="34" charset="0"/>
                <a:cs typeface="Futura Medium" panose="020B0602020204020303" pitchFamily="34" charset="-79"/>
              </a:rPr>
              <a:t>he was commended as righteous</a:t>
            </a:r>
            <a:r>
              <a:rPr lang="en-US" sz="3600" dirty="0">
                <a:latin typeface="Century Gothic" panose="020B0502020202020204" pitchFamily="34" charset="0"/>
                <a:cs typeface="Futura Medium" panose="020B0602020204020303" pitchFamily="34" charset="-79"/>
              </a:rPr>
              <a:t>, God commending him by accepting his gifts. </a:t>
            </a:r>
            <a:r>
              <a:rPr lang="en-US" sz="3600" b="1" dirty="0">
                <a:latin typeface="Century Gothic" panose="020B0502020202020204" pitchFamily="34" charset="0"/>
                <a:cs typeface="Futura Medium" panose="020B0602020204020303" pitchFamily="34" charset="-79"/>
              </a:rPr>
              <a:t>And through his faith, though he died, he still speaks</a:t>
            </a:r>
            <a:r>
              <a:rPr lang="en-US" sz="3600" dirty="0">
                <a:latin typeface="Century Gothic" panose="020B0502020202020204" pitchFamily="34" charset="0"/>
                <a:cs typeface="Futura Medium" panose="020B0602020204020303" pitchFamily="34" charset="-79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1732914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red wall with a red stripe&#10;&#10;Description automatically generated">
            <a:extLst>
              <a:ext uri="{FF2B5EF4-FFF2-40B4-BE49-F238E27FC236}">
                <a16:creationId xmlns:a16="http://schemas.microsoft.com/office/drawing/2014/main" id="{FFA57756-1D21-F4EF-4339-56A358606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26441F-0F1B-5061-8447-18D8073C3141}"/>
              </a:ext>
            </a:extLst>
          </p:cNvPr>
          <p:cNvSpPr txBox="1"/>
          <p:nvPr/>
        </p:nvSpPr>
        <p:spPr>
          <a:xfrm>
            <a:off x="142637" y="473461"/>
            <a:ext cx="7678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EECD7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CHAPTER 4 - CAIN &amp; ABEL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2281F3-4344-A57D-F9C2-A3254C038E61}"/>
              </a:ext>
            </a:extLst>
          </p:cNvPr>
          <p:cNvSpPr txBox="1"/>
          <p:nvPr/>
        </p:nvSpPr>
        <p:spPr>
          <a:xfrm>
            <a:off x="0" y="1358061"/>
            <a:ext cx="121889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  <a:cs typeface="Futura Medium" panose="020B0602020204020303" pitchFamily="34" charset="-79"/>
              </a:rPr>
              <a:t>Vs. 1-2: Adam and Eve have children</a:t>
            </a:r>
          </a:p>
          <a:p>
            <a:pPr algn="ctr"/>
            <a:endParaRPr lang="en-US" sz="3600" dirty="0"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/>
            <a:r>
              <a:rPr lang="en-US" sz="3600" dirty="0">
                <a:latin typeface="Century Gothic" panose="020B0502020202020204" pitchFamily="34" charset="0"/>
                <a:cs typeface="Futura Medium" panose="020B0602020204020303" pitchFamily="34" charset="-79"/>
              </a:rPr>
              <a:t>Vs. 3-5: Cain and Abel</a:t>
            </a:r>
          </a:p>
          <a:p>
            <a:pPr algn="ctr"/>
            <a:endParaRPr lang="en-US" sz="3600" dirty="0"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/>
            <a:r>
              <a:rPr lang="en-US" sz="3600" dirty="0">
                <a:latin typeface="Century Gothic" panose="020B0502020202020204" pitchFamily="34" charset="0"/>
                <a:cs typeface="Futura Medium" panose="020B0602020204020303" pitchFamily="34" charset="-79"/>
              </a:rPr>
              <a:t>Vs. 6-7: The Lord speaks to Cain</a:t>
            </a:r>
          </a:p>
          <a:p>
            <a:pPr algn="ctr"/>
            <a:endParaRPr lang="en-US" sz="3600" dirty="0"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258751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red wall with a red stripe&#10;&#10;Description automatically generated">
            <a:extLst>
              <a:ext uri="{FF2B5EF4-FFF2-40B4-BE49-F238E27FC236}">
                <a16:creationId xmlns:a16="http://schemas.microsoft.com/office/drawing/2014/main" id="{FFA57756-1D21-F4EF-4339-56A358606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26441F-0F1B-5061-8447-18D8073C3141}"/>
              </a:ext>
            </a:extLst>
          </p:cNvPr>
          <p:cNvSpPr txBox="1"/>
          <p:nvPr/>
        </p:nvSpPr>
        <p:spPr>
          <a:xfrm>
            <a:off x="142935" y="473809"/>
            <a:ext cx="767845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rgbClr val="FEECD7"/>
                </a:solidFill>
                <a:latin typeface="Futura" panose="020B0602020204020303" pitchFamily="34" charset="-79"/>
                <a:cs typeface="Futura"/>
              </a:rPr>
              <a:t>CHAPTER 4 - CAIN &amp; ABEL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2281F3-4344-A57D-F9C2-A3254C038E61}"/>
              </a:ext>
            </a:extLst>
          </p:cNvPr>
          <p:cNvSpPr txBox="1"/>
          <p:nvPr/>
        </p:nvSpPr>
        <p:spPr>
          <a:xfrm>
            <a:off x="3028" y="1845362"/>
            <a:ext cx="121889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cs typeface="Futura Medium" panose="020B0602020204020303" pitchFamily="34" charset="-79"/>
              </a:rPr>
              <a:t>1</a:t>
            </a:r>
            <a:r>
              <a:rPr lang="en-US" sz="4400" baseline="30000" dirty="0">
                <a:latin typeface="Century Gothic" panose="020B0502020202020204" pitchFamily="34" charset="0"/>
                <a:cs typeface="Futura Medium" panose="020B0602020204020303" pitchFamily="34" charset="-79"/>
              </a:rPr>
              <a:t>st</a:t>
            </a:r>
            <a:r>
              <a:rPr lang="en-US" sz="4400" dirty="0">
                <a:latin typeface="Century Gothic" panose="020B0502020202020204" pitchFamily="34" charset="0"/>
                <a:cs typeface="Futura Medium" panose="020B0602020204020303" pitchFamily="34" charset="-79"/>
              </a:rPr>
              <a:t> Peter 5:8 ESV</a:t>
            </a:r>
          </a:p>
          <a:p>
            <a:pPr algn="ctr"/>
            <a:endParaRPr lang="en-US" sz="4400" dirty="0"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/>
            <a:r>
              <a:rPr lang="en-US" sz="4400" dirty="0">
                <a:latin typeface="Century Gothic" panose="020B0502020202020204" pitchFamily="34" charset="0"/>
                <a:cs typeface="Futura Medium" panose="020B0602020204020303" pitchFamily="34" charset="-79"/>
              </a:rPr>
              <a:t>“Be sober-minded; be watchful. Your adversary prowls around like a roaring lion, seeking someone to devour.”</a:t>
            </a:r>
          </a:p>
        </p:txBody>
      </p:sp>
    </p:spTree>
    <p:extLst>
      <p:ext uri="{BB962C8B-B14F-4D97-AF65-F5344CB8AC3E}">
        <p14:creationId xmlns:p14="http://schemas.microsoft.com/office/powerpoint/2010/main" val="30524265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red wall with a red stripe&#10;&#10;Description automatically generated">
            <a:extLst>
              <a:ext uri="{FF2B5EF4-FFF2-40B4-BE49-F238E27FC236}">
                <a16:creationId xmlns:a16="http://schemas.microsoft.com/office/drawing/2014/main" id="{FFA57756-1D21-F4EF-4339-56A358606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26441F-0F1B-5061-8447-18D8073C3141}"/>
              </a:ext>
            </a:extLst>
          </p:cNvPr>
          <p:cNvSpPr txBox="1"/>
          <p:nvPr/>
        </p:nvSpPr>
        <p:spPr>
          <a:xfrm>
            <a:off x="142637" y="473461"/>
            <a:ext cx="7678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EECD7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CHAPTER 4 - CAIN &amp; ABEL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2281F3-4344-A57D-F9C2-A3254C038E61}"/>
              </a:ext>
            </a:extLst>
          </p:cNvPr>
          <p:cNvSpPr txBox="1"/>
          <p:nvPr/>
        </p:nvSpPr>
        <p:spPr>
          <a:xfrm>
            <a:off x="0" y="1358061"/>
            <a:ext cx="121889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  <a:cs typeface="Futura Medium" panose="020B0602020204020303" pitchFamily="34" charset="-79"/>
              </a:rPr>
              <a:t>Vs. 1-2: Adam and Eve have children</a:t>
            </a:r>
          </a:p>
          <a:p>
            <a:pPr algn="ctr"/>
            <a:endParaRPr lang="en-US" sz="3600" dirty="0"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/>
            <a:r>
              <a:rPr lang="en-US" sz="3600" dirty="0">
                <a:latin typeface="Century Gothic" panose="020B0502020202020204" pitchFamily="34" charset="0"/>
                <a:cs typeface="Futura Medium" panose="020B0602020204020303" pitchFamily="34" charset="-79"/>
              </a:rPr>
              <a:t>Vs. 3-5: Cain and Abel</a:t>
            </a:r>
          </a:p>
          <a:p>
            <a:pPr algn="ctr"/>
            <a:endParaRPr lang="en-US" sz="3600" dirty="0"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/>
            <a:r>
              <a:rPr lang="en-US" sz="3600" dirty="0">
                <a:latin typeface="Century Gothic" panose="020B0502020202020204" pitchFamily="34" charset="0"/>
                <a:cs typeface="Futura Medium" panose="020B0602020204020303" pitchFamily="34" charset="-79"/>
              </a:rPr>
              <a:t>Vs. 6-7: The Lord speaks to Cain</a:t>
            </a:r>
          </a:p>
          <a:p>
            <a:pPr algn="ctr"/>
            <a:endParaRPr lang="en-US" sz="3600" dirty="0"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/>
            <a:r>
              <a:rPr lang="en-US" sz="3600" dirty="0">
                <a:latin typeface="Century Gothic" panose="020B0502020202020204" pitchFamily="34" charset="0"/>
                <a:cs typeface="Futura Medium" panose="020B0602020204020303" pitchFamily="34" charset="-79"/>
              </a:rPr>
              <a:t>Vs. 8-12: Cain’s sin(s) and God’s punishment</a:t>
            </a:r>
          </a:p>
          <a:p>
            <a:pPr algn="ctr"/>
            <a:endParaRPr lang="en-US" sz="3600" dirty="0"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108223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red wall with a red stripe&#10;&#10;Description automatically generated">
            <a:extLst>
              <a:ext uri="{FF2B5EF4-FFF2-40B4-BE49-F238E27FC236}">
                <a16:creationId xmlns:a16="http://schemas.microsoft.com/office/drawing/2014/main" id="{FFA57756-1D21-F4EF-4339-56A358606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26441F-0F1B-5061-8447-18D8073C3141}"/>
              </a:ext>
            </a:extLst>
          </p:cNvPr>
          <p:cNvSpPr txBox="1"/>
          <p:nvPr/>
        </p:nvSpPr>
        <p:spPr>
          <a:xfrm>
            <a:off x="142935" y="473809"/>
            <a:ext cx="767845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rgbClr val="FEECD7"/>
                </a:solidFill>
                <a:latin typeface="Futura" panose="020B0602020204020303" pitchFamily="34" charset="-79"/>
                <a:cs typeface="Futura"/>
              </a:rPr>
              <a:t>CHAPTER 4 - CAIN &amp; ABEL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2281F3-4344-A57D-F9C2-A3254C038E61}"/>
              </a:ext>
            </a:extLst>
          </p:cNvPr>
          <p:cNvSpPr txBox="1"/>
          <p:nvPr/>
        </p:nvSpPr>
        <p:spPr>
          <a:xfrm>
            <a:off x="3028" y="1845362"/>
            <a:ext cx="121889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  <a:cs typeface="Futura Medium" panose="020B0602020204020303" pitchFamily="34" charset="-79"/>
              </a:rPr>
              <a:t>1</a:t>
            </a:r>
            <a:r>
              <a:rPr lang="en-US" sz="3600" baseline="30000" dirty="0">
                <a:latin typeface="Century Gothic" panose="020B0502020202020204" pitchFamily="34" charset="0"/>
                <a:cs typeface="Futura Medium" panose="020B0602020204020303" pitchFamily="34" charset="-79"/>
              </a:rPr>
              <a:t>st</a:t>
            </a:r>
            <a:r>
              <a:rPr lang="en-US" sz="3600" dirty="0">
                <a:latin typeface="Century Gothic" panose="020B0502020202020204" pitchFamily="34" charset="0"/>
                <a:cs typeface="Futura Medium" panose="020B0602020204020303" pitchFamily="34" charset="-79"/>
              </a:rPr>
              <a:t> John 3:11-12 ESV</a:t>
            </a:r>
          </a:p>
          <a:p>
            <a:pPr algn="ctr"/>
            <a:endParaRPr lang="en-US" sz="3600" dirty="0"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/>
            <a:r>
              <a:rPr lang="en-US" sz="3600" dirty="0">
                <a:latin typeface="Century Gothic" panose="020B0502020202020204" pitchFamily="34" charset="0"/>
                <a:cs typeface="Futura Medium" panose="020B0602020204020303" pitchFamily="34" charset="-79"/>
              </a:rPr>
              <a:t>“For this is the message that you have heard from the beginning, that we should love one another. </a:t>
            </a:r>
            <a:r>
              <a:rPr lang="en-US" sz="3600" b="1" dirty="0">
                <a:latin typeface="Century Gothic" panose="020B0502020202020204" pitchFamily="34" charset="0"/>
                <a:cs typeface="Futura Medium" panose="020B0602020204020303" pitchFamily="34" charset="-79"/>
              </a:rPr>
              <a:t>We should not be like Cain, who was of the evil one and murdered his brother. And why did he murder him? Because his own deeds were evil </a:t>
            </a:r>
            <a:r>
              <a:rPr lang="en-US" sz="3600" dirty="0">
                <a:latin typeface="Century Gothic" panose="020B0502020202020204" pitchFamily="34" charset="0"/>
                <a:cs typeface="Futura Medium" panose="020B0602020204020303" pitchFamily="34" charset="-79"/>
              </a:rPr>
              <a:t>and his brother’s righteous.” </a:t>
            </a:r>
          </a:p>
        </p:txBody>
      </p:sp>
    </p:spTree>
    <p:extLst>
      <p:ext uri="{BB962C8B-B14F-4D97-AF65-F5344CB8AC3E}">
        <p14:creationId xmlns:p14="http://schemas.microsoft.com/office/powerpoint/2010/main" val="33113287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red wall with a red stripe&#10;&#10;Description automatically generated">
            <a:extLst>
              <a:ext uri="{FF2B5EF4-FFF2-40B4-BE49-F238E27FC236}">
                <a16:creationId xmlns:a16="http://schemas.microsoft.com/office/drawing/2014/main" id="{FFA57756-1D21-F4EF-4339-56A358606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26441F-0F1B-5061-8447-18D8073C3141}"/>
              </a:ext>
            </a:extLst>
          </p:cNvPr>
          <p:cNvSpPr txBox="1"/>
          <p:nvPr/>
        </p:nvSpPr>
        <p:spPr>
          <a:xfrm>
            <a:off x="142935" y="473809"/>
            <a:ext cx="767845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rgbClr val="FEECD7"/>
                </a:solidFill>
                <a:latin typeface="Futura" panose="020B0602020204020303" pitchFamily="34" charset="-79"/>
                <a:cs typeface="Futura"/>
              </a:rPr>
              <a:t>CHAPTER 4 - CAIN &amp; ABEL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2281F3-4344-A57D-F9C2-A3254C038E61}"/>
              </a:ext>
            </a:extLst>
          </p:cNvPr>
          <p:cNvSpPr txBox="1"/>
          <p:nvPr/>
        </p:nvSpPr>
        <p:spPr>
          <a:xfrm>
            <a:off x="3028" y="1132966"/>
            <a:ext cx="1218897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cs typeface="Futura Medium" panose="020B0602020204020303" pitchFamily="34" charset="-79"/>
              </a:rPr>
              <a:t>Genesis 4:10-12 ESV</a:t>
            </a:r>
          </a:p>
          <a:p>
            <a:pPr algn="ctr"/>
            <a:endParaRPr lang="en-US" sz="2800" dirty="0"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/>
            <a:r>
              <a:rPr lang="en-US" sz="3800" dirty="0">
                <a:latin typeface="Century Gothic" panose="020B0502020202020204" pitchFamily="34" charset="0"/>
                <a:cs typeface="Futura Medium" panose="020B0602020204020303" pitchFamily="34" charset="-79"/>
              </a:rPr>
              <a:t>“And the Lord said, “What have you done? </a:t>
            </a:r>
            <a:r>
              <a:rPr lang="en-US" sz="3800" b="1" dirty="0">
                <a:latin typeface="Century Gothic" panose="020B0502020202020204" pitchFamily="34" charset="0"/>
                <a:cs typeface="Futura Medium" panose="020B0602020204020303" pitchFamily="34" charset="-79"/>
              </a:rPr>
              <a:t>The voice of your brother's blood is crying to me</a:t>
            </a:r>
            <a:r>
              <a:rPr lang="en-US" sz="3800" dirty="0">
                <a:latin typeface="Century Gothic" panose="020B0502020202020204" pitchFamily="34" charset="0"/>
                <a:cs typeface="Futura Medium" panose="020B0602020204020303" pitchFamily="34" charset="-79"/>
              </a:rPr>
              <a:t> from the ground. 11 And now </a:t>
            </a:r>
            <a:r>
              <a:rPr lang="en-US" sz="3800" b="1" dirty="0">
                <a:latin typeface="Century Gothic" panose="020B0502020202020204" pitchFamily="34" charset="0"/>
                <a:cs typeface="Futura Medium" panose="020B0602020204020303" pitchFamily="34" charset="-79"/>
              </a:rPr>
              <a:t>you are cursed from the ground</a:t>
            </a:r>
            <a:r>
              <a:rPr lang="en-US" sz="3800" dirty="0">
                <a:latin typeface="Century Gothic" panose="020B0502020202020204" pitchFamily="34" charset="0"/>
                <a:cs typeface="Futura Medium" panose="020B0602020204020303" pitchFamily="34" charset="-79"/>
              </a:rPr>
              <a:t>, which has opened its mouth to receive your brother's blood from your hand. 12 </a:t>
            </a:r>
            <a:r>
              <a:rPr lang="en-US" sz="3800" b="1" dirty="0">
                <a:latin typeface="Century Gothic" panose="020B0502020202020204" pitchFamily="34" charset="0"/>
                <a:cs typeface="Futura Medium" panose="020B0602020204020303" pitchFamily="34" charset="-79"/>
              </a:rPr>
              <a:t>When you work the ground, it shall no longer yield to you its strength</a:t>
            </a:r>
            <a:r>
              <a:rPr lang="en-US" sz="3800" dirty="0">
                <a:latin typeface="Century Gothic" panose="020B0502020202020204" pitchFamily="34" charset="0"/>
                <a:cs typeface="Futura Medium" panose="020B0602020204020303" pitchFamily="34" charset="-79"/>
              </a:rPr>
              <a:t>. You shall be a fugitive and a wanderer on the earth.””</a:t>
            </a:r>
          </a:p>
        </p:txBody>
      </p:sp>
    </p:spTree>
    <p:extLst>
      <p:ext uri="{BB962C8B-B14F-4D97-AF65-F5344CB8AC3E}">
        <p14:creationId xmlns:p14="http://schemas.microsoft.com/office/powerpoint/2010/main" val="34906122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990</TotalTime>
  <Words>618</Words>
  <Application>Microsoft Office PowerPoint</Application>
  <PresentationFormat>Widescreen</PresentationFormat>
  <Paragraphs>63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Futura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Mackenzie Kelly</cp:lastModifiedBy>
  <cp:revision>21</cp:revision>
  <dcterms:created xsi:type="dcterms:W3CDTF">2024-03-01T15:11:52Z</dcterms:created>
  <dcterms:modified xsi:type="dcterms:W3CDTF">2024-03-16T16:09:19Z</dcterms:modified>
</cp:coreProperties>
</file>