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75F"/>
    <a:srgbClr val="F9F5DB"/>
    <a:srgbClr val="2F0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>
      <p:cViewPr varScale="1">
        <p:scale>
          <a:sx n="88" d="100"/>
          <a:sy n="88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6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1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4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0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BB58C3A-85B8-5E46-B04E-9ADB4FD79EAA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2129583-C9FF-774D-ACF2-EF53F2DD0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97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303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right light in the sky&#10;&#10;Description automatically generated">
            <a:extLst>
              <a:ext uri="{FF2B5EF4-FFF2-40B4-BE49-F238E27FC236}">
                <a16:creationId xmlns:a16="http://schemas.microsoft.com/office/drawing/2014/main" id="{92F6B144-2C8C-FBCE-BFE2-77CBD1E49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" b="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18062-35FD-F8A5-ECAE-8D6A3E7D6BD3}"/>
              </a:ext>
            </a:extLst>
          </p:cNvPr>
          <p:cNvSpPr txBox="1"/>
          <p:nvPr/>
        </p:nvSpPr>
        <p:spPr>
          <a:xfrm>
            <a:off x="0" y="2705725"/>
            <a:ext cx="12190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Heavy" panose="02000503020000020003" pitchFamily="2" charset="0"/>
              </a:rPr>
              <a:t>GRACE UPON GRACE</a:t>
            </a:r>
          </a:p>
          <a:p>
            <a:pPr algn="ctr"/>
            <a:r>
              <a:rPr lang="en-US" sz="4400" b="1" cap="all" dirty="0" err="1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Heavy" panose="02000503020000020003" pitchFamily="2" charset="0"/>
              </a:rPr>
              <a:t>gracia</a:t>
            </a:r>
            <a:r>
              <a:rPr lang="en-US" sz="4400" b="1" cap="all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Heavy" panose="02000503020000020003" pitchFamily="2" charset="0"/>
              </a:rPr>
              <a:t> </a:t>
            </a:r>
            <a:r>
              <a:rPr lang="en-US" sz="4400" b="1" cap="all" dirty="0" err="1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Heavy" panose="02000503020000020003" pitchFamily="2" charset="0"/>
              </a:rPr>
              <a:t>sobre</a:t>
            </a:r>
            <a:r>
              <a:rPr lang="en-US" sz="4400" b="1" cap="all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Heavy" panose="02000503020000020003" pitchFamily="2" charset="0"/>
              </a:rPr>
              <a:t> </a:t>
            </a:r>
            <a:r>
              <a:rPr lang="en-US" sz="4400" b="1" cap="all" dirty="0" err="1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Heavy" panose="02000503020000020003" pitchFamily="2" charset="0"/>
              </a:rPr>
              <a:t>gracia</a:t>
            </a:r>
            <a:endParaRPr lang="en-US" sz="4400" b="1" cap="all" dirty="0">
              <a:solidFill>
                <a:srgbClr val="D5B75F"/>
              </a:solidFill>
              <a:effectLst>
                <a:outerShdw blurRad="50800" dist="38100" dir="2700000" algn="tl" rotWithShape="0">
                  <a:schemeClr val="bg1">
                    <a:alpha val="70000"/>
                  </a:schemeClr>
                </a:outerShdw>
              </a:effectLst>
              <a:latin typeface="Avenir Heavy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15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right light in the dark&#10;&#10;Description automatically generated">
            <a:extLst>
              <a:ext uri="{FF2B5EF4-FFF2-40B4-BE49-F238E27FC236}">
                <a16:creationId xmlns:a16="http://schemas.microsoft.com/office/drawing/2014/main" id="{28F9B896-9EC9-30AF-1687-FBB5A4ABC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12AEC-E721-4009-7684-B6602C28A8EE}"/>
              </a:ext>
            </a:extLst>
          </p:cNvPr>
          <p:cNvSpPr txBox="1"/>
          <p:nvPr/>
        </p:nvSpPr>
        <p:spPr>
          <a:xfrm>
            <a:off x="298185" y="5761352"/>
            <a:ext cx="1219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Book" panose="02000503020000020003" pitchFamily="2" charset="0"/>
              </a:rPr>
              <a:t>THE GRACE OF LIFE / </a:t>
            </a:r>
            <a:r>
              <a:rPr lang="en-US" sz="3200" cap="all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Book" panose="02000503020000020003" pitchFamily="2" charset="0"/>
              </a:rPr>
              <a:t>LA GRACIA DE LA VIDA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5010A-5538-BDB7-F7A0-EA72D00B8A7B}"/>
              </a:ext>
            </a:extLst>
          </p:cNvPr>
          <p:cNvSpPr txBox="1"/>
          <p:nvPr/>
        </p:nvSpPr>
        <p:spPr>
          <a:xfrm>
            <a:off x="1524" y="1203294"/>
            <a:ext cx="121904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We needed life /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Nosotros</a:t>
            </a: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necesitábamos</a:t>
            </a: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vida</a:t>
            </a:r>
            <a:b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</a:b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(John 3.3,5 / Juan 3.3,5)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Life must be sustained / La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vida</a:t>
            </a: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debe</a:t>
            </a: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ser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sostenida</a:t>
            </a:r>
            <a:b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</a:b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(John 4.14; 6.33; Juan 4.14; 6.33)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Life must be protected / La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vida</a:t>
            </a: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debe</a:t>
            </a: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ser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protegida</a:t>
            </a:r>
            <a:b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</a:b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(John 10.11.28; Juan 10.11,28)</a:t>
            </a:r>
          </a:p>
        </p:txBody>
      </p:sp>
    </p:spTree>
    <p:extLst>
      <p:ext uri="{BB962C8B-B14F-4D97-AF65-F5344CB8AC3E}">
        <p14:creationId xmlns:p14="http://schemas.microsoft.com/office/powerpoint/2010/main" val="1388069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right light in the dark&#10;&#10;Description automatically generated">
            <a:extLst>
              <a:ext uri="{FF2B5EF4-FFF2-40B4-BE49-F238E27FC236}">
                <a16:creationId xmlns:a16="http://schemas.microsoft.com/office/drawing/2014/main" id="{28F9B896-9EC9-30AF-1687-FBB5A4ABC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12AEC-E721-4009-7684-B6602C28A8EE}"/>
              </a:ext>
            </a:extLst>
          </p:cNvPr>
          <p:cNvSpPr txBox="1"/>
          <p:nvPr/>
        </p:nvSpPr>
        <p:spPr>
          <a:xfrm>
            <a:off x="1524" y="5773878"/>
            <a:ext cx="1219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Book" panose="02000503020000020003" pitchFamily="2" charset="0"/>
              </a:rPr>
              <a:t>THE GRACE OF LIGHT / </a:t>
            </a:r>
            <a:r>
              <a:rPr lang="en-US" sz="3600" cap="all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Book" panose="02000503020000020003" pitchFamily="2" charset="0"/>
              </a:rPr>
              <a:t>LA GRACIA DE LA LUZ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5DBB4-2E84-5678-B52F-1CFA8A76B628}"/>
              </a:ext>
            </a:extLst>
          </p:cNvPr>
          <p:cNvSpPr txBox="1"/>
          <p:nvPr/>
        </p:nvSpPr>
        <p:spPr>
          <a:xfrm>
            <a:off x="1524" y="1217892"/>
            <a:ext cx="1219047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We needed light /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Nosotros</a:t>
            </a: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necesitábamos</a:t>
            </a: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luz</a:t>
            </a:r>
            <a:b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</a:b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(John 1.5; 8.12 / Juan 1.5; 8.12)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Light comes with truth / La luz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viene</a:t>
            </a: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con la </a:t>
            </a:r>
            <a:r>
              <a:rPr lang="en-US" sz="32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verdad</a:t>
            </a:r>
            <a:b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</a:b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(John 8.31-32; Juan 8.31-32)</a:t>
            </a:r>
          </a:p>
          <a:p>
            <a:pPr algn="ctr">
              <a:spcAft>
                <a:spcPts val="1200"/>
              </a:spcAft>
            </a:pPr>
            <a:r>
              <a:rPr lang="en-US" sz="31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Light can be received or rejected / La luz se </a:t>
            </a:r>
            <a:r>
              <a:rPr lang="en-US" sz="31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puede</a:t>
            </a:r>
            <a:r>
              <a:rPr lang="en-US" sz="31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</a:t>
            </a:r>
            <a:r>
              <a:rPr lang="en-US" sz="31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recibir</a:t>
            </a:r>
            <a:r>
              <a:rPr lang="en-US" sz="31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 o </a:t>
            </a:r>
            <a:r>
              <a:rPr lang="en-US" sz="3100" dirty="0" err="1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rechazar</a:t>
            </a:r>
            <a:br>
              <a:rPr lang="en-US" sz="31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</a:br>
            <a:r>
              <a:rPr lang="en-US" sz="3200" dirty="0">
                <a:solidFill>
                  <a:srgbClr val="F9F5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 panose="020B0402020203020204" pitchFamily="34" charset="77"/>
              </a:rPr>
              <a:t>(John 1.9-13; Juan 1.9-13)</a:t>
            </a:r>
          </a:p>
        </p:txBody>
      </p:sp>
    </p:spTree>
    <p:extLst>
      <p:ext uri="{BB962C8B-B14F-4D97-AF65-F5344CB8AC3E}">
        <p14:creationId xmlns:p14="http://schemas.microsoft.com/office/powerpoint/2010/main" val="3321551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right light in the dark&#10;&#10;Description automatically generated">
            <a:extLst>
              <a:ext uri="{FF2B5EF4-FFF2-40B4-BE49-F238E27FC236}">
                <a16:creationId xmlns:a16="http://schemas.microsoft.com/office/drawing/2014/main" id="{28F9B896-9EC9-30AF-1687-FBB5A4ABC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12AEC-E721-4009-7684-B6602C28A8EE}"/>
              </a:ext>
            </a:extLst>
          </p:cNvPr>
          <p:cNvSpPr txBox="1"/>
          <p:nvPr/>
        </p:nvSpPr>
        <p:spPr>
          <a:xfrm>
            <a:off x="389830" y="5798930"/>
            <a:ext cx="1219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Book" panose="02000503020000020003" pitchFamily="2" charset="0"/>
              </a:rPr>
              <a:t>THE COST OF GRACE / </a:t>
            </a:r>
            <a:r>
              <a:rPr lang="en-US" sz="3600" cap="all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Book" panose="02000503020000020003" pitchFamily="2" charset="0"/>
              </a:rPr>
              <a:t>EL COSTO DE LA GRACIA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A31E1-AE91-CCD7-E529-0A919F840808}"/>
              </a:ext>
            </a:extLst>
          </p:cNvPr>
          <p:cNvSpPr txBox="1"/>
          <p:nvPr/>
        </p:nvSpPr>
        <p:spPr>
          <a:xfrm>
            <a:off x="174039" y="1474028"/>
            <a:ext cx="5749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“For God so loved the world, that he gave his only Son, that whoever believes in him should not perish but have eternal life.” (John 3:16, ESV)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E09FB-90E3-8D8C-E96B-9B9E7F5937E9}"/>
              </a:ext>
            </a:extLst>
          </p:cNvPr>
          <p:cNvSpPr txBox="1"/>
          <p:nvPr/>
        </p:nvSpPr>
        <p:spPr>
          <a:xfrm>
            <a:off x="6441029" y="1227807"/>
            <a:ext cx="57494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“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Porque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de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tal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manera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amó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Dios al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mundo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, que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dio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a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su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Hijo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unigénito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, para que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todo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aquel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que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cree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en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Él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, no se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pierda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, mas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tenga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vida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eterna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.” (John 3:16, LBLA)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BC778F-3235-6981-B901-DA3135C251DA}"/>
              </a:ext>
            </a:extLst>
          </p:cNvPr>
          <p:cNvCxnSpPr/>
          <p:nvPr/>
        </p:nvCxnSpPr>
        <p:spPr>
          <a:xfrm>
            <a:off x="6096000" y="1227807"/>
            <a:ext cx="0" cy="3046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401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right light in the dark&#10;&#10;Description automatically generated">
            <a:extLst>
              <a:ext uri="{FF2B5EF4-FFF2-40B4-BE49-F238E27FC236}">
                <a16:creationId xmlns:a16="http://schemas.microsoft.com/office/drawing/2014/main" id="{28F9B896-9EC9-30AF-1687-FBB5A4ABC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12AEC-E721-4009-7684-B6602C28A8EE}"/>
              </a:ext>
            </a:extLst>
          </p:cNvPr>
          <p:cNvSpPr txBox="1"/>
          <p:nvPr/>
        </p:nvSpPr>
        <p:spPr>
          <a:xfrm>
            <a:off x="389830" y="5798930"/>
            <a:ext cx="1219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Book" panose="02000503020000020003" pitchFamily="2" charset="0"/>
              </a:rPr>
              <a:t>THE COST OF GRACE / </a:t>
            </a:r>
            <a:r>
              <a:rPr lang="en-US" sz="3600" cap="all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Book" panose="02000503020000020003" pitchFamily="2" charset="0"/>
              </a:rPr>
              <a:t>EL COSTO DE LA GRACIA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A31E1-AE91-CCD7-E529-0A919F840808}"/>
              </a:ext>
            </a:extLst>
          </p:cNvPr>
          <p:cNvSpPr txBox="1"/>
          <p:nvPr/>
        </p:nvSpPr>
        <p:spPr>
          <a:xfrm>
            <a:off x="44803" y="1905506"/>
            <a:ext cx="605119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“I am the good shepherd. The good shepherd lays down his life for the sheep.” (John 10:11, ESV)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E09FB-90E3-8D8C-E96B-9B9E7F5937E9}"/>
              </a:ext>
            </a:extLst>
          </p:cNvPr>
          <p:cNvSpPr txBox="1"/>
          <p:nvPr/>
        </p:nvSpPr>
        <p:spPr>
          <a:xfrm>
            <a:off x="6441028" y="1859340"/>
            <a:ext cx="5749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“</a:t>
            </a:r>
            <a:r>
              <a:rPr lang="en-US" sz="3200" dirty="0" err="1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Yo</a:t>
            </a:r>
            <a:r>
              <a:rPr lang="en-US" sz="32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 soy </a:t>
            </a:r>
            <a:r>
              <a:rPr lang="en-US" sz="3200" dirty="0" err="1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el</a:t>
            </a:r>
            <a:r>
              <a:rPr lang="en-US" sz="32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buen</a:t>
            </a:r>
            <a:r>
              <a:rPr lang="en-US" sz="32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 pastor; </a:t>
            </a:r>
            <a:r>
              <a:rPr lang="en-US" sz="3200" dirty="0" err="1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el</a:t>
            </a:r>
            <a:r>
              <a:rPr lang="en-US" sz="32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buen</a:t>
            </a:r>
            <a:r>
              <a:rPr lang="en-US" sz="32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 pastor da </a:t>
            </a:r>
            <a:r>
              <a:rPr lang="en-US" sz="3200" dirty="0" err="1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su</a:t>
            </a:r>
            <a:r>
              <a:rPr lang="en-US" sz="32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vida</a:t>
            </a:r>
            <a:r>
              <a:rPr lang="en-US" sz="32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por</a:t>
            </a:r>
            <a:r>
              <a:rPr lang="en-US" sz="32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 las </a:t>
            </a:r>
            <a:r>
              <a:rPr lang="en-US" sz="3200" dirty="0" err="1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ovejas</a:t>
            </a:r>
            <a:r>
              <a:rPr lang="en-US" sz="3200" dirty="0">
                <a:solidFill>
                  <a:srgbClr val="F9F5DB"/>
                </a:solidFill>
                <a:effectLst/>
                <a:latin typeface="Avenir Light" panose="020B0402020203020204" pitchFamily="34" charset="77"/>
              </a:rPr>
              <a:t>.” (John 10:11, LBLA)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BC778F-3235-6981-B901-DA3135C251DA}"/>
              </a:ext>
            </a:extLst>
          </p:cNvPr>
          <p:cNvCxnSpPr>
            <a:cxnSpLocks/>
          </p:cNvCxnSpPr>
          <p:nvPr/>
        </p:nvCxnSpPr>
        <p:spPr>
          <a:xfrm>
            <a:off x="6096000" y="1859340"/>
            <a:ext cx="0" cy="1569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09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right light in the dark&#10;&#10;Description automatically generated">
            <a:extLst>
              <a:ext uri="{FF2B5EF4-FFF2-40B4-BE49-F238E27FC236}">
                <a16:creationId xmlns:a16="http://schemas.microsoft.com/office/drawing/2014/main" id="{28F9B896-9EC9-30AF-1687-FBB5A4ABC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12AEC-E721-4009-7684-B6602C28A8EE}"/>
              </a:ext>
            </a:extLst>
          </p:cNvPr>
          <p:cNvSpPr txBox="1"/>
          <p:nvPr/>
        </p:nvSpPr>
        <p:spPr>
          <a:xfrm>
            <a:off x="389830" y="5798930"/>
            <a:ext cx="1219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Book" panose="02000503020000020003" pitchFamily="2" charset="0"/>
              </a:rPr>
              <a:t>THE COST OF GRACE / </a:t>
            </a:r>
            <a:r>
              <a:rPr lang="en-US" sz="3600" cap="all" dirty="0">
                <a:solidFill>
                  <a:srgbClr val="D5B75F"/>
                </a:solidFill>
                <a:effectLst>
                  <a:outerShdw blurRad="508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venir Book" panose="02000503020000020003" pitchFamily="2" charset="0"/>
              </a:rPr>
              <a:t>EL COSTO DE LA GRACIA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A31E1-AE91-CCD7-E529-0A919F840808}"/>
              </a:ext>
            </a:extLst>
          </p:cNvPr>
          <p:cNvSpPr txBox="1"/>
          <p:nvPr/>
        </p:nvSpPr>
        <p:spPr>
          <a:xfrm>
            <a:off x="174039" y="1474028"/>
            <a:ext cx="5749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“For God so loved the world, that he gave his only Son, that whoever believes in him should not perish but have eternal life.” (John 3:16, ESV)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E09FB-90E3-8D8C-E96B-9B9E7F5937E9}"/>
              </a:ext>
            </a:extLst>
          </p:cNvPr>
          <p:cNvSpPr txBox="1"/>
          <p:nvPr/>
        </p:nvSpPr>
        <p:spPr>
          <a:xfrm>
            <a:off x="6441029" y="1227807"/>
            <a:ext cx="57494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“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Porque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de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tal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manera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amó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Dios al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mundo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, que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dio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a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su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Hijo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unigénito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, para que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todo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aquel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que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cree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en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Él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, no se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pierda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, mas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tenga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vida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 </a:t>
            </a:r>
            <a:r>
              <a:rPr lang="en-US" sz="3200" dirty="0" err="1">
                <a:solidFill>
                  <a:srgbClr val="F9F5DB"/>
                </a:solidFill>
                <a:latin typeface="Avenir Light" panose="020B0402020203020204" pitchFamily="34" charset="77"/>
              </a:rPr>
              <a:t>eterna</a:t>
            </a:r>
            <a:r>
              <a:rPr lang="en-US" sz="3200" dirty="0">
                <a:solidFill>
                  <a:srgbClr val="F9F5DB"/>
                </a:solidFill>
                <a:latin typeface="Avenir Light" panose="020B0402020203020204" pitchFamily="34" charset="77"/>
              </a:rPr>
              <a:t>.” (John 3:16, LBLA)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BC778F-3235-6981-B901-DA3135C251DA}"/>
              </a:ext>
            </a:extLst>
          </p:cNvPr>
          <p:cNvCxnSpPr/>
          <p:nvPr/>
        </p:nvCxnSpPr>
        <p:spPr>
          <a:xfrm>
            <a:off x="6096000" y="1227807"/>
            <a:ext cx="0" cy="3046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30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962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368</Words>
  <Application>Microsoft Macintosh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Avenir Book</vt:lpstr>
      <vt:lpstr>Avenir Heavy</vt:lpstr>
      <vt:lpstr>Avenir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</cp:revision>
  <dcterms:created xsi:type="dcterms:W3CDTF">2024-03-28T16:29:58Z</dcterms:created>
  <dcterms:modified xsi:type="dcterms:W3CDTF">2024-03-31T11:47:39Z</dcterms:modified>
</cp:coreProperties>
</file>