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75" r:id="rId4"/>
    <p:sldId id="257" r:id="rId5"/>
    <p:sldId id="276"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02" d="100"/>
          <a:sy n="102" d="100"/>
        </p:scale>
        <p:origin x="19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3/12/24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3/12/24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3/12/24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3/12/24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3/12/24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3/12/24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dirty="0">
                <a:solidFill>
                  <a:srgbClr val="FEECD7"/>
                </a:solidFill>
                <a:latin typeface="Futura" panose="020B0602020204020303" pitchFamily="34" charset="-79"/>
                <a:cs typeface="Futura" panose="020B0602020204020303" pitchFamily="34" charset="-79"/>
              </a:rPr>
              <a:t>CHAPTER 3</a:t>
            </a: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92281F3-4344-A57D-F9C2-A3254C038E61}"/>
              </a:ext>
            </a:extLst>
          </p:cNvPr>
          <p:cNvSpPr txBox="1"/>
          <p:nvPr/>
        </p:nvSpPr>
        <p:spPr>
          <a:xfrm>
            <a:off x="3028" y="2644170"/>
            <a:ext cx="12188972" cy="1569660"/>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“Therefore, just as sin came into the world through one man, and death through sin, and so death spread to all men because all sinned—” (Romans 5:12, ESV)</a:t>
            </a:r>
          </a:p>
        </p:txBody>
      </p:sp>
    </p:spTree>
    <p:extLst>
      <p:ext uri="{BB962C8B-B14F-4D97-AF65-F5344CB8AC3E}">
        <p14:creationId xmlns:p14="http://schemas.microsoft.com/office/powerpoint/2010/main" val="60182320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92281F3-4344-A57D-F9C2-A3254C038E61}"/>
              </a:ext>
            </a:extLst>
          </p:cNvPr>
          <p:cNvSpPr txBox="1"/>
          <p:nvPr/>
        </p:nvSpPr>
        <p:spPr>
          <a:xfrm>
            <a:off x="3028" y="2151727"/>
            <a:ext cx="12188972" cy="2554545"/>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“He was foreknown before the foundation of the world but was made manifest in the last times for the sake of you who through him are believers in God, who raised him from the dead and gave him glory, so that your faith and hope are in God.” (1 Peter 1:20–21, ESV)</a:t>
            </a:r>
          </a:p>
        </p:txBody>
      </p:sp>
    </p:spTree>
    <p:extLst>
      <p:ext uri="{BB962C8B-B14F-4D97-AF65-F5344CB8AC3E}">
        <p14:creationId xmlns:p14="http://schemas.microsoft.com/office/powerpoint/2010/main" val="250239718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CHAPTER 3</a:t>
            </a:r>
          </a:p>
        </p:txBody>
      </p:sp>
      <p:sp>
        <p:nvSpPr>
          <p:cNvPr id="5" name="TextBox 4">
            <a:extLst>
              <a:ext uri="{FF2B5EF4-FFF2-40B4-BE49-F238E27FC236}">
                <a16:creationId xmlns:a16="http://schemas.microsoft.com/office/drawing/2014/main" id="{AEA815A0-B126-F233-41C4-492BDA8CDDE0}"/>
              </a:ext>
            </a:extLst>
          </p:cNvPr>
          <p:cNvSpPr txBox="1"/>
          <p:nvPr/>
        </p:nvSpPr>
        <p:spPr>
          <a:xfrm>
            <a:off x="308758" y="2287174"/>
            <a:ext cx="11881718" cy="3477875"/>
          </a:xfrm>
          <a:prstGeom prst="rect">
            <a:avLst/>
          </a:prstGeom>
          <a:noFill/>
        </p:spPr>
        <p:txBody>
          <a:bodyPr wrap="square" rtlCol="0">
            <a:spAutoFit/>
          </a:bodyPr>
          <a:lstStyle/>
          <a:p>
            <a:pPr algn="ctr">
              <a:spcAft>
                <a:spcPts val="1200"/>
              </a:spcAft>
            </a:pPr>
            <a:r>
              <a:rPr lang="en-US" sz="3600" dirty="0">
                <a:effectLst>
                  <a:outerShdw blurRad="50800" dist="38100" dir="2700000" algn="tl" rotWithShape="0">
                    <a:prstClr val="black">
                      <a:alpha val="40000"/>
                    </a:prstClr>
                  </a:outerShdw>
                </a:effectLst>
                <a:latin typeface="Century Gothic" panose="020B0502020202020204" pitchFamily="34" charset="0"/>
              </a:rPr>
              <a:t>The Tempter (vs. 1)</a:t>
            </a:r>
          </a:p>
          <a:p>
            <a:pPr algn="ctr">
              <a:spcAft>
                <a:spcPts val="1200"/>
              </a:spcAft>
            </a:pPr>
            <a:r>
              <a:rPr lang="en-US" sz="3600" dirty="0">
                <a:effectLst>
                  <a:outerShdw blurRad="50800" dist="38100" dir="2700000" algn="tl" rotWithShape="0">
                    <a:prstClr val="black">
                      <a:alpha val="40000"/>
                    </a:prstClr>
                  </a:outerShdw>
                </a:effectLst>
                <a:latin typeface="Century Gothic" panose="020B0502020202020204" pitchFamily="34" charset="0"/>
              </a:rPr>
              <a:t>The Temptation (vss. 1-5)</a:t>
            </a:r>
          </a:p>
          <a:p>
            <a:pPr algn="ctr">
              <a:spcAft>
                <a:spcPts val="1200"/>
              </a:spcAft>
            </a:pPr>
            <a:r>
              <a:rPr lang="en-US" sz="3600" dirty="0">
                <a:effectLst>
                  <a:outerShdw blurRad="50800" dist="38100" dir="2700000" algn="tl" rotWithShape="0">
                    <a:prstClr val="black">
                      <a:alpha val="40000"/>
                    </a:prstClr>
                  </a:outerShdw>
                </a:effectLst>
                <a:latin typeface="Century Gothic" panose="020B0502020202020204" pitchFamily="34" charset="0"/>
              </a:rPr>
              <a:t>The Transgression (vs. 6)</a:t>
            </a:r>
          </a:p>
          <a:p>
            <a:pPr algn="ctr">
              <a:spcAft>
                <a:spcPts val="1200"/>
              </a:spcAft>
            </a:pPr>
            <a:r>
              <a:rPr lang="en-US" sz="3600" dirty="0">
                <a:effectLst>
                  <a:outerShdw blurRad="50800" dist="38100" dir="2700000" algn="tl" rotWithShape="0">
                    <a:prstClr val="black">
                      <a:alpha val="40000"/>
                    </a:prstClr>
                  </a:outerShdw>
                </a:effectLst>
                <a:latin typeface="Century Gothic" panose="020B0502020202020204" pitchFamily="34" charset="0"/>
              </a:rPr>
              <a:t>The Consequences (vss. 7-19, 22-24)</a:t>
            </a:r>
          </a:p>
          <a:p>
            <a:pPr algn="ctr">
              <a:spcAft>
                <a:spcPts val="1200"/>
              </a:spcAft>
            </a:pPr>
            <a:r>
              <a:rPr lang="en-US" sz="3600" dirty="0">
                <a:effectLst>
                  <a:outerShdw blurRad="50800" dist="38100" dir="2700000" algn="tl" rotWithShape="0">
                    <a:prstClr val="black">
                      <a:alpha val="40000"/>
                    </a:prstClr>
                  </a:outerShdw>
                </a:effectLst>
                <a:latin typeface="Century Gothic" panose="020B0502020202020204" pitchFamily="34" charset="0"/>
              </a:rPr>
              <a:t>Hope (vss. 15, 20-21)</a:t>
            </a:r>
          </a:p>
        </p:txBody>
      </p:sp>
    </p:spTree>
    <p:extLst>
      <p:ext uri="{BB962C8B-B14F-4D97-AF65-F5344CB8AC3E}">
        <p14:creationId xmlns:p14="http://schemas.microsoft.com/office/powerpoint/2010/main" val="2405922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9" presetClass="emph" presetSubtype="0" nodeType="withEffect">
                                  <p:stCondLst>
                                    <p:cond delay="0"/>
                                  </p:stCondLst>
                                  <p:childTnLst>
                                    <p:set>
                                      <p:cBhvr>
                                        <p:cTn id="18" dur="indefinite"/>
                                        <p:tgtEl>
                                          <p:spTgt spid="5">
                                            <p:txEl>
                                              <p:pRg st="0" end="0"/>
                                            </p:txEl>
                                          </p:spTgt>
                                        </p:tgtEl>
                                        <p:attrNameLst>
                                          <p:attrName>style.opacity</p:attrName>
                                        </p:attrNameLst>
                                      </p:cBhvr>
                                      <p:to>
                                        <p:strVal val="0.4"/>
                                      </p:to>
                                    </p:set>
                                    <p:animEffect filter="image" prLst="opacity: 0.4">
                                      <p:cBhvr rctx="IE">
                                        <p:cTn id="19" dur="indefinite"/>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7" presetID="9" presetClass="emph" presetSubtype="0" nodeType="withEffect">
                                  <p:stCondLst>
                                    <p:cond delay="0"/>
                                  </p:stCondLst>
                                  <p:childTnLst>
                                    <p:set>
                                      <p:cBhvr>
                                        <p:cTn id="28" dur="indefinite"/>
                                        <p:tgtEl>
                                          <p:spTgt spid="5">
                                            <p:txEl>
                                              <p:pRg st="1" end="1"/>
                                            </p:txEl>
                                          </p:spTgt>
                                        </p:tgtEl>
                                        <p:attrNameLst>
                                          <p:attrName>style.opacity</p:attrName>
                                        </p:attrNameLst>
                                      </p:cBhvr>
                                      <p:to>
                                        <p:strVal val="0.4"/>
                                      </p:to>
                                    </p:set>
                                    <p:animEffect filter="image" prLst="opacity: 0.4">
                                      <p:cBhvr rctx="IE">
                                        <p:cTn id="29" dur="indefinite"/>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7" presetID="9" presetClass="emph" presetSubtype="0" nodeType="withEffect">
                                  <p:stCondLst>
                                    <p:cond delay="0"/>
                                  </p:stCondLst>
                                  <p:childTnLst>
                                    <p:set>
                                      <p:cBhvr>
                                        <p:cTn id="38" dur="indefinite"/>
                                        <p:tgtEl>
                                          <p:spTgt spid="5">
                                            <p:txEl>
                                              <p:pRg st="2" end="2"/>
                                            </p:txEl>
                                          </p:spTgt>
                                        </p:tgtEl>
                                        <p:attrNameLst>
                                          <p:attrName>style.opacity</p:attrName>
                                        </p:attrNameLst>
                                      </p:cBhvr>
                                      <p:to>
                                        <p:strVal val="0.4"/>
                                      </p:to>
                                    </p:set>
                                    <p:animEffect filter="image" prLst="opacity: 0.4">
                                      <p:cBhvr rctx="IE">
                                        <p:cTn id="39" dur="indefinite"/>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7" presetID="9" presetClass="emph" presetSubtype="0" nodeType="withEffect">
                                  <p:stCondLst>
                                    <p:cond delay="0"/>
                                  </p:stCondLst>
                                  <p:childTnLst>
                                    <p:set>
                                      <p:cBhvr>
                                        <p:cTn id="48" dur="indefinite"/>
                                        <p:tgtEl>
                                          <p:spTgt spid="5">
                                            <p:txEl>
                                              <p:pRg st="3" end="3"/>
                                            </p:txEl>
                                          </p:spTgt>
                                        </p:tgtEl>
                                        <p:attrNameLst>
                                          <p:attrName>style.opacity</p:attrName>
                                        </p:attrNameLst>
                                      </p:cBhvr>
                                      <p:to>
                                        <p:strVal val="0.4"/>
                                      </p:to>
                                    </p:set>
                                    <p:animEffect filter="image" prLst="opacity: 0.4">
                                      <p:cBhvr rctx="IE">
                                        <p:cTn id="49"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92281F3-4344-A57D-F9C2-A3254C038E61}"/>
              </a:ext>
            </a:extLst>
          </p:cNvPr>
          <p:cNvSpPr txBox="1"/>
          <p:nvPr/>
        </p:nvSpPr>
        <p:spPr>
          <a:xfrm>
            <a:off x="3028" y="2644170"/>
            <a:ext cx="12188972" cy="1569660"/>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“I will put enmity between you and the woman, and between your offspring and her offspring; he shall bruise your head, and you shall bruise his heel.”” (Genesis 3:15, ESV)</a:t>
            </a:r>
          </a:p>
        </p:txBody>
      </p:sp>
    </p:spTree>
    <p:extLst>
      <p:ext uri="{BB962C8B-B14F-4D97-AF65-F5344CB8AC3E}">
        <p14:creationId xmlns:p14="http://schemas.microsoft.com/office/powerpoint/2010/main" val="8867860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3"/>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88</TotalTime>
  <Words>175</Words>
  <Application>Microsoft Macintosh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Futura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5</cp:revision>
  <dcterms:created xsi:type="dcterms:W3CDTF">2024-03-01T15:11:52Z</dcterms:created>
  <dcterms:modified xsi:type="dcterms:W3CDTF">2024-03-12T18:29:31Z</dcterms:modified>
</cp:coreProperties>
</file>