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0" r:id="rId3"/>
    <p:sldId id="268" r:id="rId4"/>
    <p:sldId id="272" r:id="rId5"/>
    <p:sldId id="273" r:id="rId6"/>
    <p:sldId id="274" r:id="rId7"/>
    <p:sldId id="275" r:id="rId8"/>
    <p:sldId id="276" r:id="rId9"/>
    <p:sldId id="271"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13204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1449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44283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76996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89815-BC19-A342-852B-163DD32C54C3}"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35643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489815-BC19-A342-852B-163DD32C54C3}"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342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489815-BC19-A342-852B-163DD32C54C3}"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26901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489815-BC19-A342-852B-163DD32C54C3}"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9223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89815-BC19-A342-852B-163DD32C54C3}"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4160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22011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7877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89815-BC19-A342-852B-163DD32C54C3}" type="datetimeFigureOut">
              <a:rPr lang="en-US" smtClean="0"/>
              <a:t>4/18/2024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64872-17F4-F540-A56C-01EDD6FD701D}" type="slidenum">
              <a:rPr lang="en-US" smtClean="0"/>
              <a:t>‹#›</a:t>
            </a:fld>
            <a:endParaRPr lang="en-US"/>
          </a:p>
        </p:txBody>
      </p:sp>
    </p:spTree>
    <p:extLst>
      <p:ext uri="{BB962C8B-B14F-4D97-AF65-F5344CB8AC3E}">
        <p14:creationId xmlns:p14="http://schemas.microsoft.com/office/powerpoint/2010/main" val="22908346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3"/>
          <a:stretch>
            <a:fillRect/>
          </a:stretch>
        </p:blipFill>
        <p:spPr>
          <a:xfrm>
            <a:off x="10285476" y="4951718"/>
            <a:ext cx="1905000" cy="1905000"/>
          </a:xfrm>
          <a:prstGeom prst="rect">
            <a:avLst/>
          </a:prstGeom>
        </p:spPr>
      </p:pic>
      <p:sp>
        <p:nvSpPr>
          <p:cNvPr id="3" name="TextBox 2">
            <a:extLst>
              <a:ext uri="{FF2B5EF4-FFF2-40B4-BE49-F238E27FC236}">
                <a16:creationId xmlns:a16="http://schemas.microsoft.com/office/drawing/2014/main" id="{EEC8E4CD-158A-9267-4961-B58B9381C735}"/>
              </a:ext>
            </a:extLst>
          </p:cNvPr>
          <p:cNvSpPr txBox="1"/>
          <p:nvPr/>
        </p:nvSpPr>
        <p:spPr>
          <a:xfrm>
            <a:off x="2253506" y="5581052"/>
            <a:ext cx="7678455" cy="646331"/>
          </a:xfrm>
          <a:prstGeom prst="rect">
            <a:avLst/>
          </a:prstGeom>
          <a:noFill/>
        </p:spPr>
        <p:txBody>
          <a:bodyPr wrap="square" rtlCol="0">
            <a:spAutoFit/>
          </a:bodyPr>
          <a:lstStyle/>
          <a:p>
            <a:pPr algn="ctr"/>
            <a:r>
              <a:rPr lang="en-US" sz="3600" b="1" dirty="0">
                <a:solidFill>
                  <a:srgbClr val="FEECD7"/>
                </a:solidFill>
                <a:latin typeface="Futura" panose="020B0602020204020303" pitchFamily="34" charset="-79"/>
                <a:cs typeface="Futura" panose="020B0602020204020303" pitchFamily="34" charset="-79"/>
              </a:rPr>
              <a:t>CHAPTER 18</a:t>
            </a:r>
          </a:p>
        </p:txBody>
      </p:sp>
    </p:spTree>
    <p:extLst>
      <p:ext uri="{BB962C8B-B14F-4D97-AF65-F5344CB8AC3E}">
        <p14:creationId xmlns:p14="http://schemas.microsoft.com/office/powerpoint/2010/main" val="277126801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3"/>
          <a:stretch>
            <a:fillRect/>
          </a:stretch>
        </p:blipFill>
        <p:spPr>
          <a:xfrm>
            <a:off x="10285476" y="4951718"/>
            <a:ext cx="1905000" cy="1905000"/>
          </a:xfrm>
          <a:prstGeom prst="rect">
            <a:avLst/>
          </a:prstGeom>
        </p:spPr>
      </p:pic>
    </p:spTree>
    <p:extLst>
      <p:ext uri="{BB962C8B-B14F-4D97-AF65-F5344CB8AC3E}">
        <p14:creationId xmlns:p14="http://schemas.microsoft.com/office/powerpoint/2010/main" val="267146539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188679" y="459116"/>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SETTING FOR CHAPTER 18</a:t>
            </a:r>
          </a:p>
        </p:txBody>
      </p:sp>
      <p:pic>
        <p:nvPicPr>
          <p:cNvPr id="2" name="Picture 1">
            <a:extLst>
              <a:ext uri="{FF2B5EF4-FFF2-40B4-BE49-F238E27FC236}">
                <a16:creationId xmlns:a16="http://schemas.microsoft.com/office/drawing/2014/main" id="{BB428FEE-C3FC-CC60-E916-A414EFEB8ACF}"/>
              </a:ext>
            </a:extLst>
          </p:cNvPr>
          <p:cNvPicPr>
            <a:picLocks noChangeAspect="1"/>
          </p:cNvPicPr>
          <p:nvPr/>
        </p:nvPicPr>
        <p:blipFill>
          <a:blip r:embed="rId3"/>
          <a:stretch>
            <a:fillRect/>
          </a:stretch>
        </p:blipFill>
        <p:spPr>
          <a:xfrm>
            <a:off x="1106039" y="1219258"/>
            <a:ext cx="9979922" cy="5613706"/>
          </a:xfrm>
          <a:prstGeom prst="rect">
            <a:avLst/>
          </a:prstGeom>
        </p:spPr>
      </p:pic>
    </p:spTree>
    <p:extLst>
      <p:ext uri="{BB962C8B-B14F-4D97-AF65-F5344CB8AC3E}">
        <p14:creationId xmlns:p14="http://schemas.microsoft.com/office/powerpoint/2010/main" val="391795100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CHAPTER 18 – The LORD visits Abraham</a:t>
            </a:r>
          </a:p>
        </p:txBody>
      </p:sp>
      <p:sp>
        <p:nvSpPr>
          <p:cNvPr id="5" name="TextBox 4">
            <a:extLst>
              <a:ext uri="{FF2B5EF4-FFF2-40B4-BE49-F238E27FC236}">
                <a16:creationId xmlns:a16="http://schemas.microsoft.com/office/drawing/2014/main" id="{06C2CB07-FC15-F289-D2C9-95A0882B969C}"/>
              </a:ext>
            </a:extLst>
          </p:cNvPr>
          <p:cNvSpPr txBox="1"/>
          <p:nvPr/>
        </p:nvSpPr>
        <p:spPr>
          <a:xfrm>
            <a:off x="3028" y="1690062"/>
            <a:ext cx="12188972" cy="3477875"/>
          </a:xfrm>
          <a:prstGeom prst="rect">
            <a:avLst/>
          </a:prstGeom>
          <a:noFill/>
        </p:spPr>
        <p:txBody>
          <a:bodyPr wrap="square" rtlCol="0">
            <a:spAutoFit/>
          </a:bodyPr>
          <a:lstStyle/>
          <a:p>
            <a:pPr algn="ctr"/>
            <a:r>
              <a:rPr lang="en-US" sz="4400" i="1" dirty="0">
                <a:latin typeface="Century Gothic" panose="020B0502020202020204" pitchFamily="34" charset="0"/>
              </a:rPr>
              <a:t>Hebrews 13:2 (ESV)</a:t>
            </a:r>
          </a:p>
          <a:p>
            <a:pPr algn="ctr"/>
            <a:endParaRPr lang="en-US" sz="4400" i="1" dirty="0">
              <a:latin typeface="Century Gothic" panose="020B0502020202020204" pitchFamily="34" charset="0"/>
            </a:endParaRPr>
          </a:p>
          <a:p>
            <a:pPr algn="ctr"/>
            <a:r>
              <a:rPr lang="en-US" sz="4400" i="1" dirty="0">
                <a:latin typeface="Century Gothic" panose="020B0502020202020204" pitchFamily="34" charset="0"/>
              </a:rPr>
              <a:t>“Do not neglect to show hospitality to strangers, for thereby some have entertained angels unawares.”</a:t>
            </a:r>
          </a:p>
        </p:txBody>
      </p:sp>
    </p:spTree>
    <p:extLst>
      <p:ext uri="{BB962C8B-B14F-4D97-AF65-F5344CB8AC3E}">
        <p14:creationId xmlns:p14="http://schemas.microsoft.com/office/powerpoint/2010/main" val="35181373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6C2CB07-FC15-F289-D2C9-95A0882B969C}"/>
              </a:ext>
            </a:extLst>
          </p:cNvPr>
          <p:cNvSpPr txBox="1"/>
          <p:nvPr/>
        </p:nvSpPr>
        <p:spPr>
          <a:xfrm>
            <a:off x="0" y="1268724"/>
            <a:ext cx="12188972" cy="5386090"/>
          </a:xfrm>
          <a:prstGeom prst="rect">
            <a:avLst/>
          </a:prstGeom>
          <a:noFill/>
        </p:spPr>
        <p:txBody>
          <a:bodyPr wrap="square" rtlCol="0">
            <a:spAutoFit/>
          </a:bodyPr>
          <a:lstStyle/>
          <a:p>
            <a:pPr algn="ctr"/>
            <a:r>
              <a:rPr lang="en-US" sz="3600" i="1" dirty="0">
                <a:latin typeface="Century Gothic" panose="020B0502020202020204" pitchFamily="34" charset="0"/>
              </a:rPr>
              <a:t>Genesis 18:10-14 (ESV)</a:t>
            </a:r>
          </a:p>
          <a:p>
            <a:pPr algn="ctr"/>
            <a:endParaRPr lang="en-US" sz="2800" i="1" dirty="0">
              <a:latin typeface="Century Gothic" panose="020B0502020202020204" pitchFamily="34" charset="0"/>
            </a:endParaRPr>
          </a:p>
          <a:p>
            <a:pPr algn="ctr"/>
            <a:r>
              <a:rPr lang="en-US" sz="2800" i="1" dirty="0">
                <a:latin typeface="Century Gothic" panose="020B0502020202020204" pitchFamily="34" charset="0"/>
              </a:rPr>
              <a:t>10 The Lord said, “I will surely return to you about this time next year, and </a:t>
            </a:r>
            <a:r>
              <a:rPr lang="en-US" sz="2800" b="1" i="1" dirty="0">
                <a:latin typeface="Century Gothic" panose="020B0502020202020204" pitchFamily="34" charset="0"/>
              </a:rPr>
              <a:t>Sarah your wife shall have a son</a:t>
            </a:r>
            <a:r>
              <a:rPr lang="en-US" sz="2800" i="1" dirty="0">
                <a:latin typeface="Century Gothic" panose="020B0502020202020204" pitchFamily="34" charset="0"/>
              </a:rPr>
              <a:t>.” And Sarah was listening at the tent door behind him. 11 Now Abraham and Sarah were old, advanced in years. The way of women had ceased to be with Sarah. 12 So </a:t>
            </a:r>
            <a:r>
              <a:rPr lang="en-US" sz="2800" b="1" i="1" dirty="0">
                <a:latin typeface="Century Gothic" panose="020B0502020202020204" pitchFamily="34" charset="0"/>
              </a:rPr>
              <a:t>Sarah laughed to herself, saying, “After I am worn out, and my lord is old, shall I have pleasure</a:t>
            </a:r>
            <a:r>
              <a:rPr lang="en-US" sz="2800" i="1" dirty="0">
                <a:latin typeface="Century Gothic" panose="020B0502020202020204" pitchFamily="34" charset="0"/>
              </a:rPr>
              <a:t>?” 13 The Lord said to Abraham, “Why did Sarah laugh and say, ‘Shall I indeed bear a child, now that I am old?’ 14 </a:t>
            </a:r>
            <a:r>
              <a:rPr lang="en-US" sz="2800" b="1" i="1" dirty="0">
                <a:latin typeface="Century Gothic" panose="020B0502020202020204" pitchFamily="34" charset="0"/>
              </a:rPr>
              <a:t>Is anything too hard for the Lord? </a:t>
            </a:r>
            <a:r>
              <a:rPr lang="en-US" sz="2800" i="1" dirty="0">
                <a:latin typeface="Century Gothic" panose="020B0502020202020204" pitchFamily="34" charset="0"/>
              </a:rPr>
              <a:t>At the appointed time I will return to you, about this time next year, and Sarah shall have a son.” </a:t>
            </a:r>
          </a:p>
        </p:txBody>
      </p:sp>
      <p:sp>
        <p:nvSpPr>
          <p:cNvPr id="2" name="TextBox 1">
            <a:extLst>
              <a:ext uri="{FF2B5EF4-FFF2-40B4-BE49-F238E27FC236}">
                <a16:creationId xmlns:a16="http://schemas.microsoft.com/office/drawing/2014/main" id="{ED917F49-B243-FE0A-5561-727E646346D0}"/>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CHAPTER 18 – The LORD visits Abraham</a:t>
            </a:r>
          </a:p>
        </p:txBody>
      </p:sp>
    </p:spTree>
    <p:extLst>
      <p:ext uri="{BB962C8B-B14F-4D97-AF65-F5344CB8AC3E}">
        <p14:creationId xmlns:p14="http://schemas.microsoft.com/office/powerpoint/2010/main" val="121095999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6C2CB07-FC15-F289-D2C9-95A0882B969C}"/>
              </a:ext>
            </a:extLst>
          </p:cNvPr>
          <p:cNvSpPr txBox="1"/>
          <p:nvPr/>
        </p:nvSpPr>
        <p:spPr>
          <a:xfrm>
            <a:off x="0" y="1552754"/>
            <a:ext cx="12188972" cy="4154984"/>
          </a:xfrm>
          <a:prstGeom prst="rect">
            <a:avLst/>
          </a:prstGeom>
          <a:noFill/>
        </p:spPr>
        <p:txBody>
          <a:bodyPr wrap="square" rtlCol="0">
            <a:spAutoFit/>
          </a:bodyPr>
          <a:lstStyle>
            <a:defPPr>
              <a:defRPr lang="en-US"/>
            </a:defPPr>
            <a:lvl1pPr algn="ctr">
              <a:defRPr sz="4400">
                <a:latin typeface="Century Gothic" panose="020B0502020202020204" pitchFamily="34" charset="0"/>
              </a:defRPr>
            </a:lvl1pPr>
          </a:lstStyle>
          <a:p>
            <a:r>
              <a:rPr lang="en-US" i="1" dirty="0"/>
              <a:t>Hebrews 11:11 (ESV)</a:t>
            </a:r>
          </a:p>
          <a:p>
            <a:endParaRPr lang="en-US" i="1" dirty="0"/>
          </a:p>
          <a:p>
            <a:r>
              <a:rPr lang="en-US" i="1" dirty="0"/>
              <a:t>“By faith Sarah herself received power to conceive, even when she was past the age, </a:t>
            </a:r>
            <a:r>
              <a:rPr lang="en-US" b="1" i="1" dirty="0"/>
              <a:t>since she considered him faithful who had promised</a:t>
            </a:r>
            <a:r>
              <a:rPr lang="en-US" i="1" dirty="0"/>
              <a:t>.”</a:t>
            </a:r>
          </a:p>
        </p:txBody>
      </p:sp>
      <p:sp>
        <p:nvSpPr>
          <p:cNvPr id="2" name="TextBox 1">
            <a:extLst>
              <a:ext uri="{FF2B5EF4-FFF2-40B4-BE49-F238E27FC236}">
                <a16:creationId xmlns:a16="http://schemas.microsoft.com/office/drawing/2014/main" id="{755FB12D-F9D7-233B-AF79-66F9E59C0E15}"/>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CHAPTER 18 – The LORD visits Abraham</a:t>
            </a:r>
          </a:p>
        </p:txBody>
      </p:sp>
    </p:spTree>
    <p:extLst>
      <p:ext uri="{BB962C8B-B14F-4D97-AF65-F5344CB8AC3E}">
        <p14:creationId xmlns:p14="http://schemas.microsoft.com/office/powerpoint/2010/main" val="414418240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6C2CB07-FC15-F289-D2C9-95A0882B969C}"/>
              </a:ext>
            </a:extLst>
          </p:cNvPr>
          <p:cNvSpPr txBox="1"/>
          <p:nvPr/>
        </p:nvSpPr>
        <p:spPr>
          <a:xfrm>
            <a:off x="0" y="1158711"/>
            <a:ext cx="12188972" cy="5786199"/>
          </a:xfrm>
          <a:prstGeom prst="rect">
            <a:avLst/>
          </a:prstGeom>
          <a:noFill/>
        </p:spPr>
        <p:txBody>
          <a:bodyPr wrap="square" rtlCol="0">
            <a:spAutoFit/>
          </a:bodyPr>
          <a:lstStyle/>
          <a:p>
            <a:pPr algn="ctr"/>
            <a:r>
              <a:rPr lang="en-US" sz="3600" i="1" dirty="0">
                <a:latin typeface="Century Gothic" panose="020B0502020202020204" pitchFamily="34" charset="0"/>
              </a:rPr>
              <a:t>Genesis 18:17-19 (ESV)</a:t>
            </a:r>
          </a:p>
          <a:p>
            <a:pPr algn="ctr"/>
            <a:endParaRPr lang="en-US" sz="2800" i="1" dirty="0">
              <a:latin typeface="Century Gothic" panose="020B0502020202020204" pitchFamily="34" charset="0"/>
            </a:endParaRPr>
          </a:p>
          <a:p>
            <a:pPr algn="ctr"/>
            <a:r>
              <a:rPr lang="en-US" sz="3400" i="1" dirty="0">
                <a:latin typeface="Century Gothic" panose="020B0502020202020204" pitchFamily="34" charset="0"/>
              </a:rPr>
              <a:t>17 The Lord said, “Shall I hide from Abraham what I am about to do, 18 seeing that Abraham shall surely become a great and mighty nation, and all the nations of the earth shall be blessed in him? 19 For I have chosen him, that he may command his children and his household after him to keep the way of the Lord by doing righteousness and justice, so that the Lord may bring to Abraham what he has promised him.”</a:t>
            </a:r>
          </a:p>
        </p:txBody>
      </p:sp>
      <p:sp>
        <p:nvSpPr>
          <p:cNvPr id="2" name="TextBox 1">
            <a:extLst>
              <a:ext uri="{FF2B5EF4-FFF2-40B4-BE49-F238E27FC236}">
                <a16:creationId xmlns:a16="http://schemas.microsoft.com/office/drawing/2014/main" id="{ED917F49-B243-FE0A-5561-727E646346D0}"/>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CHAPTER 18 – The LORD visits Abraham</a:t>
            </a:r>
          </a:p>
        </p:txBody>
      </p:sp>
    </p:spTree>
    <p:extLst>
      <p:ext uri="{BB962C8B-B14F-4D97-AF65-F5344CB8AC3E}">
        <p14:creationId xmlns:p14="http://schemas.microsoft.com/office/powerpoint/2010/main" val="138379028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6C2CB07-FC15-F289-D2C9-95A0882B969C}"/>
              </a:ext>
            </a:extLst>
          </p:cNvPr>
          <p:cNvSpPr txBox="1"/>
          <p:nvPr/>
        </p:nvSpPr>
        <p:spPr>
          <a:xfrm>
            <a:off x="0" y="1158711"/>
            <a:ext cx="12188972" cy="5016758"/>
          </a:xfrm>
          <a:prstGeom prst="rect">
            <a:avLst/>
          </a:prstGeom>
          <a:noFill/>
        </p:spPr>
        <p:txBody>
          <a:bodyPr wrap="square" rtlCol="0">
            <a:spAutoFit/>
          </a:bodyPr>
          <a:lstStyle/>
          <a:p>
            <a:pPr algn="ctr"/>
            <a:r>
              <a:rPr lang="en-US" sz="4000" i="1" dirty="0">
                <a:latin typeface="Century Gothic" panose="020B0502020202020204" pitchFamily="34" charset="0"/>
              </a:rPr>
              <a:t>Genesis 18:20-21 (ESV)</a:t>
            </a:r>
          </a:p>
          <a:p>
            <a:pPr algn="ctr"/>
            <a:endParaRPr lang="en-US" sz="4000" i="1" dirty="0">
              <a:latin typeface="Century Gothic" panose="020B0502020202020204" pitchFamily="34" charset="0"/>
            </a:endParaRPr>
          </a:p>
          <a:p>
            <a:pPr algn="ctr"/>
            <a:r>
              <a:rPr lang="en-US" sz="4000" i="1" dirty="0">
                <a:latin typeface="Century Gothic" panose="020B0502020202020204" pitchFamily="34" charset="0"/>
              </a:rPr>
              <a:t>20 Then the Lord said, “Because </a:t>
            </a:r>
            <a:r>
              <a:rPr lang="en-US" sz="4000" b="1" i="1" dirty="0">
                <a:latin typeface="Century Gothic" panose="020B0502020202020204" pitchFamily="34" charset="0"/>
              </a:rPr>
              <a:t>the outcry against Sodom and Gomorrah is great and their sin is very grave</a:t>
            </a:r>
            <a:r>
              <a:rPr lang="en-US" sz="4000" i="1" dirty="0">
                <a:latin typeface="Century Gothic" panose="020B0502020202020204" pitchFamily="34" charset="0"/>
              </a:rPr>
              <a:t>, 21 I will go down to see whether they have done altogether according to the outcry that has come to me. And if not, I will know.”</a:t>
            </a:r>
          </a:p>
        </p:txBody>
      </p:sp>
      <p:sp>
        <p:nvSpPr>
          <p:cNvPr id="2" name="TextBox 1">
            <a:extLst>
              <a:ext uri="{FF2B5EF4-FFF2-40B4-BE49-F238E27FC236}">
                <a16:creationId xmlns:a16="http://schemas.microsoft.com/office/drawing/2014/main" id="{ED917F49-B243-FE0A-5561-727E646346D0}"/>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CHAPTER 18 – The LORD visits Abraham</a:t>
            </a:r>
          </a:p>
        </p:txBody>
      </p:sp>
    </p:spTree>
    <p:extLst>
      <p:ext uri="{BB962C8B-B14F-4D97-AF65-F5344CB8AC3E}">
        <p14:creationId xmlns:p14="http://schemas.microsoft.com/office/powerpoint/2010/main" val="94070004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6C2CB07-FC15-F289-D2C9-95A0882B969C}"/>
              </a:ext>
            </a:extLst>
          </p:cNvPr>
          <p:cNvSpPr txBox="1"/>
          <p:nvPr/>
        </p:nvSpPr>
        <p:spPr>
          <a:xfrm>
            <a:off x="0" y="1158711"/>
            <a:ext cx="12188972" cy="5078313"/>
          </a:xfrm>
          <a:prstGeom prst="rect">
            <a:avLst/>
          </a:prstGeom>
          <a:noFill/>
        </p:spPr>
        <p:txBody>
          <a:bodyPr wrap="square" rtlCol="0">
            <a:spAutoFit/>
          </a:bodyPr>
          <a:lstStyle/>
          <a:p>
            <a:pPr algn="ctr"/>
            <a:r>
              <a:rPr lang="en-US" sz="3600" dirty="0">
                <a:latin typeface="Century Gothic" panose="020B0502020202020204" pitchFamily="34" charset="0"/>
              </a:rPr>
              <a:t>Genesis 18:23-25 (ESV)</a:t>
            </a:r>
          </a:p>
          <a:p>
            <a:pPr algn="ctr"/>
            <a:endParaRPr lang="en-US" sz="3200" dirty="0">
              <a:latin typeface="Century Gothic" panose="020B0502020202020204" pitchFamily="34" charset="0"/>
            </a:endParaRPr>
          </a:p>
          <a:p>
            <a:pPr algn="ctr"/>
            <a:r>
              <a:rPr lang="en-US" sz="3200" i="1" dirty="0">
                <a:latin typeface="Century Gothic" panose="020B0502020202020204" pitchFamily="34" charset="0"/>
              </a:rPr>
              <a:t>23 Then Abraham drew near and said, “Will you indeed sweep away the righteous with the wicked? 24 Suppose there are fifty righteous within the city. Will you then sweep away the place and not spare it for the fifty righteous who are in it? 25 </a:t>
            </a:r>
            <a:r>
              <a:rPr lang="en-US" sz="3200" b="1" i="1" dirty="0">
                <a:latin typeface="Century Gothic" panose="020B0502020202020204" pitchFamily="34" charset="0"/>
              </a:rPr>
              <a:t>Far be it from you to do such a thing, to put the righteous to death with the wicked, so that the righteous fare as the wicked!</a:t>
            </a:r>
            <a:r>
              <a:rPr lang="en-US" sz="3200" i="1" dirty="0">
                <a:latin typeface="Century Gothic" panose="020B0502020202020204" pitchFamily="34" charset="0"/>
              </a:rPr>
              <a:t> Far be that from you! </a:t>
            </a:r>
            <a:r>
              <a:rPr lang="en-US" sz="3200" b="1" i="1" dirty="0">
                <a:latin typeface="Century Gothic" panose="020B0502020202020204" pitchFamily="34" charset="0"/>
              </a:rPr>
              <a:t>Shall not the Judge of all the earth do what is just</a:t>
            </a:r>
            <a:r>
              <a:rPr lang="en-US" sz="3200" i="1" dirty="0">
                <a:latin typeface="Century Gothic" panose="020B0502020202020204" pitchFamily="34" charset="0"/>
              </a:rPr>
              <a:t>?” </a:t>
            </a:r>
          </a:p>
        </p:txBody>
      </p:sp>
      <p:sp>
        <p:nvSpPr>
          <p:cNvPr id="2" name="TextBox 1">
            <a:extLst>
              <a:ext uri="{FF2B5EF4-FFF2-40B4-BE49-F238E27FC236}">
                <a16:creationId xmlns:a16="http://schemas.microsoft.com/office/drawing/2014/main" id="{ED917F49-B243-FE0A-5561-727E646346D0}"/>
              </a:ext>
            </a:extLst>
          </p:cNvPr>
          <p:cNvSpPr txBox="1"/>
          <p:nvPr/>
        </p:nvSpPr>
        <p:spPr>
          <a:xfrm>
            <a:off x="206435" y="547892"/>
            <a:ext cx="950449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CHAPTER 18 – The LORD visits Abraham</a:t>
            </a:r>
          </a:p>
        </p:txBody>
      </p:sp>
    </p:spTree>
    <p:extLst>
      <p:ext uri="{BB962C8B-B14F-4D97-AF65-F5344CB8AC3E}">
        <p14:creationId xmlns:p14="http://schemas.microsoft.com/office/powerpoint/2010/main" val="21196525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188679" y="521259"/>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Applications from Chapter 18</a:t>
            </a:r>
          </a:p>
        </p:txBody>
      </p:sp>
      <p:sp>
        <p:nvSpPr>
          <p:cNvPr id="5" name="TextBox 4">
            <a:extLst>
              <a:ext uri="{FF2B5EF4-FFF2-40B4-BE49-F238E27FC236}">
                <a16:creationId xmlns:a16="http://schemas.microsoft.com/office/drawing/2014/main" id="{06C2CB07-FC15-F289-D2C9-95A0882B969C}"/>
              </a:ext>
            </a:extLst>
          </p:cNvPr>
          <p:cNvSpPr txBox="1"/>
          <p:nvPr/>
        </p:nvSpPr>
        <p:spPr>
          <a:xfrm>
            <a:off x="3028" y="1458249"/>
            <a:ext cx="12188972" cy="4862870"/>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000" dirty="0"/>
              <a:t>God cares for his friends.  We’re His friends if we live by his principles.</a:t>
            </a:r>
          </a:p>
          <a:p>
            <a:pPr marL="457200" indent="-457200">
              <a:spcAft>
                <a:spcPts val="1200"/>
              </a:spcAft>
              <a:buFont typeface="Arial" panose="020B0604020202020204" pitchFamily="34" charset="0"/>
              <a:buChar char="•"/>
            </a:pPr>
            <a:r>
              <a:rPr lang="en-US" sz="3000" dirty="0"/>
              <a:t>Nothing is too hard for God</a:t>
            </a:r>
          </a:p>
          <a:p>
            <a:pPr marL="457200" indent="-457200">
              <a:spcAft>
                <a:spcPts val="1200"/>
              </a:spcAft>
              <a:buFont typeface="Arial" panose="020B0604020202020204" pitchFamily="34" charset="0"/>
              <a:buChar char="•"/>
            </a:pPr>
            <a:r>
              <a:rPr lang="en-US" sz="3000" dirty="0"/>
              <a:t>God hears the outcries against sin and evil (vs. 20)</a:t>
            </a:r>
          </a:p>
          <a:p>
            <a:pPr marL="457200" indent="-457200">
              <a:spcAft>
                <a:spcPts val="1200"/>
              </a:spcAft>
              <a:buFont typeface="Arial" panose="020B0604020202020204" pitchFamily="34" charset="0"/>
              <a:buChar char="•"/>
            </a:pPr>
            <a:r>
              <a:rPr lang="en-US" sz="3000" dirty="0"/>
              <a:t>God’s judgement is just</a:t>
            </a:r>
          </a:p>
          <a:p>
            <a:pPr marL="457200" indent="-457200">
              <a:spcAft>
                <a:spcPts val="1200"/>
              </a:spcAft>
              <a:buFont typeface="Arial" panose="020B0604020202020204" pitchFamily="34" charset="0"/>
              <a:buChar char="•"/>
            </a:pPr>
            <a:r>
              <a:rPr lang="en-US" sz="3000" dirty="0"/>
              <a:t>God is approachable</a:t>
            </a:r>
          </a:p>
          <a:p>
            <a:pPr marL="457200" indent="-457200">
              <a:spcAft>
                <a:spcPts val="1200"/>
              </a:spcAft>
              <a:buFont typeface="Arial" panose="020B0604020202020204" pitchFamily="34" charset="0"/>
              <a:buChar char="•"/>
            </a:pPr>
            <a:r>
              <a:rPr lang="en-US" sz="3000" dirty="0"/>
              <a:t>Care for strangers as Abraham did</a:t>
            </a:r>
          </a:p>
          <a:p>
            <a:pPr marL="457200" indent="-457200">
              <a:spcAft>
                <a:spcPts val="1200"/>
              </a:spcAft>
              <a:buFont typeface="Arial" panose="020B0604020202020204" pitchFamily="34" charset="0"/>
              <a:buChar char="•"/>
            </a:pPr>
            <a:r>
              <a:rPr lang="en-US" sz="3000" dirty="0"/>
              <a:t>God is merciful, but his mercy can reach limitations</a:t>
            </a:r>
            <a:endParaRPr lang="en-US" sz="2800" dirty="0"/>
          </a:p>
          <a:p>
            <a:pPr algn="ctr">
              <a:spcAft>
                <a:spcPts val="1200"/>
              </a:spcAft>
            </a:pPr>
            <a:r>
              <a:rPr lang="en-US" sz="3000" dirty="0"/>
              <a:t>Any others? </a:t>
            </a:r>
          </a:p>
        </p:txBody>
      </p:sp>
    </p:spTree>
    <p:extLst>
      <p:ext uri="{BB962C8B-B14F-4D97-AF65-F5344CB8AC3E}">
        <p14:creationId xmlns:p14="http://schemas.microsoft.com/office/powerpoint/2010/main" val="2776845261"/>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197</TotalTime>
  <Words>579</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Century Gothic</vt:lpstr>
      <vt:lpstr>Futura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Mackenzie Kelly</cp:lastModifiedBy>
  <cp:revision>17</cp:revision>
  <dcterms:created xsi:type="dcterms:W3CDTF">2024-03-01T15:11:52Z</dcterms:created>
  <dcterms:modified xsi:type="dcterms:W3CDTF">2024-04-19T02:02:18Z</dcterms:modified>
</cp:coreProperties>
</file>