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0" r:id="rId2"/>
    <p:sldId id="259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5" r:id="rId15"/>
    <p:sldId id="274" r:id="rId16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83"/>
    <a:srgbClr val="00AD85"/>
    <a:srgbClr val="00B78B"/>
    <a:srgbClr val="139C6D"/>
    <a:srgbClr val="00684D"/>
    <a:srgbClr val="008A66"/>
    <a:srgbClr val="009E75"/>
    <a:srgbClr val="00CC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A1955-AE7D-4B32-BD74-2FF70DE6A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7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B94C4A-9CEA-474C-B0B0-AC80EC318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0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A76F3-2938-457C-BB99-1E3E6586D536}" type="slidenum">
              <a:rPr lang="en-US"/>
              <a:pPr/>
              <a:t>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085"/>
            <a:ext cx="5029200" cy="41912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9EED1-BB4A-4CA6-A87A-1891B2A47735}" type="slidenum">
              <a:rPr lang="en-US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2DC98-C061-404D-8157-9C3A2F05523B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4325F-6D35-4AD4-8425-3FCC33319001}" type="slidenum">
              <a:rPr lang="en-US"/>
              <a:pPr/>
              <a:t>12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F39BE-9AD0-4EF9-B9DD-B69569B70DF4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085"/>
            <a:ext cx="5029200" cy="41912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BCCB5-F6DD-4635-901F-6F82168B72B2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88906-D090-43A4-973C-21E7A38E6157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19FC4-6019-41FC-9ECB-B44DF013B05D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A799E-DCEE-4E68-AF5D-01B33B8A8E0A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B7516-7A0C-497C-AB80-B59AD9B2DB02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62F8B-28EF-4A0B-95B8-551599B8D884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2837A-C6C9-49B4-B84C-DF20B5B37613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 marL="0" indent="0" algn="ctr">
              <a:buFontTx/>
              <a:buNone/>
              <a:defRPr sz="35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809E55-2F54-45E9-8108-4390794FA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0">
        <p:tmplLst>
          <p:tmpl lvl="1">
            <p:tnLst>
              <p:par>
                <p:cTn xmlns:p14="http://schemas.microsoft.com/office/powerpoint/2010/main"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02BA3-3F10-4E5F-8AC0-A2C281E05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08967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01037-8EA8-45E3-99B8-246CD8777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3490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17471-626B-469C-AB72-889FCF218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2202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0156C-CA30-43C4-B014-FB6A0F13A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14823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8474-81C4-4A0C-A7D1-192CE2553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35588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AAE1-9CCB-478F-9F56-D798B75CA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17694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D6B30-6963-4079-8B9C-D90DF02AEC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34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5C04-A29B-47E7-AE8D-38F5C3736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1165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1FBD-1EA2-4340-A2CA-8579CF0B4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33977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142F1-00CF-47AD-B5B1-1216A94028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629"/>
      </p:ext>
    </p:extLst>
  </p:cSld>
  <p:clrMapOvr>
    <a:masterClrMapping/>
  </p:clrMapOvr>
  <p:transition xmlns:p14="http://schemas.microsoft.com/office/powerpoint/2010/main"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7EC1E8-51E9-4D43-A1CE-34B4638AFA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/>
              <a:t>The Eldership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r>
              <a:rPr lang="en-US" sz="3900" dirty="0"/>
              <a:t>“Elders in every church” </a:t>
            </a:r>
            <a:r>
              <a:rPr lang="en-US" dirty="0"/>
              <a:t>Acts 14:</a:t>
            </a:r>
            <a:r>
              <a:rPr lang="en-US" dirty="0" smtClean="0"/>
              <a:t>23</a:t>
            </a:r>
            <a:endParaRPr lang="en-US" sz="3100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Traits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010400" cy="2362200"/>
          </a:xfrm>
          <a:solidFill>
            <a:srgbClr val="00CC99">
              <a:alpha val="67999"/>
            </a:srgb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Husband of one wife</a:t>
            </a:r>
          </a:p>
          <a:p>
            <a:pPr lvl="1"/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</a:t>
            </a:r>
            <a:r>
              <a:rPr lang="en-US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the husband of one wife</a:t>
            </a:r>
          </a:p>
          <a:p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Rules well his house</a:t>
            </a:r>
          </a:p>
          <a:p>
            <a:pPr lvl="1"/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Children in subjection/that believe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Talents or Abilities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010400" cy="2819400"/>
          </a:xfrm>
          <a:solidFill>
            <a:srgbClr val="00CC99">
              <a:alpha val="67999"/>
            </a:srgb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b="1" dirty="0">
                <a:effectLst>
                  <a:outerShdw blurRad="50800" dist="38100" dir="2700000" algn="tl" rotWithShape="0">
                    <a:srgbClr val="000000">
                      <a:alpha val="85000"/>
                    </a:srgbClr>
                  </a:outerShdw>
                </a:effectLst>
              </a:rPr>
              <a:t>Not a novice</a:t>
            </a:r>
          </a:p>
          <a:p>
            <a:r>
              <a:rPr lang="en-US" b="1" dirty="0">
                <a:effectLst>
                  <a:outerShdw blurRad="50800" dist="38100" dir="2700000" algn="tl" rotWithShape="0">
                    <a:srgbClr val="000000">
                      <a:alpha val="85000"/>
                    </a:srgbClr>
                  </a:outerShdw>
                </a:effectLst>
              </a:rPr>
              <a:t>Able to teach</a:t>
            </a:r>
          </a:p>
          <a:p>
            <a:pPr lvl="1"/>
            <a:r>
              <a:rPr lang="en-US" dirty="0">
                <a:effectLst>
                  <a:outerShdw blurRad="50800" dist="38100" dir="2700000" algn="tl" rotWithShape="0">
                    <a:srgbClr val="000000">
                      <a:alpha val="85000"/>
                    </a:srgbClr>
                  </a:outerShdw>
                </a:effectLst>
              </a:rPr>
              <a:t>Holding fast the faithful Word</a:t>
            </a:r>
          </a:p>
          <a:p>
            <a:pPr lvl="1"/>
            <a:r>
              <a:rPr lang="en-US" dirty="0">
                <a:effectLst>
                  <a:outerShdw blurRad="50800" dist="38100" dir="2700000" algn="tl" rotWithShape="0">
                    <a:srgbClr val="000000">
                      <a:alpha val="85000"/>
                    </a:srgbClr>
                  </a:outerShdw>
                </a:effectLst>
              </a:rPr>
              <a:t>Able by sound doctrine to exhort and to convict the gainsayers.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Qualities of Elders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algn="ctr">
              <a:buFontTx/>
              <a:buNone/>
            </a:pPr>
            <a:r>
              <a:rPr lang="en-US" sz="3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Moral virtues</a:t>
            </a:r>
          </a:p>
          <a:p>
            <a:pPr algn="ctr">
              <a:buFontTx/>
              <a:buNone/>
            </a:pPr>
            <a:r>
              <a:rPr lang="en-US" sz="3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Family traits</a:t>
            </a:r>
          </a:p>
          <a:p>
            <a:pPr algn="ctr">
              <a:buFontTx/>
              <a:buNone/>
            </a:pPr>
            <a:r>
              <a:rPr lang="en-US" sz="3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Talents or abilities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lder questionnaire 7-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5029200" cy="650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99625"/>
      </p:ext>
    </p:extLst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lder questionnaire 7-201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1" b="43990"/>
          <a:stretch/>
        </p:blipFill>
        <p:spPr>
          <a:xfrm>
            <a:off x="228599" y="805082"/>
            <a:ext cx="8839201" cy="55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03378"/>
      </p:ext>
    </p:extLst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lder questionnaire 7-201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94"/>
          <a:stretch/>
        </p:blipFill>
        <p:spPr>
          <a:xfrm>
            <a:off x="505510" y="685800"/>
            <a:ext cx="8486090" cy="484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8199"/>
      </p:ext>
    </p:extLst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/>
              <a:t>The Eldership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r>
              <a:rPr lang="en-US" dirty="0"/>
              <a:t>The kind of man I must be to serve as an elder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/>
              <a:t>Words used to describe the work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  <a:solidFill>
            <a:srgbClr val="139C6D">
              <a:alpha val="80000"/>
            </a:srgbClr>
          </a:solidFill>
          <a:ln w="19050" cmpd="sng">
            <a:solidFill>
              <a:schemeClr val="bg2">
                <a:lumMod val="50000"/>
              </a:schemeClr>
            </a:solidFill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Gk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en-US" sz="2800" i="1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presbuteros</a:t>
            </a:r>
            <a:r>
              <a:rPr lang="en-US" sz="2800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older man</a:t>
            </a:r>
            <a:endParaRPr lang="en-US" sz="2800" i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Elder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Presbyter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Gk.: </a:t>
            </a:r>
            <a:r>
              <a:rPr lang="en-US" sz="2800" i="1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episcopos</a:t>
            </a:r>
            <a:r>
              <a:rPr lang="en-US" sz="2800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charged to see things are done correctly</a:t>
            </a:r>
            <a:endParaRPr lang="en-US" sz="2800" i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Overseer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Bishop – (old English equivalent of overseer)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Gk.: </a:t>
            </a:r>
            <a:r>
              <a:rPr lang="en-US" sz="2800" i="1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poimen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to feed, tend a flock of sheep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Pastor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Shepherd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Qualifications Relate to the Work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r>
              <a:rPr lang="en-US" dirty="0"/>
              <a:t>Oversee, Tend, Rule, Feed, Lead, Be an Example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339725"/>
            <a:ext cx="8458200" cy="6384925"/>
          </a:xfrm>
          <a:prstGeom prst="rect">
            <a:avLst/>
          </a:prstGeom>
          <a:solidFill>
            <a:srgbClr val="00684D">
              <a:alpha val="64999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2000"/>
              </a:lnSpc>
            </a:pPr>
            <a:r>
              <a:rPr lang="en-US" sz="2800" b="1" u="sng" dirty="0"/>
              <a:t>1 Timothy 3:1-7</a:t>
            </a:r>
            <a:r>
              <a:rPr lang="en-US" sz="2800" dirty="0"/>
              <a:t> {1053} “This is a faithful saying: If a man desires the position of a bishop, he desires a good work. </a:t>
            </a:r>
            <a:r>
              <a:rPr lang="en-US" sz="3200" baseline="30000" dirty="0"/>
              <a:t>2</a:t>
            </a:r>
            <a:r>
              <a:rPr lang="en-US" sz="2800" dirty="0"/>
              <a:t> A bishop then must be blameless, the husband of one wife, temperate, sober-minded, of good behavior, hospitable, able to teach; </a:t>
            </a:r>
            <a:r>
              <a:rPr lang="en-US" sz="3200" baseline="30000" dirty="0"/>
              <a:t>3</a:t>
            </a:r>
            <a:r>
              <a:rPr lang="en-US" sz="2800" dirty="0"/>
              <a:t> not given to wine, not violent, not greedy for money, but gentle, not quarrelsome, not covetous; </a:t>
            </a:r>
            <a:r>
              <a:rPr lang="en-US" sz="3200" baseline="30000" dirty="0"/>
              <a:t>4</a:t>
            </a:r>
            <a:r>
              <a:rPr lang="en-US" sz="2800" dirty="0"/>
              <a:t> one who rules his own house well, having his children in submission with all reverence </a:t>
            </a:r>
            <a:r>
              <a:rPr lang="en-US" sz="3200" baseline="30000" dirty="0"/>
              <a:t>5</a:t>
            </a:r>
            <a:r>
              <a:rPr lang="en-US" sz="2800" dirty="0"/>
              <a:t> (for if a man does not know how to rule his own house, how will he take care of the church of God?); </a:t>
            </a:r>
            <a:r>
              <a:rPr lang="en-US" sz="3200" baseline="30000" dirty="0"/>
              <a:t>6</a:t>
            </a:r>
            <a:r>
              <a:rPr lang="en-US" sz="2800" baseline="46000" dirty="0"/>
              <a:t> </a:t>
            </a:r>
            <a:r>
              <a:rPr lang="en-US" sz="2800" dirty="0"/>
              <a:t>not a novice, lest being puffed up with pride he fall into the same condemnation as the devil.</a:t>
            </a:r>
            <a:r>
              <a:rPr lang="en-US" sz="3200" baseline="30000" dirty="0"/>
              <a:t> 7</a:t>
            </a:r>
            <a:r>
              <a:rPr lang="en-US" sz="2800" dirty="0"/>
              <a:t> Moreover he must have a good testimony among those who are outside, lest he fall into reproach and the snare of the devil.”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339725"/>
            <a:ext cx="8458200" cy="5600700"/>
          </a:xfrm>
          <a:prstGeom prst="rect">
            <a:avLst/>
          </a:prstGeom>
          <a:solidFill>
            <a:srgbClr val="00684D">
              <a:alpha val="64999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2000"/>
              </a:lnSpc>
            </a:pPr>
            <a:r>
              <a:rPr lang="en-US" sz="2800" b="1" u="sng"/>
              <a:t>Titus 1:5-9</a:t>
            </a:r>
            <a:r>
              <a:rPr lang="en-US" sz="2800"/>
              <a:t>  “For this reason I left you in Crete, that you should set in order the things that are lacking, and appoint elders in every city as I commanded you-- </a:t>
            </a:r>
            <a:r>
              <a:rPr lang="en-US" sz="3200" baseline="30000"/>
              <a:t>6</a:t>
            </a:r>
            <a:r>
              <a:rPr lang="en-US" sz="2800"/>
              <a:t> if a man is blameless, the husband of one wife, having faithful children not accused of dissipation or insubordination. </a:t>
            </a:r>
            <a:r>
              <a:rPr lang="en-US" sz="3200" baseline="30000"/>
              <a:t>7</a:t>
            </a:r>
            <a:r>
              <a:rPr lang="en-US" sz="2800"/>
              <a:t> For a bishop must be blameless, as a steward of God, not self-willed, not quick-tempered, not given to wine, not violent, not greedy for money,</a:t>
            </a:r>
            <a:r>
              <a:rPr lang="en-US" sz="3200" baseline="30000"/>
              <a:t> 8</a:t>
            </a:r>
            <a:r>
              <a:rPr lang="en-US" sz="2800"/>
              <a:t> but hospitable, a lover of what is good, sober-minded, just, holy, self-controlled, </a:t>
            </a:r>
            <a:r>
              <a:rPr lang="en-US" sz="3200" baseline="30000"/>
              <a:t>9</a:t>
            </a:r>
            <a:r>
              <a:rPr lang="en-US" sz="2800"/>
              <a:t> holding fast the faithful word as he has been taught, that he may be able, by sound doctrine, both to exhort and convict those who contradict.”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Qualities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239000" cy="2667000"/>
          </a:xfrm>
          <a:effectLst/>
        </p:spPr>
        <p:txBody>
          <a:bodyPr/>
          <a:lstStyle/>
          <a:p>
            <a:r>
              <a:rPr lang="en-US" sz="3500" dirty="0">
                <a:effectLst>
                  <a:outerShdw blurRad="50800" dist="38100" dir="2700000" algn="tl" rotWithShape="0">
                    <a:srgbClr val="000000">
                      <a:alpha val="74000"/>
                    </a:srgbClr>
                  </a:outerShdw>
                </a:effectLst>
              </a:rPr>
              <a:t>Moral virtues</a:t>
            </a:r>
          </a:p>
          <a:p>
            <a:r>
              <a:rPr lang="en-US" sz="3500" dirty="0">
                <a:effectLst>
                  <a:outerShdw blurRad="50800" dist="38100" dir="2700000" algn="tl" rotWithShape="0">
                    <a:srgbClr val="000000">
                      <a:alpha val="74000"/>
                    </a:srgbClr>
                  </a:outerShdw>
                </a:effectLst>
              </a:rPr>
              <a:t>Family traits</a:t>
            </a:r>
          </a:p>
          <a:p>
            <a:r>
              <a:rPr lang="en-US" sz="3500" dirty="0">
                <a:effectLst>
                  <a:outerShdw blurRad="50800" dist="38100" dir="2700000" algn="tl" rotWithShape="0">
                    <a:srgbClr val="000000">
                      <a:alpha val="74000"/>
                    </a:srgbClr>
                  </a:outerShdw>
                </a:effectLst>
              </a:rPr>
              <a:t>Talents or abilities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/>
            <a:r>
              <a:rPr lang="en-US"/>
              <a:t>Moral Virtues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5105400"/>
          </a:xfrm>
          <a:solidFill>
            <a:srgbClr val="00AD85">
              <a:alpha val="64000"/>
            </a:srgbClr>
          </a:solidFill>
          <a:ln w="19050" cmpd="sng">
            <a:solidFill>
              <a:schemeClr val="tx1"/>
            </a:solidFill>
          </a:ln>
          <a:effectLst/>
        </p:spPr>
        <p:txBody>
          <a:bodyPr/>
          <a:lstStyle/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Blameless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reproach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Temperate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circumspect, watchful, abstinent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Self-controlled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governed, disciplined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Sober-minded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sensible, prudent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Behavior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dignified, respectable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876800" y="1524000"/>
            <a:ext cx="3810000" cy="5105400"/>
          </a:xfrm>
          <a:prstGeom prst="rect">
            <a:avLst/>
          </a:prstGeom>
          <a:solidFill>
            <a:srgbClr val="00AD83">
              <a:alpha val="64000"/>
            </a:srgbClr>
          </a:solidFill>
          <a:ln w="19050" cmpd="sng">
            <a:solidFill>
              <a:schemeClr val="tx1"/>
            </a:solidFill>
          </a:ln>
          <a:effectLst/>
          <a:extLst/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to hospitality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generous to others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given to wine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addicted, not a drinker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striker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violent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fond of sordid gain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not greedy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covetous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lover of money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animBg="1"/>
      <p:bldP spid="2970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/>
            <a:r>
              <a:rPr lang="en-US"/>
              <a:t>Moral Virtues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3733800"/>
          </a:xfrm>
          <a:solidFill>
            <a:srgbClr val="00CC99">
              <a:alpha val="64000"/>
            </a:srgbClr>
          </a:solidFill>
          <a:ln w="19050" cmpd="sng">
            <a:solidFill>
              <a:schemeClr val="tx1"/>
            </a:solidFill>
          </a:ln>
          <a:effectLst/>
        </p:spPr>
        <p:txBody>
          <a:bodyPr/>
          <a:lstStyle/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brawler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contentious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gentle, fair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report from without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reputation out of church</a:t>
            </a:r>
          </a:p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 of good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loving goodness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876800" y="1524000"/>
            <a:ext cx="3810000" cy="3733800"/>
          </a:xfrm>
          <a:prstGeom prst="rect">
            <a:avLst/>
          </a:prstGeom>
          <a:solidFill>
            <a:srgbClr val="00CC99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self-willed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arrogant, overbearing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soon angry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quick tempered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upright; fair, impartial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devout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  <p:bldP spid="32772" grpId="0" build="p" animBg="1"/>
    </p:bldLst>
  </p:timing>
</p:sld>
</file>

<file path=ppt/theme/theme1.xml><?xml version="1.0" encoding="utf-8"?>
<a:theme xmlns:a="http://schemas.openxmlformats.org/drawingml/2006/main" name="Green007A PowerPlugs Favorites 1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een007A PowerPlugs Favorites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reen007A PowerPlugs Favorites 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007A PowerPlugs Favorites 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007A PowerPlugs Favorites 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007A PowerPlugs Favorites 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007A PowerPlugs Favorites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007A PowerPlugs Favorites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007A PowerPlugs Favorites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639</Words>
  <Application>Microsoft Macintosh PowerPoint</Application>
  <PresentationFormat>On-screen Show (4:3)</PresentationFormat>
  <Paragraphs>68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Green007A PowerPlugs Favorites 1</vt:lpstr>
      <vt:lpstr>The Eldership</vt:lpstr>
      <vt:lpstr>The Eldership</vt:lpstr>
      <vt:lpstr>Words used to describe the work</vt:lpstr>
      <vt:lpstr>Qualifications Relate to the Work</vt:lpstr>
      <vt:lpstr>PowerPoint Presentation</vt:lpstr>
      <vt:lpstr>PowerPoint Presentation</vt:lpstr>
      <vt:lpstr>Three Kinds of Qualities</vt:lpstr>
      <vt:lpstr>Moral Virtues</vt:lpstr>
      <vt:lpstr>Moral Virtues</vt:lpstr>
      <vt:lpstr>Family Traits</vt:lpstr>
      <vt:lpstr>Talents or Abilities</vt:lpstr>
      <vt:lpstr>Qualities of Elders</vt:lpstr>
      <vt:lpstr>PowerPoint Presentation</vt:lpstr>
      <vt:lpstr>PowerPoint Presentation</vt:lpstr>
      <vt:lpstr>PowerPoint Presentation</vt:lpstr>
    </vt:vector>
  </TitlesOfParts>
  <Manager/>
  <Company>UCC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Eldership</dc:title>
  <dc:subject/>
  <dc:creator>SP</dc:creator>
  <cp:keywords/>
  <dc:description/>
  <cp:lastModifiedBy>S P</cp:lastModifiedBy>
  <cp:revision>20</cp:revision>
  <cp:lastPrinted>2013-08-02T16:26:13Z</cp:lastPrinted>
  <dcterms:created xsi:type="dcterms:W3CDTF">2007-09-12T14:33:11Z</dcterms:created>
  <dcterms:modified xsi:type="dcterms:W3CDTF">2013-08-02T18:38:57Z</dcterms:modified>
  <cp:category/>
</cp:coreProperties>
</file>