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65" r:id="rId2"/>
    <p:sldId id="264" r:id="rId3"/>
    <p:sldId id="256" r:id="rId4"/>
    <p:sldId id="259" r:id="rId5"/>
    <p:sldId id="261" r:id="rId6"/>
    <p:sldId id="260" r:id="rId7"/>
    <p:sldId id="262" r:id="rId8"/>
    <p:sldId id="263" r:id="rId9"/>
    <p:sldId id="258"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9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B480904-C010-2E4F-AE40-3206D238563A}" type="datetimeFigureOut">
              <a:rPr lang="en-US" smtClean="0"/>
              <a:t>9/4/13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47919545-D3D8-D942-8C8C-1C2B8D9B5F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B480904-C010-2E4F-AE40-3206D238563A}" type="datetimeFigureOut">
              <a:rPr lang="en-US" smtClean="0"/>
              <a:t>9/4/13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80904-C010-2E4F-AE40-3206D238563A}" type="datetimeFigureOut">
              <a:rPr lang="en-US" smtClean="0"/>
              <a:t>9/4/13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B480904-C010-2E4F-AE40-3206D238563A}" type="datetimeFigureOut">
              <a:rPr lang="en-US" smtClean="0"/>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B480904-C010-2E4F-AE40-3206D238563A}" type="datetimeFigureOut">
              <a:rPr lang="en-US" smtClean="0"/>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B480904-C010-2E4F-AE40-3206D238563A}" type="datetimeFigureOut">
              <a:rPr lang="en-US" smtClean="0"/>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B480904-C010-2E4F-AE40-3206D238563A}" type="datetimeFigureOut">
              <a:rPr lang="en-US" smtClean="0"/>
              <a:t>9/4/13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47919545-D3D8-D942-8C8C-1C2B8D9B5F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5B480904-C010-2E4F-AE40-3206D238563A}" type="datetimeFigureOut">
              <a:rPr lang="en-US" smtClean="0"/>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9545-D3D8-D942-8C8C-1C2B8D9B5F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80904-C010-2E4F-AE40-3206D238563A}" type="datetimeFigureOut">
              <a:rPr lang="en-US" smtClean="0"/>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9545-D3D8-D942-8C8C-1C2B8D9B5F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B480904-C010-2E4F-AE40-3206D238563A}" type="datetimeFigureOut">
              <a:rPr lang="en-US" smtClean="0"/>
              <a:t>9/4/13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19545-D3D8-D942-8C8C-1C2B8D9B5F24}"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B480904-C010-2E4F-AE40-3206D238563A}" type="datetimeFigureOut">
              <a:rPr lang="en-US" smtClean="0"/>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19545-D3D8-D942-8C8C-1C2B8D9B5F24}"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B480904-C010-2E4F-AE40-3206D238563A}" type="datetimeFigureOut">
              <a:rPr lang="en-US" smtClean="0"/>
              <a:t>9/4/13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47919545-D3D8-D942-8C8C-1C2B8D9B5F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G"/><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4400"/>
            <a:ext cx="9144000" cy="5010515"/>
          </a:xfrm>
          <a:prstGeom prst="rect">
            <a:avLst/>
          </a:prstGeom>
        </p:spPr>
      </p:pic>
      <p:sp>
        <p:nvSpPr>
          <p:cNvPr id="4" name="Rectangle 3"/>
          <p:cNvSpPr/>
          <p:nvPr/>
        </p:nvSpPr>
        <p:spPr bwMode="auto">
          <a:xfrm>
            <a:off x="0" y="914400"/>
            <a:ext cx="3124200" cy="5029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 name="Rectangle 4"/>
          <p:cNvSpPr/>
          <p:nvPr/>
        </p:nvSpPr>
        <p:spPr bwMode="auto">
          <a:xfrm>
            <a:off x="3048000" y="914400"/>
            <a:ext cx="2819400" cy="5029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Rectangle 5"/>
          <p:cNvSpPr/>
          <p:nvPr/>
        </p:nvSpPr>
        <p:spPr bwMode="auto">
          <a:xfrm>
            <a:off x="5791200" y="914400"/>
            <a:ext cx="3352800" cy="5029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5237548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6462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65459"/>
            <a:ext cx="9144000" cy="3970318"/>
          </a:xfrm>
          <a:prstGeom prst="rect">
            <a:avLst/>
          </a:prstGeom>
          <a:noFill/>
        </p:spPr>
        <p:txBody>
          <a:bodyPr wrap="square" rtlCol="0">
            <a:spAutoFit/>
          </a:bodyPr>
          <a:lstStyle/>
          <a:p>
            <a:r>
              <a:rPr lang="en-US" sz="3200" dirty="0" smtClean="0">
                <a:solidFill>
                  <a:schemeClr val="accent3"/>
                </a:solidFill>
                <a:latin typeface="Century"/>
                <a:cs typeface="Century"/>
              </a:rPr>
              <a:t>“Now Saul, still breathing threats and murder against the disciples of the Lord, went to the high priest, and asked for letters from him to the synagogues at Damascus, so that if he found any belonging to the Way, both men and women, he might bring them bound to Jerusalem.” </a:t>
            </a:r>
          </a:p>
          <a:p>
            <a:pPr algn="r"/>
            <a:r>
              <a:rPr lang="en-US" sz="2800" dirty="0" smtClean="0">
                <a:solidFill>
                  <a:schemeClr val="accent3"/>
                </a:solidFill>
                <a:latin typeface="Century"/>
                <a:cs typeface="Century"/>
              </a:rPr>
              <a:t>(Acts 9:1–2, NASB95) </a:t>
            </a:r>
            <a:endParaRPr lang="en-US" sz="2800" dirty="0">
              <a:solidFill>
                <a:schemeClr val="accent3"/>
              </a:solidFill>
              <a:latin typeface="Century"/>
              <a:cs typeface="Century"/>
            </a:endParaRPr>
          </a:p>
        </p:txBody>
      </p:sp>
    </p:spTree>
    <p:extLst>
      <p:ext uri="{BB962C8B-B14F-4D97-AF65-F5344CB8AC3E}">
        <p14:creationId xmlns:p14="http://schemas.microsoft.com/office/powerpoint/2010/main" val="6058442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650" y="148275"/>
            <a:ext cx="4261685" cy="2210416"/>
          </a:xfrm>
        </p:spPr>
        <p:txBody>
          <a:bodyPr/>
          <a:lstStyle/>
          <a:p>
            <a:pPr algn="ctr"/>
            <a:r>
              <a:rPr lang="en-US" sz="3600" dirty="0" smtClean="0">
                <a:solidFill>
                  <a:srgbClr val="7A500A"/>
                </a:solidFill>
                <a:latin typeface="Century"/>
                <a:cs typeface="Century"/>
              </a:rPr>
              <a:t>What Paul’s Conversion Meant For His Work</a:t>
            </a:r>
            <a:endParaRPr lang="en-US" sz="3600" dirty="0">
              <a:solidFill>
                <a:srgbClr val="7A500A"/>
              </a:solidFill>
              <a:latin typeface="Century"/>
              <a:cs typeface="Century"/>
            </a:endParaRPr>
          </a:p>
        </p:txBody>
      </p:sp>
      <p:pic>
        <p:nvPicPr>
          <p:cNvPr id="7" name="Content Placeholder 6" descr="Road to Damascus 1.jpg"/>
          <p:cNvPicPr>
            <a:picLocks noGrp="1" noChangeAspect="1"/>
          </p:cNvPicPr>
          <p:nvPr>
            <p:ph idx="1"/>
          </p:nvPr>
        </p:nvPicPr>
        <p:blipFill>
          <a:blip r:embed="rId2">
            <a:extLst>
              <a:ext uri="{28A0092B-C50C-407E-A947-70E740481C1C}">
                <a14:useLocalDpi xmlns:a14="http://schemas.microsoft.com/office/drawing/2010/main" val="0"/>
              </a:ext>
            </a:extLst>
          </a:blip>
          <a:srcRect l="2453" r="2453"/>
          <a:stretch>
            <a:fillRect/>
          </a:stretch>
        </p:blipFill>
        <p:spPr>
          <a:xfrm>
            <a:off x="4667249" y="148275"/>
            <a:ext cx="4160209" cy="6564923"/>
          </a:xfrm>
          <a:prstGeom prst="rect">
            <a:avLst/>
          </a:prstGeom>
          <a:ln>
            <a:noFill/>
          </a:ln>
          <a:effectLst>
            <a:outerShdw blurRad="190500" algn="tl" rotWithShape="0">
              <a:srgbClr val="000000">
                <a:alpha val="70000"/>
              </a:srgbClr>
            </a:outerShdw>
          </a:effectLst>
        </p:spPr>
      </p:pic>
      <p:sp>
        <p:nvSpPr>
          <p:cNvPr id="6" name="Text Placeholder 5"/>
          <p:cNvSpPr>
            <a:spLocks noGrp="1"/>
          </p:cNvSpPr>
          <p:nvPr>
            <p:ph type="body" sz="half" idx="2"/>
          </p:nvPr>
        </p:nvSpPr>
        <p:spPr>
          <a:xfrm>
            <a:off x="216650" y="2484302"/>
            <a:ext cx="4261686" cy="4228896"/>
          </a:xfrm>
        </p:spPr>
        <p:txBody>
          <a:bodyPr>
            <a:normAutofit/>
          </a:bodyPr>
          <a:lstStyle/>
          <a:p>
            <a:pPr marL="514350" indent="-514350">
              <a:buFont typeface="+mj-lt"/>
              <a:buAutoNum type="arabicPeriod"/>
            </a:pPr>
            <a:r>
              <a:rPr lang="en-US" sz="3000" dirty="0" smtClean="0">
                <a:solidFill>
                  <a:schemeClr val="tx2"/>
                </a:solidFill>
                <a:latin typeface="Century"/>
                <a:cs typeface="Century"/>
              </a:rPr>
              <a:t>He quit rejecting the Lord’s will</a:t>
            </a:r>
          </a:p>
          <a:p>
            <a:pPr marL="514350" indent="-514350">
              <a:buFont typeface="+mj-lt"/>
              <a:buAutoNum type="arabicPeriod"/>
            </a:pPr>
            <a:r>
              <a:rPr lang="en-US" sz="3000" dirty="0" smtClean="0">
                <a:solidFill>
                  <a:schemeClr val="tx2"/>
                </a:solidFill>
                <a:latin typeface="Century"/>
                <a:cs typeface="Century"/>
              </a:rPr>
              <a:t>He found completion in Christ</a:t>
            </a:r>
            <a:endParaRPr lang="en-US" sz="3000" dirty="0">
              <a:solidFill>
                <a:schemeClr val="tx2"/>
              </a:solidFill>
              <a:latin typeface="Century"/>
              <a:cs typeface="Century"/>
            </a:endParaRPr>
          </a:p>
        </p:txBody>
      </p:sp>
    </p:spTree>
    <p:extLst>
      <p:ext uri="{BB962C8B-B14F-4D97-AF65-F5344CB8AC3E}">
        <p14:creationId xmlns:p14="http://schemas.microsoft.com/office/powerpoint/2010/main" val="29535233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061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56656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1325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temis Te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40997">
            <a:off x="257625" y="511732"/>
            <a:ext cx="5665721" cy="42492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Theatre From Dista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7349">
            <a:off x="3756839" y="2513226"/>
            <a:ext cx="4889998" cy="36674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93754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54896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650" y="148275"/>
            <a:ext cx="4261685" cy="2210416"/>
          </a:xfrm>
        </p:spPr>
        <p:txBody>
          <a:bodyPr/>
          <a:lstStyle/>
          <a:p>
            <a:pPr algn="ctr"/>
            <a:r>
              <a:rPr lang="en-US" sz="3600" dirty="0" smtClean="0">
                <a:solidFill>
                  <a:srgbClr val="7A500A"/>
                </a:solidFill>
                <a:latin typeface="Century"/>
                <a:cs typeface="Century"/>
              </a:rPr>
              <a:t>What Paul’s Conversion Meant For His Work</a:t>
            </a:r>
            <a:endParaRPr lang="en-US" sz="3600" dirty="0">
              <a:solidFill>
                <a:srgbClr val="7A500A"/>
              </a:solidFill>
              <a:latin typeface="Century"/>
              <a:cs typeface="Century"/>
            </a:endParaRPr>
          </a:p>
        </p:txBody>
      </p:sp>
      <p:pic>
        <p:nvPicPr>
          <p:cNvPr id="7" name="Content Placeholder 6" descr="Road to Damascus 1.jpg"/>
          <p:cNvPicPr>
            <a:picLocks noGrp="1" noChangeAspect="1"/>
          </p:cNvPicPr>
          <p:nvPr>
            <p:ph idx="1"/>
          </p:nvPr>
        </p:nvPicPr>
        <p:blipFill>
          <a:blip r:embed="rId2">
            <a:extLst>
              <a:ext uri="{28A0092B-C50C-407E-A947-70E740481C1C}">
                <a14:useLocalDpi xmlns:a14="http://schemas.microsoft.com/office/drawing/2010/main" val="0"/>
              </a:ext>
            </a:extLst>
          </a:blip>
          <a:srcRect l="2453" r="2453"/>
          <a:stretch>
            <a:fillRect/>
          </a:stretch>
        </p:blipFill>
        <p:spPr>
          <a:xfrm>
            <a:off x="4667249" y="148275"/>
            <a:ext cx="4160209" cy="6564923"/>
          </a:xfrm>
          <a:prstGeom prst="rect">
            <a:avLst/>
          </a:prstGeom>
          <a:ln>
            <a:noFill/>
          </a:ln>
          <a:effectLst>
            <a:outerShdw blurRad="190500" algn="tl" rotWithShape="0">
              <a:srgbClr val="000000">
                <a:alpha val="70000"/>
              </a:srgbClr>
            </a:outerShdw>
          </a:effectLst>
        </p:spPr>
      </p:pic>
      <p:sp>
        <p:nvSpPr>
          <p:cNvPr id="6" name="Text Placeholder 5"/>
          <p:cNvSpPr>
            <a:spLocks noGrp="1"/>
          </p:cNvSpPr>
          <p:nvPr>
            <p:ph type="body" sz="half" idx="2"/>
          </p:nvPr>
        </p:nvSpPr>
        <p:spPr>
          <a:xfrm>
            <a:off x="216650" y="2484302"/>
            <a:ext cx="4261686" cy="4228896"/>
          </a:xfrm>
        </p:spPr>
        <p:txBody>
          <a:bodyPr>
            <a:normAutofit/>
          </a:bodyPr>
          <a:lstStyle/>
          <a:p>
            <a:pPr marL="514350" indent="-514350">
              <a:buFont typeface="+mj-lt"/>
              <a:buAutoNum type="arabicPeriod"/>
            </a:pPr>
            <a:r>
              <a:rPr lang="en-US" sz="3000" dirty="0" smtClean="0">
                <a:solidFill>
                  <a:schemeClr val="tx2"/>
                </a:solidFill>
                <a:latin typeface="Century"/>
                <a:cs typeface="Century"/>
              </a:rPr>
              <a:t>He quit rejecting the Lord’s will</a:t>
            </a:r>
          </a:p>
          <a:p>
            <a:pPr marL="514350" indent="-514350">
              <a:buFont typeface="+mj-lt"/>
              <a:buAutoNum type="arabicPeriod"/>
            </a:pPr>
            <a:r>
              <a:rPr lang="en-US" sz="3000" dirty="0" smtClean="0">
                <a:solidFill>
                  <a:schemeClr val="tx2"/>
                </a:solidFill>
                <a:latin typeface="Century"/>
                <a:cs typeface="Century"/>
              </a:rPr>
              <a:t>He found completion in Christ</a:t>
            </a:r>
          </a:p>
        </p:txBody>
      </p:sp>
    </p:spTree>
    <p:extLst>
      <p:ext uri="{BB962C8B-B14F-4D97-AF65-F5344CB8AC3E}">
        <p14:creationId xmlns:p14="http://schemas.microsoft.com/office/powerpoint/2010/main" val="376275109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650" y="148275"/>
            <a:ext cx="4261685" cy="2210416"/>
          </a:xfrm>
        </p:spPr>
        <p:txBody>
          <a:bodyPr/>
          <a:lstStyle/>
          <a:p>
            <a:pPr algn="ctr"/>
            <a:r>
              <a:rPr lang="en-US" sz="3600" dirty="0" smtClean="0">
                <a:solidFill>
                  <a:srgbClr val="7A500A"/>
                </a:solidFill>
                <a:latin typeface="Century"/>
                <a:cs typeface="Century"/>
              </a:rPr>
              <a:t>What Paul’s Conversion Meant For His Work</a:t>
            </a:r>
            <a:endParaRPr lang="en-US" sz="3600" dirty="0">
              <a:solidFill>
                <a:srgbClr val="7A500A"/>
              </a:solidFill>
              <a:latin typeface="Century"/>
              <a:cs typeface="Century"/>
            </a:endParaRPr>
          </a:p>
        </p:txBody>
      </p:sp>
      <p:pic>
        <p:nvPicPr>
          <p:cNvPr id="7" name="Content Placeholder 6" descr="Road to Damascus 1.jpg"/>
          <p:cNvPicPr>
            <a:picLocks noGrp="1" noChangeAspect="1"/>
          </p:cNvPicPr>
          <p:nvPr>
            <p:ph idx="1"/>
          </p:nvPr>
        </p:nvPicPr>
        <p:blipFill>
          <a:blip r:embed="rId2">
            <a:extLst>
              <a:ext uri="{28A0092B-C50C-407E-A947-70E740481C1C}">
                <a14:useLocalDpi xmlns:a14="http://schemas.microsoft.com/office/drawing/2010/main" val="0"/>
              </a:ext>
            </a:extLst>
          </a:blip>
          <a:srcRect l="2453" r="2453"/>
          <a:stretch>
            <a:fillRect/>
          </a:stretch>
        </p:blipFill>
        <p:spPr>
          <a:xfrm>
            <a:off x="4667249" y="148275"/>
            <a:ext cx="4160209" cy="6564923"/>
          </a:xfrm>
          <a:prstGeom prst="rect">
            <a:avLst/>
          </a:prstGeom>
          <a:ln>
            <a:noFill/>
          </a:ln>
          <a:effectLst>
            <a:outerShdw blurRad="190500" algn="tl" rotWithShape="0">
              <a:srgbClr val="000000">
                <a:alpha val="70000"/>
              </a:srgbClr>
            </a:outerShdw>
          </a:effectLst>
        </p:spPr>
      </p:pic>
      <p:sp>
        <p:nvSpPr>
          <p:cNvPr id="6" name="Text Placeholder 5"/>
          <p:cNvSpPr>
            <a:spLocks noGrp="1"/>
          </p:cNvSpPr>
          <p:nvPr>
            <p:ph type="body" sz="half" idx="2"/>
          </p:nvPr>
        </p:nvSpPr>
        <p:spPr>
          <a:xfrm>
            <a:off x="216650" y="2484302"/>
            <a:ext cx="4261686" cy="4228896"/>
          </a:xfrm>
        </p:spPr>
        <p:txBody>
          <a:bodyPr>
            <a:normAutofit/>
          </a:bodyPr>
          <a:lstStyle/>
          <a:p>
            <a:pPr marL="514350" indent="-514350">
              <a:buFont typeface="+mj-lt"/>
              <a:buAutoNum type="arabicPeriod"/>
            </a:pPr>
            <a:r>
              <a:rPr lang="en-US" sz="3000" dirty="0" smtClean="0">
                <a:solidFill>
                  <a:schemeClr val="tx2"/>
                </a:solidFill>
                <a:latin typeface="Century"/>
                <a:cs typeface="Century"/>
              </a:rPr>
              <a:t>He quit rejecting the Lord’s will</a:t>
            </a:r>
          </a:p>
          <a:p>
            <a:pPr marL="514350" indent="-514350">
              <a:buFont typeface="+mj-lt"/>
              <a:buAutoNum type="arabicPeriod"/>
            </a:pPr>
            <a:r>
              <a:rPr lang="en-US" sz="3000" dirty="0" smtClean="0">
                <a:solidFill>
                  <a:schemeClr val="tx2"/>
                </a:solidFill>
                <a:latin typeface="Century"/>
                <a:cs typeface="Century"/>
              </a:rPr>
              <a:t>He found completion in Christ</a:t>
            </a:r>
          </a:p>
          <a:p>
            <a:pPr marL="514350" indent="-514350">
              <a:buFont typeface="+mj-lt"/>
              <a:buAutoNum type="arabicPeriod"/>
            </a:pPr>
            <a:r>
              <a:rPr lang="en-US" sz="3000" dirty="0" smtClean="0">
                <a:solidFill>
                  <a:schemeClr val="tx2"/>
                </a:solidFill>
                <a:latin typeface="Century"/>
                <a:cs typeface="Century"/>
              </a:rPr>
              <a:t>He gave the Lord complete control of his life</a:t>
            </a:r>
            <a:endParaRPr lang="en-US" sz="3000" dirty="0">
              <a:solidFill>
                <a:schemeClr val="tx2"/>
              </a:solidFill>
              <a:latin typeface="Century"/>
              <a:cs typeface="Century"/>
            </a:endParaRPr>
          </a:p>
        </p:txBody>
      </p:sp>
    </p:spTree>
    <p:extLst>
      <p:ext uri="{BB962C8B-B14F-4D97-AF65-F5344CB8AC3E}">
        <p14:creationId xmlns:p14="http://schemas.microsoft.com/office/powerpoint/2010/main" val="29158715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48</TotalTime>
  <Words>132</Words>
  <Application>Microsoft Macintosh PowerPoint</Application>
  <PresentationFormat>On-screen Show (4:3)</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Inkwell</vt:lpstr>
      <vt:lpstr>PowerPoint Presentation</vt:lpstr>
      <vt:lpstr>PowerPoint Presentation</vt:lpstr>
      <vt:lpstr>What Paul’s Conversion Meant For His Work</vt:lpstr>
      <vt:lpstr>PowerPoint Presentation</vt:lpstr>
      <vt:lpstr>PowerPoint Presentation</vt:lpstr>
      <vt:lpstr>PowerPoint Presentation</vt:lpstr>
      <vt:lpstr>PowerPoint Presentation</vt:lpstr>
      <vt:lpstr>What Paul’s Conversion Meant For His Work</vt:lpstr>
      <vt:lpstr>What Paul’s Conversion Meant For His Work</vt:lpstr>
      <vt:lpstr>PowerPoint Presentation</vt:lpstr>
    </vt:vector>
  </TitlesOfParts>
  <Company>South Bumby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Paul’s Conversion Meant For His Work</dc:title>
  <dc:creator>Office 2004 Test Drive User</dc:creator>
  <cp:lastModifiedBy>Office 2004 Test Drive User</cp:lastModifiedBy>
  <cp:revision>5</cp:revision>
  <dcterms:created xsi:type="dcterms:W3CDTF">2013-09-04T19:02:12Z</dcterms:created>
  <dcterms:modified xsi:type="dcterms:W3CDTF">2013-09-04T19:50:19Z</dcterms:modified>
</cp:coreProperties>
</file>