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2" r:id="rId1"/>
  </p:sld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7" r:id="rId15"/>
    <p:sldId id="269" r:id="rId16"/>
    <p:sldId id="270" r:id="rId17"/>
    <p:sldId id="271" r:id="rId18"/>
    <p:sldId id="272" r:id="rId19"/>
    <p:sldId id="274" r:id="rId20"/>
    <p:sldId id="275" r:id="rId2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1360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17989"/>
            <a:ext cx="8915400" cy="6583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75915"/>
            <a:ext cx="8001000" cy="286758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D9AD-27AB-3845-A7E6-8FCE58C539A0}" type="datetimeFigureOut">
              <a:rPr lang="en-US" smtClean="0"/>
              <a:t>10/31/14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43534"/>
            <a:ext cx="8915400" cy="6858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8" y="1536192"/>
            <a:ext cx="3427413" cy="31546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529334"/>
            <a:ext cx="4572000" cy="3168396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41195"/>
            <a:ext cx="2133600" cy="273844"/>
          </a:xfrm>
        </p:spPr>
        <p:txBody>
          <a:bodyPr/>
          <a:lstStyle/>
          <a:p>
            <a:fld id="{A990D9AD-27AB-3845-A7E6-8FCE58C539A0}" type="datetimeFigureOut">
              <a:rPr lang="en-US" smtClean="0"/>
              <a:t>10/31/14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6C9A-3A0F-9C44-8390-7A361D28532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86100"/>
            <a:ext cx="8915400" cy="658368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751729"/>
            <a:ext cx="8001000" cy="1391771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D9AD-27AB-3845-A7E6-8FCE58C539A0}" type="datetimeFigureOut">
              <a:rPr lang="en-US" smtClean="0"/>
              <a:t>10/31/14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847165"/>
            <a:ext cx="7988300" cy="223570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86100"/>
            <a:ext cx="8915400" cy="658368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751729"/>
            <a:ext cx="8001000" cy="1391771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41195"/>
            <a:ext cx="2133600" cy="273844"/>
          </a:xfrm>
        </p:spPr>
        <p:txBody>
          <a:bodyPr/>
          <a:lstStyle/>
          <a:p>
            <a:fld id="{A990D9AD-27AB-3845-A7E6-8FCE58C539A0}" type="datetimeFigureOut">
              <a:rPr lang="en-US" smtClean="0"/>
              <a:t>10/31/14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847165"/>
            <a:ext cx="3986784" cy="223570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847165"/>
            <a:ext cx="3986784" cy="223570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86100"/>
            <a:ext cx="8915400" cy="658368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751729"/>
            <a:ext cx="8001000" cy="1391771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41195"/>
            <a:ext cx="2133600" cy="273844"/>
          </a:xfrm>
        </p:spPr>
        <p:txBody>
          <a:bodyPr/>
          <a:lstStyle/>
          <a:p>
            <a:fld id="{A990D9AD-27AB-3845-A7E6-8FCE58C539A0}" type="datetimeFigureOut">
              <a:rPr lang="en-US" smtClean="0"/>
              <a:t>10/31/14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847165"/>
            <a:ext cx="6601968" cy="223570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847165"/>
            <a:ext cx="1371600" cy="111099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1971877"/>
            <a:ext cx="1371600" cy="111099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D9AD-27AB-3845-A7E6-8FCE58C539A0}" type="datetimeFigureOut">
              <a:rPr lang="en-US" smtClean="0"/>
              <a:t>10/31/14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6C9A-3A0F-9C44-8390-7A361D28532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847165"/>
            <a:ext cx="914400" cy="4149959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301003"/>
            <a:ext cx="6426200" cy="340672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D9AD-27AB-3845-A7E6-8FCE58C539A0}" type="datetimeFigureOut">
              <a:rPr lang="en-US" smtClean="0"/>
              <a:t>10/31/14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6C9A-3A0F-9C44-8390-7A361D28532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D9AD-27AB-3845-A7E6-8FCE58C539A0}" type="datetimeFigureOut">
              <a:rPr lang="en-US" smtClean="0"/>
              <a:t>10/31/14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6C9A-3A0F-9C44-8390-7A361D28532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769076"/>
            <a:ext cx="8915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457700"/>
            <a:ext cx="8001000" cy="6858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D9AD-27AB-3845-A7E6-8FCE58C539A0}" type="datetimeFigureOut">
              <a:rPr lang="en-US" smtClean="0"/>
              <a:t>10/31/14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847165"/>
            <a:ext cx="7988300" cy="29146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00299"/>
            <a:ext cx="8915400" cy="17145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113455"/>
            <a:ext cx="8001000" cy="58293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D9AD-27AB-3845-A7E6-8FCE58C539A0}" type="datetimeFigureOut">
              <a:rPr lang="en-US" smtClean="0"/>
              <a:t>10/31/14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6C9A-3A0F-9C44-8390-7A361D28532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1946672"/>
            <a:ext cx="3566160" cy="276105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1946672"/>
            <a:ext cx="3566160" cy="276105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41195"/>
            <a:ext cx="2133600" cy="273844"/>
          </a:xfrm>
        </p:spPr>
        <p:txBody>
          <a:bodyPr/>
          <a:lstStyle/>
          <a:p>
            <a:fld id="{A990D9AD-27AB-3845-A7E6-8FCE58C539A0}" type="datetimeFigureOut">
              <a:rPr lang="en-US" smtClean="0"/>
              <a:t>10/31/14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6C9A-3A0F-9C44-8390-7A361D28532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1513285"/>
            <a:ext cx="3566160" cy="658415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2299447"/>
            <a:ext cx="3566160" cy="240828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1513285"/>
            <a:ext cx="3566160" cy="658415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2299447"/>
            <a:ext cx="3566160" cy="240828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41195"/>
            <a:ext cx="2133600" cy="273844"/>
          </a:xfrm>
        </p:spPr>
        <p:txBody>
          <a:bodyPr/>
          <a:lstStyle/>
          <a:p>
            <a:fld id="{A990D9AD-27AB-3845-A7E6-8FCE58C539A0}" type="datetimeFigureOut">
              <a:rPr lang="en-US" smtClean="0"/>
              <a:t>10/31/14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41195"/>
            <a:ext cx="2895600" cy="273844"/>
          </a:xfr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6C9A-3A0F-9C44-8390-7A361D285326}" type="slidenum">
              <a:rPr lang="en-CA" smtClean="0"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178424"/>
            <a:ext cx="3383280" cy="1191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178424"/>
            <a:ext cx="3383280" cy="1191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178424"/>
            <a:ext cx="3383280" cy="1191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178424"/>
            <a:ext cx="3383280" cy="1191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178424"/>
            <a:ext cx="3383280" cy="1191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178424"/>
            <a:ext cx="3383280" cy="1191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D9AD-27AB-3845-A7E6-8FCE58C539A0}" type="datetimeFigureOut">
              <a:rPr lang="en-US" smtClean="0"/>
              <a:t>10/31/14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6C9A-3A0F-9C44-8390-7A361D28532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D9AD-27AB-3845-A7E6-8FCE58C539A0}" type="datetimeFigureOut">
              <a:rPr lang="en-US" smtClean="0"/>
              <a:t>10/31/14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6C9A-3A0F-9C44-8390-7A361D28532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43534"/>
            <a:ext cx="8915400" cy="6858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1943101"/>
            <a:ext cx="3566160" cy="276463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1529333"/>
            <a:ext cx="3566160" cy="3168396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41195"/>
            <a:ext cx="2133600" cy="273844"/>
          </a:xfrm>
        </p:spPr>
        <p:txBody>
          <a:bodyPr/>
          <a:lstStyle/>
          <a:p>
            <a:fld id="{A990D9AD-27AB-3845-A7E6-8FCE58C539A0}" type="datetimeFigureOut">
              <a:rPr lang="en-US" smtClean="0"/>
              <a:t>10/31/14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6C9A-3A0F-9C44-8390-7A361D28532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842892"/>
            <a:ext cx="8913813" cy="6858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1946672"/>
            <a:ext cx="7610476" cy="2753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4119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990D9AD-27AB-3845-A7E6-8FCE58C539A0}" type="datetimeFigureOut">
              <a:rPr lang="en-US" smtClean="0"/>
              <a:t>10/31/14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4119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4926807"/>
            <a:ext cx="457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CBF6C9A-3A0F-9C44-8390-7A361D285326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914401" y="0"/>
            <a:ext cx="7999413" cy="13716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1" y="5006340"/>
            <a:ext cx="7999413" cy="13716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76345" y="1617989"/>
            <a:ext cx="10137786" cy="658368"/>
          </a:xfrm>
        </p:spPr>
        <p:txBody>
          <a:bodyPr>
            <a:noAutofit/>
          </a:bodyPr>
          <a:lstStyle/>
          <a:p>
            <a:r>
              <a:rPr lang="en-CA" sz="2800" dirty="0" smtClean="0"/>
              <a:t>Rationalism versus Postmodernism versus Christ</a:t>
            </a:r>
            <a:endParaRPr lang="en-C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Colossians 2:8-10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3056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874"/>
            <a:ext cx="7620000" cy="857250"/>
          </a:xfrm>
        </p:spPr>
        <p:txBody>
          <a:bodyPr/>
          <a:lstStyle/>
          <a:p>
            <a:r>
              <a:rPr lang="en-CA" dirty="0" smtClean="0"/>
              <a:t>Postmodernism in religion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5125"/>
            <a:ext cx="4363379" cy="3925476"/>
          </a:xfrm>
        </p:spPr>
        <p:txBody>
          <a:bodyPr>
            <a:noAutofit/>
          </a:bodyPr>
          <a:lstStyle/>
          <a:p>
            <a:r>
              <a:rPr lang="en-CA" sz="2800" dirty="0" smtClean="0"/>
              <a:t>Uncertainty about the Bible message</a:t>
            </a:r>
          </a:p>
          <a:p>
            <a:r>
              <a:rPr lang="en-CA" sz="2800" dirty="0" smtClean="0"/>
              <a:t>Feelings are emphasized more than analyzing the scripture</a:t>
            </a:r>
          </a:p>
          <a:p>
            <a:r>
              <a:rPr lang="en-CA" sz="2800" dirty="0" smtClean="0"/>
              <a:t>Entertainment-oriented worship</a:t>
            </a:r>
            <a:endParaRPr lang="en-CA" sz="2800" dirty="0"/>
          </a:p>
        </p:txBody>
      </p:sp>
      <p:pic>
        <p:nvPicPr>
          <p:cNvPr id="4" name="Picture 3" descr="contemp-church-band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579" y="1063229"/>
            <a:ext cx="3976661" cy="265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190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Confronting Postmodernism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/>
              <a:t>“I am the way, and the truth, and the life. No one comes to the Father except through me</a:t>
            </a:r>
            <a:r>
              <a:rPr lang="en-CA" sz="4000" dirty="0" smtClean="0"/>
              <a:t>.” John </a:t>
            </a:r>
            <a:r>
              <a:rPr lang="en-CA" sz="4000" dirty="0" smtClean="0"/>
              <a:t>14:6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861217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Confronting Postmodernism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646" y="1946672"/>
            <a:ext cx="8438354" cy="2753075"/>
          </a:xfrm>
        </p:spPr>
        <p:txBody>
          <a:bodyPr>
            <a:noAutofit/>
          </a:bodyPr>
          <a:lstStyle/>
          <a:p>
            <a:r>
              <a:rPr lang="en-CA" sz="3200" dirty="0" smtClean="0"/>
              <a:t>“…how </a:t>
            </a:r>
            <a:r>
              <a:rPr lang="en-CA" sz="3200" dirty="0"/>
              <a:t>the mystery was made known to me by revelation, as I have written briefly. </a:t>
            </a:r>
            <a:r>
              <a:rPr lang="en-CA" sz="3200" b="1" dirty="0"/>
              <a:t> </a:t>
            </a:r>
            <a:r>
              <a:rPr lang="en-CA" sz="3200" dirty="0"/>
              <a:t>When you read this, you can perceive my insight into the mystery of Christ</a:t>
            </a:r>
            <a:r>
              <a:rPr lang="en-CA" sz="3200" dirty="0" smtClean="0"/>
              <a:t>,” (Ephesians </a:t>
            </a:r>
            <a:r>
              <a:rPr lang="en-CA" sz="3200" dirty="0" smtClean="0"/>
              <a:t>3:</a:t>
            </a:r>
            <a:r>
              <a:rPr lang="en-CA" sz="3200" dirty="0" smtClean="0"/>
              <a:t>3,4)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017810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Confronting Postmodernism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4000" dirty="0"/>
              <a:t>“If you love me, you will keep my commandments</a:t>
            </a:r>
            <a:r>
              <a:rPr lang="en-CA" sz="4000" dirty="0" smtClean="0"/>
              <a:t>.”</a:t>
            </a:r>
          </a:p>
          <a:p>
            <a:pPr marL="0" indent="0">
              <a:buNone/>
            </a:pPr>
            <a:r>
              <a:rPr lang="en-CA" sz="4000" dirty="0" smtClean="0"/>
              <a:t> (John </a:t>
            </a:r>
            <a:r>
              <a:rPr lang="en-CA" sz="4000" dirty="0" smtClean="0"/>
              <a:t>14:</a:t>
            </a:r>
            <a:r>
              <a:rPr lang="en-CA" sz="4000" dirty="0" smtClean="0"/>
              <a:t>15)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4021341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2697"/>
            <a:ext cx="8913813" cy="1175995"/>
          </a:xfrm>
        </p:spPr>
        <p:txBody>
          <a:bodyPr/>
          <a:lstStyle/>
          <a:p>
            <a:r>
              <a:rPr lang="en-CA" dirty="0" smtClean="0"/>
              <a:t>Confronting Postmodernism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881051"/>
            <a:ext cx="7610476" cy="2818696"/>
          </a:xfrm>
        </p:spPr>
        <p:txBody>
          <a:bodyPr>
            <a:noAutofit/>
          </a:bodyPr>
          <a:lstStyle/>
          <a:p>
            <a:r>
              <a:rPr lang="en-CA" sz="2800" dirty="0" smtClean="0"/>
              <a:t>“</a:t>
            </a:r>
            <a:r>
              <a:rPr lang="en-CA" sz="2800" dirty="0"/>
              <a:t>Not everyone who says to me, ‘Lord, Lord,’ will enter the kingdom of heaven, but the one who does the will of my Father who is in heaven</a:t>
            </a:r>
            <a:r>
              <a:rPr lang="en-CA" sz="2800" dirty="0" smtClean="0"/>
              <a:t>.” (Matt. 7:21)</a:t>
            </a:r>
          </a:p>
          <a:p>
            <a:r>
              <a:rPr lang="en-CA" sz="2800" dirty="0"/>
              <a:t>“Everyone then who hears these words of mine and does </a:t>
            </a:r>
            <a:r>
              <a:rPr lang="en-CA" sz="2800" dirty="0" smtClean="0"/>
              <a:t>them…” (Matt. 7:24)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549668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about 2 Peter 3:16?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46672"/>
            <a:ext cx="8302254" cy="2753075"/>
          </a:xfrm>
        </p:spPr>
        <p:txBody>
          <a:bodyPr>
            <a:noAutofit/>
          </a:bodyPr>
          <a:lstStyle/>
          <a:p>
            <a:r>
              <a:rPr lang="en-CA" sz="3200" dirty="0"/>
              <a:t>There are some things in them </a:t>
            </a:r>
            <a:r>
              <a:rPr lang="en-CA" sz="3200" dirty="0" smtClean="0"/>
              <a:t>[</a:t>
            </a:r>
            <a:r>
              <a:rPr lang="en-CA" sz="3200" i="1" dirty="0" smtClean="0"/>
              <a:t>the writings of Paul</a:t>
            </a:r>
            <a:r>
              <a:rPr lang="en-CA" sz="3200" dirty="0" smtClean="0"/>
              <a:t>] that </a:t>
            </a:r>
            <a:r>
              <a:rPr lang="en-CA" sz="3200" dirty="0"/>
              <a:t>are hard to understand, which the ignorant and unstable twist to their own destruction, as they do the other Scriptures. </a:t>
            </a:r>
          </a:p>
        </p:txBody>
      </p:sp>
    </p:spTree>
    <p:extLst>
      <p:ext uri="{BB962C8B-B14F-4D97-AF65-F5344CB8AC3E}">
        <p14:creationId xmlns:p14="http://schemas.microsoft.com/office/powerpoint/2010/main" val="3700117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99992"/>
            <a:ext cx="8913813" cy="685800"/>
          </a:xfrm>
        </p:spPr>
        <p:txBody>
          <a:bodyPr>
            <a:normAutofit/>
          </a:bodyPr>
          <a:lstStyle/>
          <a:p>
            <a:r>
              <a:rPr lang="en-CA" sz="3200" dirty="0" smtClean="0"/>
              <a:t>The explanation – Milk and Meat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481328"/>
            <a:ext cx="7610476" cy="3218419"/>
          </a:xfrm>
        </p:spPr>
        <p:txBody>
          <a:bodyPr>
            <a:noAutofit/>
          </a:bodyPr>
          <a:lstStyle/>
          <a:p>
            <a:r>
              <a:rPr lang="en-CA" sz="2800" dirty="0" smtClean="0"/>
              <a:t>“…You </a:t>
            </a:r>
            <a:r>
              <a:rPr lang="en-CA" sz="2800" dirty="0"/>
              <a:t>need someone to teach you again the basic principles of the oracles of God. You need milk, not solid food, </a:t>
            </a:r>
            <a:r>
              <a:rPr lang="en-CA" sz="2800" b="1" dirty="0" smtClean="0"/>
              <a:t>…</a:t>
            </a:r>
            <a:r>
              <a:rPr lang="en-CA" sz="2800" b="1" dirty="0"/>
              <a:t> </a:t>
            </a:r>
            <a:r>
              <a:rPr lang="en-CA" sz="2800" dirty="0"/>
              <a:t>But solid food is for the mature</a:t>
            </a:r>
            <a:r>
              <a:rPr lang="en-CA" sz="2800" dirty="0" smtClean="0"/>
              <a:t>,” (Hebrews </a:t>
            </a:r>
            <a:r>
              <a:rPr lang="en-CA" sz="2800" dirty="0" smtClean="0"/>
              <a:t>5:</a:t>
            </a:r>
            <a:r>
              <a:rPr lang="en-CA" sz="2800" dirty="0" smtClean="0"/>
              <a:t>12,14)_</a:t>
            </a:r>
            <a:endParaRPr lang="en-CA" sz="2800" dirty="0"/>
          </a:p>
          <a:p>
            <a:r>
              <a:rPr lang="en-CA" sz="2800" b="1" dirty="0"/>
              <a:t> </a:t>
            </a:r>
            <a:r>
              <a:rPr lang="en-CA" sz="2800" dirty="0"/>
              <a:t>I fed you with milk, not solid food, for you were not ready for it. </a:t>
            </a:r>
            <a:r>
              <a:rPr lang="en-CA" sz="2800" dirty="0" smtClean="0"/>
              <a:t> (1 Cor. 3:2)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996711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35131"/>
            <a:ext cx="8913813" cy="705395"/>
          </a:xfrm>
        </p:spPr>
        <p:txBody>
          <a:bodyPr/>
          <a:lstStyle/>
          <a:p>
            <a:r>
              <a:rPr lang="en-CA" dirty="0" smtClean="0"/>
              <a:t>A new hermeneutic?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185792"/>
            <a:ext cx="7610476" cy="3513955"/>
          </a:xfrm>
        </p:spPr>
        <p:txBody>
          <a:bodyPr>
            <a:normAutofit lnSpcReduction="10000"/>
          </a:bodyPr>
          <a:lstStyle/>
          <a:p>
            <a:r>
              <a:rPr lang="en-CA" sz="3600" dirty="0" smtClean="0"/>
              <a:t>The bad guy for Postmodernists </a:t>
            </a:r>
            <a:r>
              <a:rPr lang="en-CA" sz="3600" dirty="0" smtClean="0"/>
              <a:t>  </a:t>
            </a:r>
            <a:endParaRPr lang="en-CA" sz="3600" dirty="0" smtClean="0"/>
          </a:p>
          <a:p>
            <a:pPr marL="114300" indent="0" algn="ctr">
              <a:buNone/>
            </a:pPr>
            <a:r>
              <a:rPr lang="en-CA" sz="9600" dirty="0" smtClean="0"/>
              <a:t>CENI</a:t>
            </a:r>
            <a:r>
              <a:rPr lang="en-CA" dirty="0" smtClean="0"/>
              <a:t> </a:t>
            </a:r>
          </a:p>
          <a:p>
            <a:pPr marL="114300" indent="0" algn="ctr">
              <a:buNone/>
            </a:pPr>
            <a:r>
              <a:rPr lang="en-CA" sz="4000" dirty="0" smtClean="0"/>
              <a:t>(Command, Example, Necessary Inference)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2743051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57092"/>
            <a:ext cx="8913813" cy="685800"/>
          </a:xfrm>
        </p:spPr>
        <p:txBody>
          <a:bodyPr/>
          <a:lstStyle/>
          <a:p>
            <a:r>
              <a:rPr lang="en-CA" dirty="0" smtClean="0"/>
              <a:t>Common sense interpretation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027" y="1200150"/>
            <a:ext cx="4247109" cy="3600450"/>
          </a:xfrm>
        </p:spPr>
        <p:txBody>
          <a:bodyPr>
            <a:noAutofit/>
          </a:bodyPr>
          <a:lstStyle/>
          <a:p>
            <a:r>
              <a:rPr lang="en-CA" sz="2800" dirty="0" smtClean="0"/>
              <a:t>“Command” (tell me)</a:t>
            </a:r>
          </a:p>
          <a:p>
            <a:r>
              <a:rPr lang="en-CA" sz="2800" dirty="0" smtClean="0"/>
              <a:t>“Example (show me)</a:t>
            </a:r>
          </a:p>
          <a:p>
            <a:r>
              <a:rPr lang="en-CA" sz="2800" dirty="0" smtClean="0"/>
              <a:t>Necessary inference (Inescapable conclusion, Imply)</a:t>
            </a:r>
            <a:endParaRPr lang="en-CA" sz="2800" dirty="0"/>
          </a:p>
        </p:txBody>
      </p:sp>
      <p:pic>
        <p:nvPicPr>
          <p:cNvPr id="5" name="Picture 4" descr="bradyjoyceteapot.1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0025" y="1200151"/>
            <a:ext cx="4623789" cy="299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566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82158"/>
            <a:ext cx="8913813" cy="1081604"/>
          </a:xfrm>
        </p:spPr>
        <p:txBody>
          <a:bodyPr/>
          <a:lstStyle/>
          <a:p>
            <a:r>
              <a:rPr lang="en-CA" dirty="0" smtClean="0"/>
              <a:t>How do we look to God?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528692"/>
            <a:ext cx="7610476" cy="3171055"/>
          </a:xfrm>
        </p:spPr>
        <p:txBody>
          <a:bodyPr>
            <a:noAutofit/>
          </a:bodyPr>
          <a:lstStyle/>
          <a:p>
            <a:r>
              <a:rPr lang="en-CA" sz="3200" dirty="0" smtClean="0"/>
              <a:t>As humble children looking for any indication of His will for us?</a:t>
            </a:r>
          </a:p>
          <a:p>
            <a:r>
              <a:rPr lang="en-CA" sz="3200" dirty="0" smtClean="0"/>
              <a:t>Or, as defense attorneys trying to find loopholes?</a:t>
            </a:r>
          </a:p>
          <a:p>
            <a:r>
              <a:rPr lang="en-CA" sz="3200" dirty="0" smtClean="0"/>
              <a:t>Or, as prosecutors trying to find fault?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833943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Colossians 2:</a:t>
            </a:r>
            <a:r>
              <a:rPr lang="en-CA" dirty="0" smtClean="0"/>
              <a:t>8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297" y="1716460"/>
            <a:ext cx="8043517" cy="2983288"/>
          </a:xfrm>
        </p:spPr>
        <p:txBody>
          <a:bodyPr>
            <a:noAutofit/>
          </a:bodyPr>
          <a:lstStyle/>
          <a:p>
            <a:r>
              <a:rPr lang="en-CA" sz="3200" b="1" dirty="0"/>
              <a:t> </a:t>
            </a:r>
            <a:r>
              <a:rPr lang="en-CA" sz="3200" dirty="0"/>
              <a:t>See to it that no one takes you captive by philosophy and empty deceit, according to human tradition, according to the elemental </a:t>
            </a:r>
            <a:r>
              <a:rPr lang="en-CA" sz="3200" dirty="0" smtClean="0"/>
              <a:t>spirits </a:t>
            </a:r>
            <a:r>
              <a:rPr lang="en-CA" sz="3200" dirty="0"/>
              <a:t>of the world, and not according to </a:t>
            </a:r>
            <a:r>
              <a:rPr lang="en-CA" sz="3200" dirty="0" smtClean="0"/>
              <a:t>Christ.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757498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Matthew 24:35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4400" b="1" smtClean="0"/>
              <a:t>“Heaven </a:t>
            </a:r>
            <a:r>
              <a:rPr lang="en-CA" sz="4400" b="1" dirty="0"/>
              <a:t>and earth will pass away, but my words will not pass </a:t>
            </a:r>
            <a:r>
              <a:rPr lang="en-CA" sz="4400" b="1"/>
              <a:t>away</a:t>
            </a:r>
            <a:r>
              <a:rPr lang="en-CA" sz="4400" b="1" smtClean="0"/>
              <a:t>.”</a:t>
            </a:r>
            <a:endParaRPr lang="en-CA" sz="4400" b="1" dirty="0"/>
          </a:p>
        </p:txBody>
      </p:sp>
    </p:spTree>
    <p:extLst>
      <p:ext uri="{BB962C8B-B14F-4D97-AF65-F5344CB8AC3E}">
        <p14:creationId xmlns:p14="http://schemas.microsoft.com/office/powerpoint/2010/main" val="1879687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Colossians 2</a:t>
            </a:r>
            <a:r>
              <a:rPr lang="en-CA" dirty="0" smtClean="0"/>
              <a:t>:9-</a:t>
            </a:r>
            <a:r>
              <a:rPr lang="en-CA" dirty="0" smtClean="0"/>
              <a:t>10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b="1" dirty="0"/>
              <a:t> </a:t>
            </a:r>
            <a:r>
              <a:rPr lang="en-CA" sz="3200" dirty="0"/>
              <a:t>For in him the whole fullness of deity dwells bodily</a:t>
            </a:r>
            <a:r>
              <a:rPr lang="en-CA" sz="3200" dirty="0" smtClean="0"/>
              <a:t>,</a:t>
            </a:r>
          </a:p>
          <a:p>
            <a:r>
              <a:rPr lang="en-CA" sz="3200" b="1" dirty="0"/>
              <a:t> </a:t>
            </a:r>
            <a:r>
              <a:rPr lang="en-CA" sz="3200" dirty="0" smtClean="0"/>
              <a:t>and </a:t>
            </a:r>
            <a:r>
              <a:rPr lang="en-CA" sz="3200" dirty="0"/>
              <a:t>you have been filled in him, who is the head of all rule and authority.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124387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7"/>
            <a:ext cx="7620000" cy="1322377"/>
          </a:xfrm>
        </p:spPr>
        <p:txBody>
          <a:bodyPr/>
          <a:lstStyle/>
          <a:p>
            <a:r>
              <a:rPr lang="en-CA" dirty="0" smtClean="0"/>
              <a:t>Philosophies that threatened early Christians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2946"/>
            <a:ext cx="7620000" cy="3107654"/>
          </a:xfrm>
        </p:spPr>
        <p:txBody>
          <a:bodyPr>
            <a:normAutofit/>
          </a:bodyPr>
          <a:lstStyle/>
          <a:p>
            <a:r>
              <a:rPr lang="en-CA" sz="3600" dirty="0" smtClean="0"/>
              <a:t>Jewish mysticism, asceticism  (Colossians 2:20-23)</a:t>
            </a:r>
          </a:p>
          <a:p>
            <a:r>
              <a:rPr lang="en-CA" sz="3600" dirty="0" smtClean="0"/>
              <a:t>Popular Greek Philosophy</a:t>
            </a:r>
          </a:p>
          <a:p>
            <a:r>
              <a:rPr lang="en-CA" sz="3600" dirty="0" smtClean="0"/>
              <a:t>Gnosticism 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450949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Three Philosophical Epochs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3600" b="1" dirty="0" err="1" smtClean="0"/>
              <a:t>Premodernism</a:t>
            </a:r>
            <a:r>
              <a:rPr lang="en-CA" sz="3600" b="1" dirty="0" smtClean="0"/>
              <a:t> (to about 1700)</a:t>
            </a:r>
          </a:p>
          <a:p>
            <a:r>
              <a:rPr lang="en-CA" sz="3600" b="1" dirty="0" smtClean="0"/>
              <a:t>Modernism/Rationalism (1700-1950)</a:t>
            </a:r>
          </a:p>
          <a:p>
            <a:r>
              <a:rPr lang="en-CA" sz="3600" b="1" dirty="0" smtClean="0"/>
              <a:t>Postmodernism (1950 - )</a:t>
            </a:r>
            <a:endParaRPr lang="en-CA" sz="3600" b="1" dirty="0"/>
          </a:p>
        </p:txBody>
      </p:sp>
    </p:spTree>
    <p:extLst>
      <p:ext uri="{BB962C8B-B14F-4D97-AF65-F5344CB8AC3E}">
        <p14:creationId xmlns:p14="http://schemas.microsoft.com/office/powerpoint/2010/main" val="1468071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64383" y="792285"/>
            <a:ext cx="10561173" cy="685800"/>
          </a:xfrm>
        </p:spPr>
        <p:txBody>
          <a:bodyPr/>
          <a:lstStyle/>
          <a:p>
            <a:r>
              <a:rPr lang="en-CA" sz="4400" dirty="0" smtClean="0"/>
              <a:t>Key Concepts of Postmodernism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8692"/>
            <a:ext cx="5846573" cy="3271908"/>
          </a:xfrm>
        </p:spPr>
        <p:txBody>
          <a:bodyPr>
            <a:noAutofit/>
          </a:bodyPr>
          <a:lstStyle/>
          <a:p>
            <a:r>
              <a:rPr lang="en-CA" sz="3600" dirty="0" smtClean="0"/>
              <a:t>No absolute truth</a:t>
            </a:r>
          </a:p>
          <a:p>
            <a:r>
              <a:rPr lang="en-CA" sz="3600" dirty="0" smtClean="0"/>
              <a:t>Words and language are simply “games.”</a:t>
            </a:r>
          </a:p>
          <a:p>
            <a:r>
              <a:rPr lang="en-CA" sz="3600" dirty="0" smtClean="0"/>
              <a:t>Pluralism – All ideas, are equally good</a:t>
            </a:r>
            <a:endParaRPr lang="en-CA" sz="3600" dirty="0"/>
          </a:p>
        </p:txBody>
      </p:sp>
      <p:pic>
        <p:nvPicPr>
          <p:cNvPr id="1025" name="Picture 1" descr="anita+hill+2.jpg                                               00244903Macintosh HD                   7C263309: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229" y="2375807"/>
            <a:ext cx="1355670" cy="1786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371796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29184"/>
            <a:ext cx="8913813" cy="762696"/>
          </a:xfrm>
        </p:spPr>
        <p:txBody>
          <a:bodyPr/>
          <a:lstStyle/>
          <a:p>
            <a:r>
              <a:rPr lang="en-CA" dirty="0" smtClean="0"/>
              <a:t>Josh McDowell - lecturer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549" y="1274846"/>
            <a:ext cx="6723894" cy="3554405"/>
          </a:xfrm>
        </p:spPr>
        <p:txBody>
          <a:bodyPr>
            <a:noAutofit/>
          </a:bodyPr>
          <a:lstStyle/>
          <a:p>
            <a:r>
              <a:rPr lang="en-CA" sz="3200" b="1" dirty="0" smtClean="0"/>
              <a:t>Primary challenge in the 1960’s and early 1970’s </a:t>
            </a:r>
            <a:r>
              <a:rPr lang="en-CA" sz="3200" dirty="0" smtClean="0"/>
              <a:t>– “How do you know that’s true”</a:t>
            </a:r>
          </a:p>
          <a:p>
            <a:r>
              <a:rPr lang="en-CA" sz="3200" b="1" dirty="0" smtClean="0"/>
              <a:t>Challenge heard since 1970’s </a:t>
            </a:r>
            <a:r>
              <a:rPr lang="en-CA" sz="3200" dirty="0" smtClean="0"/>
              <a:t>– “How dare you say that Buddhist and Muslims are wrong!”</a:t>
            </a:r>
            <a:endParaRPr lang="en-CA" sz="3200" dirty="0"/>
          </a:p>
        </p:txBody>
      </p:sp>
      <p:pic>
        <p:nvPicPr>
          <p:cNvPr id="2049" name="Picture 1" descr="josh.jpg                                                       00244903Macintosh HD                   7C263309: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443" y="1274846"/>
            <a:ext cx="1897371" cy="1449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2083236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7620000" cy="994171"/>
          </a:xfrm>
        </p:spPr>
        <p:txBody>
          <a:bodyPr/>
          <a:lstStyle/>
          <a:p>
            <a:r>
              <a:rPr lang="en-CA" sz="3600" dirty="0" smtClean="0"/>
              <a:t>Some good things about Postmodernism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575382"/>
            <a:ext cx="7610476" cy="3124366"/>
          </a:xfrm>
        </p:spPr>
        <p:txBody>
          <a:bodyPr>
            <a:normAutofit/>
          </a:bodyPr>
          <a:lstStyle/>
          <a:p>
            <a:r>
              <a:rPr lang="en-CA" sz="3600" dirty="0" smtClean="0"/>
              <a:t> Not impressed with dogmatic statements about evolution</a:t>
            </a:r>
          </a:p>
          <a:p>
            <a:r>
              <a:rPr lang="en-CA" sz="3600" dirty="0" smtClean="0"/>
              <a:t> Anti-denominational</a:t>
            </a:r>
          </a:p>
          <a:p>
            <a:r>
              <a:rPr lang="en-CA" sz="3600" dirty="0"/>
              <a:t> </a:t>
            </a:r>
            <a:r>
              <a:rPr lang="en-CA" sz="3600" dirty="0" smtClean="0"/>
              <a:t>Anti-Pharisee – (emphasis on externals and not the heart)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684563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29184"/>
            <a:ext cx="8913813" cy="1011065"/>
          </a:xfrm>
        </p:spPr>
        <p:txBody>
          <a:bodyPr/>
          <a:lstStyle/>
          <a:p>
            <a:r>
              <a:rPr lang="en-CA" dirty="0" smtClean="0"/>
              <a:t>Promoters of Postmodernism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474" y="1476409"/>
            <a:ext cx="8207426" cy="2753075"/>
          </a:xfrm>
        </p:spPr>
        <p:txBody>
          <a:bodyPr>
            <a:normAutofit lnSpcReduction="10000"/>
          </a:bodyPr>
          <a:lstStyle/>
          <a:p>
            <a:r>
              <a:rPr lang="en-CA" sz="4000" dirty="0" smtClean="0"/>
              <a:t>Schools</a:t>
            </a:r>
          </a:p>
          <a:p>
            <a:pPr marL="708660" lvl="2">
              <a:buClr>
                <a:schemeClr val="accent1"/>
              </a:buClr>
            </a:pPr>
            <a:r>
              <a:rPr lang="en-CA" sz="2800" dirty="0"/>
              <a:t> </a:t>
            </a:r>
            <a:r>
              <a:rPr lang="en-CA" sz="2800" i="1" dirty="0"/>
              <a:t>The word “tolerance.</a:t>
            </a:r>
            <a:r>
              <a:rPr lang="en-CA" sz="2800" i="1" dirty="0" smtClean="0"/>
              <a:t>”</a:t>
            </a:r>
          </a:p>
          <a:p>
            <a:pPr marL="708660" lvl="2">
              <a:buClr>
                <a:schemeClr val="accent1"/>
              </a:buClr>
            </a:pPr>
            <a:r>
              <a:rPr lang="en-CA" sz="2800" i="1" dirty="0" smtClean="0"/>
              <a:t>Not.. “treat kindly,” but “accept as good</a:t>
            </a:r>
            <a:r>
              <a:rPr lang="en-CA" sz="2800" i="1" dirty="0" smtClean="0"/>
              <a:t>!</a:t>
            </a:r>
            <a:endParaRPr lang="en-CA" dirty="0" smtClean="0"/>
          </a:p>
          <a:p>
            <a:r>
              <a:rPr lang="en-CA" sz="3600" dirty="0" smtClean="0"/>
              <a:t>Television, media	</a:t>
            </a:r>
          </a:p>
          <a:p>
            <a:pPr lvl="1"/>
            <a:r>
              <a:rPr lang="en-CA" sz="2800" i="1" dirty="0" smtClean="0"/>
              <a:t>Attitudes towards marriage, sex, drugs, gambling, materialism, etc. </a:t>
            </a:r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574" y="1340249"/>
            <a:ext cx="3302326" cy="122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041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214</TotalTime>
  <Words>532</Words>
  <Application>Microsoft Macintosh PowerPoint</Application>
  <PresentationFormat>On-screen Show (16:9)</PresentationFormat>
  <Paragraphs>65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Perception</vt:lpstr>
      <vt:lpstr>Rationalism versus Postmodernism versus Christ</vt:lpstr>
      <vt:lpstr>Colossians 2:8</vt:lpstr>
      <vt:lpstr>Colossians 2:9-10</vt:lpstr>
      <vt:lpstr>Philosophies that threatened early Christians</vt:lpstr>
      <vt:lpstr>Three Philosophical Epochs</vt:lpstr>
      <vt:lpstr>Key Concepts of Postmodernism</vt:lpstr>
      <vt:lpstr>Josh McDowell - lecturer</vt:lpstr>
      <vt:lpstr>Some good things about Postmodernism</vt:lpstr>
      <vt:lpstr>Promoters of Postmodernism</vt:lpstr>
      <vt:lpstr>Postmodernism in religion</vt:lpstr>
      <vt:lpstr>Confronting Postmodernism</vt:lpstr>
      <vt:lpstr>Confronting Postmodernism</vt:lpstr>
      <vt:lpstr>Confronting Postmodernism</vt:lpstr>
      <vt:lpstr>Confronting Postmodernism</vt:lpstr>
      <vt:lpstr>What about 2 Peter 3:16?</vt:lpstr>
      <vt:lpstr>The explanation – Milk and Meat</vt:lpstr>
      <vt:lpstr>A new hermeneutic?</vt:lpstr>
      <vt:lpstr>Common sense interpretation</vt:lpstr>
      <vt:lpstr>How do we look to God?</vt:lpstr>
      <vt:lpstr>Matthew 24:35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Rationalism versus Postmodernism versus Christ</dc:title>
  <dc:creator>Gardner Hall</dc:creator>
  <cp:lastModifiedBy>Gardner Hall</cp:lastModifiedBy>
  <cp:revision>16</cp:revision>
  <dcterms:created xsi:type="dcterms:W3CDTF">2014-10-30T16:25:09Z</dcterms:created>
  <dcterms:modified xsi:type="dcterms:W3CDTF">2014-10-31T15:58:43Z</dcterms:modified>
</cp:coreProperties>
</file>