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sldIdLst>
    <p:sldId id="256" r:id="rId2"/>
    <p:sldId id="257" r:id="rId3"/>
    <p:sldId id="265" r:id="rId4"/>
    <p:sldId id="266" r:id="rId5"/>
    <p:sldId id="258" r:id="rId6"/>
    <p:sldId id="267" r:id="rId7"/>
    <p:sldId id="264" r:id="rId8"/>
    <p:sldId id="270" r:id="rId9"/>
    <p:sldId id="271" r:id="rId10"/>
    <p:sldId id="259" r:id="rId11"/>
    <p:sldId id="261" r:id="rId12"/>
    <p:sldId id="260" r:id="rId13"/>
    <p:sldId id="262" r:id="rId14"/>
    <p:sldId id="268" r:id="rId15"/>
    <p:sldId id="263" r:id="rId16"/>
    <p:sldId id="269" r:id="rId17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0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4" d="100"/>
          <a:sy n="54" d="100"/>
        </p:scale>
        <p:origin x="-736" y="-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971551"/>
            <a:ext cx="6487668" cy="236466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143000"/>
            <a:ext cx="6498158" cy="129365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2474259"/>
            <a:ext cx="6498159" cy="68748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0B03-F98D-A146-BC67-52AA19F6A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458904"/>
            <a:ext cx="4079545" cy="871538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340892"/>
            <a:ext cx="4079545" cy="279011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D9BC9-68BD-6749-92B9-E73422FF94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269544"/>
            <a:ext cx="3657600" cy="3988558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3D79-0135-6947-9E87-C306B4113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276226"/>
            <a:ext cx="1524000" cy="418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276226"/>
            <a:ext cx="6689726" cy="418147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DE43-B083-EE4E-A697-3C7E40B0F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75E4-6892-354C-81DA-EB0BE0CDF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9" y="2514601"/>
            <a:ext cx="8416925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9" y="3578272"/>
            <a:ext cx="8416925" cy="729503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A915-89A0-C247-B5D9-8F0D4D6F88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272653"/>
            <a:ext cx="8402040" cy="212764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1802359"/>
            <a:ext cx="8056563" cy="1021556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2802004"/>
            <a:ext cx="8056563" cy="112514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C8C6-D4BA-784D-980F-F3745315B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80682"/>
            <a:ext cx="8042276" cy="10027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200151"/>
            <a:ext cx="3840480" cy="325755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200151"/>
            <a:ext cx="3840480" cy="325755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3354-EEDF-8247-9441-D2D1F04A8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0682"/>
            <a:ext cx="8042276" cy="100271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089919"/>
            <a:ext cx="384048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1760562"/>
            <a:ext cx="3840480" cy="2697139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089919"/>
            <a:ext cx="384048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1760562"/>
            <a:ext cx="3840480" cy="2697139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0B82-8404-B246-8944-0B6E1A725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0D56-AA48-8547-8CE3-08B37E1AB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61A58-A27C-FF4A-B586-E939871A1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458904"/>
            <a:ext cx="3840480" cy="871538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276225"/>
            <a:ext cx="3840480" cy="4181475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340892"/>
            <a:ext cx="3840480" cy="279011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81B8-9E69-2846-8C70-EEB2AA5F7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80682"/>
            <a:ext cx="8042276" cy="100271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200151"/>
            <a:ext cx="8042276" cy="3257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470675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9" y="4706751"/>
            <a:ext cx="484094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4706751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95CA915-89A0-C247-B5D9-8F0D4D6F8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14500"/>
            <a:ext cx="7772400" cy="857250"/>
          </a:xfrm>
        </p:spPr>
        <p:txBody>
          <a:bodyPr/>
          <a:lstStyle/>
          <a:p>
            <a:r>
              <a:rPr lang="en-US"/>
              <a:t>Four Facts </a:t>
            </a:r>
            <a:br>
              <a:rPr lang="en-US"/>
            </a:br>
            <a:r>
              <a:rPr lang="en-US"/>
              <a:t>About Spiritual Enemies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Ephesians 6:12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0"/>
            <a:ext cx="8042276" cy="1352550"/>
          </a:xfrm>
        </p:spPr>
        <p:txBody>
          <a:bodyPr/>
          <a:lstStyle/>
          <a:p>
            <a:r>
              <a:rPr lang="en-US" sz="4000" b="1" dirty="0"/>
              <a:t>3. Different generations often fear different enemies</a:t>
            </a:r>
          </a:p>
        </p:txBody>
      </p:sp>
      <p:pic>
        <p:nvPicPr>
          <p:cNvPr id="5124" name="Picture 4" descr="forgotten_god.jpg                                              0029E478Macintosh HD                   7C263309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81150"/>
            <a:ext cx="2970457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razy love.jpg                                                 0029E478Macintosh HD                   7C263309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991" y="1657350"/>
            <a:ext cx="2782838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1450"/>
            <a:ext cx="8686800" cy="1143000"/>
          </a:xfrm>
        </p:spPr>
        <p:txBody>
          <a:bodyPr/>
          <a:lstStyle/>
          <a:p>
            <a:r>
              <a:rPr lang="en-US" sz="4000" b="1" dirty="0"/>
              <a:t>4. The enemy that </a:t>
            </a:r>
            <a:r>
              <a:rPr lang="ja-JP" altLang="en-US" sz="4000" b="1" dirty="0">
                <a:latin typeface="Arial"/>
              </a:rPr>
              <a:t>“</a:t>
            </a:r>
            <a:r>
              <a:rPr lang="en-US" sz="4000" b="1" dirty="0"/>
              <a:t>gets us</a:t>
            </a:r>
            <a:r>
              <a:rPr lang="ja-JP" altLang="en-US" sz="4000" b="1" dirty="0">
                <a:latin typeface="Arial"/>
              </a:rPr>
              <a:t>”</a:t>
            </a:r>
            <a:r>
              <a:rPr lang="en-US" sz="4000" b="1" dirty="0"/>
              <a:t> is usually the one we don</a:t>
            </a:r>
            <a:r>
              <a:rPr lang="ja-JP" altLang="en-US" sz="4000" b="1" dirty="0">
                <a:latin typeface="Arial"/>
              </a:rPr>
              <a:t>’</a:t>
            </a:r>
            <a:r>
              <a:rPr lang="en-US" sz="4000" b="1" dirty="0"/>
              <a:t>t </a:t>
            </a:r>
            <a:r>
              <a:rPr lang="en-US" sz="4000" b="1" dirty="0" smtClean="0"/>
              <a:t>fear. </a:t>
            </a:r>
            <a:endParaRPr lang="en-US" sz="40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85900"/>
            <a:ext cx="8077200" cy="36576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i="1" dirty="0">
                <a:solidFill>
                  <a:srgbClr val="000000"/>
                </a:solidFill>
              </a:rPr>
              <a:t>Numbers 13:32, 33 - </a:t>
            </a:r>
          </a:p>
          <a:p>
            <a:pPr>
              <a:lnSpc>
                <a:spcPct val="90000"/>
              </a:lnSpc>
            </a:pPr>
            <a:r>
              <a:rPr lang="en-US" sz="3600" b="1" dirty="0"/>
              <a:t>…</a:t>
            </a:r>
            <a:r>
              <a:rPr lang="ja-JP" altLang="en-US" sz="3600" b="1" dirty="0"/>
              <a:t>“</a:t>
            </a:r>
            <a:r>
              <a:rPr lang="en-US" sz="3600" b="1" dirty="0"/>
              <a:t>All the people whom we saw in it </a:t>
            </a:r>
            <a:r>
              <a:rPr lang="en-US" sz="3600" b="1" i="1" dirty="0"/>
              <a:t>are</a:t>
            </a:r>
            <a:r>
              <a:rPr lang="en-US" sz="3600" b="1" dirty="0"/>
              <a:t> men of </a:t>
            </a:r>
            <a:r>
              <a:rPr lang="en-US" sz="3600" b="1" i="1" dirty="0"/>
              <a:t>great</a:t>
            </a:r>
            <a:r>
              <a:rPr lang="en-US" sz="3600" b="1" dirty="0"/>
              <a:t> stature.</a:t>
            </a:r>
            <a:r>
              <a:rPr lang="ja-JP" altLang="en-US" sz="3600" b="1" dirty="0"/>
              <a:t>”</a:t>
            </a:r>
            <a:r>
              <a:rPr lang="en-US" sz="3600" b="1" dirty="0"/>
              <a:t> </a:t>
            </a:r>
          </a:p>
          <a:p>
            <a:pPr>
              <a:lnSpc>
                <a:spcPct val="90000"/>
              </a:lnSpc>
            </a:pPr>
            <a:r>
              <a:rPr lang="ja-JP" altLang="en-US" sz="3600" b="1" dirty="0"/>
              <a:t>“</a:t>
            </a:r>
            <a:r>
              <a:rPr lang="en-US" sz="3600" b="1" dirty="0"/>
              <a:t>There we saw the giants …  and we were like grasshoppers in our own sight, and so we were in their sight.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1450"/>
            <a:ext cx="8686800" cy="1143000"/>
          </a:xfrm>
        </p:spPr>
        <p:txBody>
          <a:bodyPr/>
          <a:lstStyle/>
          <a:p>
            <a:r>
              <a:rPr lang="en-US" sz="4000" b="1" dirty="0"/>
              <a:t>4. The enemy that </a:t>
            </a:r>
            <a:r>
              <a:rPr lang="ja-JP" altLang="en-US" sz="4000" b="1" dirty="0">
                <a:latin typeface="Arial"/>
              </a:rPr>
              <a:t>“</a:t>
            </a:r>
            <a:r>
              <a:rPr lang="en-US" sz="4000" b="1" dirty="0"/>
              <a:t>gets us</a:t>
            </a:r>
            <a:r>
              <a:rPr lang="ja-JP" altLang="en-US" sz="4000" b="1" dirty="0">
                <a:latin typeface="Arial"/>
              </a:rPr>
              <a:t>”</a:t>
            </a:r>
            <a:r>
              <a:rPr lang="en-US" sz="4000" b="1" dirty="0"/>
              <a:t> is usually the one we don</a:t>
            </a:r>
            <a:r>
              <a:rPr lang="ja-JP" altLang="en-US" sz="4000" b="1" dirty="0">
                <a:latin typeface="Arial"/>
              </a:rPr>
              <a:t>’</a:t>
            </a:r>
            <a:r>
              <a:rPr lang="en-US" sz="4000" b="1" dirty="0"/>
              <a:t>t </a:t>
            </a:r>
            <a:r>
              <a:rPr lang="en-US" sz="4000" b="1" dirty="0" smtClean="0"/>
              <a:t>fear. </a:t>
            </a:r>
            <a:endParaRPr lang="en-US" sz="4000" b="1" dirty="0"/>
          </a:p>
        </p:txBody>
      </p:sp>
      <p:pic>
        <p:nvPicPr>
          <p:cNvPr id="6148" name="Picture 4" descr="DeerTickFemale800.jpg                                          0029E478Macintosh HD                   7C263309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1650"/>
            <a:ext cx="4343400" cy="237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eco_bear.jpg                                                   0029E478Macintosh HD                   7C263309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1771650"/>
            <a:ext cx="5146675" cy="254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42950"/>
          </a:xfrm>
        </p:spPr>
        <p:txBody>
          <a:bodyPr/>
          <a:lstStyle/>
          <a:p>
            <a:r>
              <a:rPr lang="en-US" sz="4000" b="1" dirty="0"/>
              <a:t>Satan</a:t>
            </a:r>
            <a:r>
              <a:rPr lang="ja-JP" altLang="en-US" sz="4000" b="1" dirty="0">
                <a:latin typeface="Arial"/>
              </a:rPr>
              <a:t>’</a:t>
            </a:r>
            <a:r>
              <a:rPr lang="en-US" sz="4000" b="1" dirty="0"/>
              <a:t>s 10 most effective weapons</a:t>
            </a:r>
            <a:endParaRPr lang="en-US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47750"/>
            <a:ext cx="8077200" cy="409575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b="1" dirty="0">
                <a:solidFill>
                  <a:schemeClr val="accent6"/>
                </a:solidFill>
              </a:rPr>
              <a:t>10. Antireligious scientific theories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 b="1" dirty="0">
                <a:solidFill>
                  <a:schemeClr val="accent6"/>
                </a:solidFill>
              </a:rPr>
              <a:t>9. False religions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 b="1" dirty="0">
                <a:solidFill>
                  <a:schemeClr val="accent6"/>
                </a:solidFill>
              </a:rPr>
              <a:t>8. Party spirit among Christians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4000" b="1" dirty="0">
                <a:solidFill>
                  <a:schemeClr val="accent6"/>
                </a:solidFill>
              </a:rPr>
              <a:t>7. Spirit of </a:t>
            </a:r>
            <a:r>
              <a:rPr lang="en-US" sz="4000" b="1">
                <a:solidFill>
                  <a:schemeClr val="accent6"/>
                </a:solidFill>
              </a:rPr>
              <a:t>presumption </a:t>
            </a:r>
            <a:endParaRPr lang="en-US" sz="4000" b="1" smtClean="0">
              <a:solidFill>
                <a:schemeClr val="accent6"/>
              </a:solidFill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sz="4000" b="1" smtClean="0">
                <a:solidFill>
                  <a:schemeClr val="accent6"/>
                </a:solidFill>
              </a:rPr>
              <a:t>6</a:t>
            </a:r>
            <a:r>
              <a:rPr lang="en-US" sz="4000" b="1" dirty="0">
                <a:solidFill>
                  <a:schemeClr val="accent6"/>
                </a:solidFill>
              </a:rPr>
              <a:t>. Postmodernism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accent6"/>
                </a:solidFill>
              </a:rPr>
              <a:t> </a:t>
            </a:r>
            <a:endParaRPr lang="en-US" sz="28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42950"/>
          </a:xfrm>
        </p:spPr>
        <p:txBody>
          <a:bodyPr/>
          <a:lstStyle/>
          <a:p>
            <a:r>
              <a:rPr lang="en-US" sz="4000" b="1" dirty="0"/>
              <a:t>Satan</a:t>
            </a:r>
            <a:r>
              <a:rPr lang="ja-JP" altLang="en-US" sz="4000" b="1" dirty="0">
                <a:latin typeface="Arial"/>
              </a:rPr>
              <a:t>’</a:t>
            </a:r>
            <a:r>
              <a:rPr lang="en-US" sz="4000" b="1" dirty="0"/>
              <a:t>s 10 most effective weapons</a:t>
            </a:r>
            <a:endParaRPr lang="en-US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47750"/>
            <a:ext cx="8534400" cy="409575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4000" b="1" dirty="0">
                <a:solidFill>
                  <a:schemeClr val="accent6"/>
                </a:solidFill>
              </a:rPr>
              <a:t>5. Materialism </a:t>
            </a:r>
          </a:p>
          <a:p>
            <a:pPr>
              <a:buFontTx/>
              <a:buNone/>
            </a:pPr>
            <a:r>
              <a:rPr lang="en-US" sz="4000" b="1" dirty="0">
                <a:solidFill>
                  <a:schemeClr val="accent6"/>
                </a:solidFill>
              </a:rPr>
              <a:t>4. Comfortable Christianity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4000" b="1" dirty="0">
                <a:solidFill>
                  <a:schemeClr val="accent6"/>
                </a:solidFill>
              </a:rPr>
              <a:t>3. Worldliness (TV, movies,     entertainment culture</a:t>
            </a:r>
            <a:r>
              <a:rPr lang="en-US" sz="4000" b="1" dirty="0" smtClean="0">
                <a:solidFill>
                  <a:schemeClr val="accent6"/>
                </a:solidFill>
              </a:rPr>
              <a:t>) </a:t>
            </a:r>
            <a:endParaRPr lang="en-US" sz="4000" b="1" dirty="0">
              <a:solidFill>
                <a:schemeClr val="accent6"/>
              </a:solidFill>
            </a:endParaRPr>
          </a:p>
          <a:p>
            <a:pPr>
              <a:buFontTx/>
              <a:buNone/>
            </a:pPr>
            <a:r>
              <a:rPr lang="en-US" sz="4000" b="1" dirty="0">
                <a:solidFill>
                  <a:schemeClr val="accent6"/>
                </a:solidFill>
              </a:rPr>
              <a:t>2. Lust of flesh, pornography</a:t>
            </a:r>
          </a:p>
          <a:p>
            <a:pPr>
              <a:buFontTx/>
              <a:buNone/>
            </a:pPr>
            <a:r>
              <a:rPr lang="en-US" sz="4000" b="1" dirty="0">
                <a:solidFill>
                  <a:schemeClr val="accent6"/>
                </a:solidFill>
              </a:rPr>
              <a:t>1. Pride/selfishness lack of love</a:t>
            </a:r>
          </a:p>
          <a:p>
            <a:pPr>
              <a:buFontTx/>
              <a:buNone/>
            </a:pPr>
            <a:endParaRPr lang="en-US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1450"/>
            <a:ext cx="8686800" cy="1257300"/>
          </a:xfrm>
        </p:spPr>
        <p:txBody>
          <a:bodyPr/>
          <a:lstStyle/>
          <a:p>
            <a:r>
              <a:rPr lang="en-US" sz="4000" b="1" dirty="0"/>
              <a:t>Enemies Beyond Our Comprehension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33550"/>
            <a:ext cx="7772400" cy="340995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>
                <a:solidFill>
                  <a:srgbClr val="000000"/>
                </a:solidFill>
              </a:rPr>
              <a:t>Eph. 6:1</a:t>
            </a:r>
            <a:r>
              <a:rPr lang="en-US" sz="4000" b="1" dirty="0"/>
              <a:t>2 </a:t>
            </a:r>
            <a:r>
              <a:rPr lang="ja-JP" altLang="en-US" sz="4000" b="1" dirty="0"/>
              <a:t>“</a:t>
            </a:r>
            <a:r>
              <a:rPr lang="en-US" sz="4000" b="1" dirty="0"/>
              <a:t>…powers, against the rulers of the darkness of this age, against spiritual </a:t>
            </a:r>
            <a:r>
              <a:rPr lang="en-US" sz="4000" b="1" i="1" dirty="0"/>
              <a:t>hosts</a:t>
            </a:r>
            <a:r>
              <a:rPr lang="en-US" sz="4000" b="1" dirty="0"/>
              <a:t> of wickedness in the heavenly </a:t>
            </a:r>
            <a:r>
              <a:rPr lang="en-US" sz="4000" b="1" i="1" dirty="0"/>
              <a:t>places.</a:t>
            </a:r>
            <a:r>
              <a:rPr lang="ja-JP" altLang="en-US" sz="4000" b="1" i="1" dirty="0"/>
              <a:t>”</a:t>
            </a:r>
            <a:endParaRPr lang="en-US" sz="4000" b="1" i="1" dirty="0"/>
          </a:p>
          <a:p>
            <a:pPr>
              <a:buFontTx/>
              <a:buNone/>
            </a:pPr>
            <a:r>
              <a:rPr lang="en-US" i="1" dirty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1450"/>
            <a:ext cx="8686800" cy="1181100"/>
          </a:xfrm>
        </p:spPr>
        <p:txBody>
          <a:bodyPr/>
          <a:lstStyle/>
          <a:p>
            <a:r>
              <a:rPr lang="en-US" sz="4000" b="1" dirty="0"/>
              <a:t>Enemies Beyond Our Comprehension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57350"/>
            <a:ext cx="7772400" cy="3486150"/>
          </a:xfrm>
        </p:spPr>
        <p:txBody>
          <a:bodyPr/>
          <a:lstStyle/>
          <a:p>
            <a:r>
              <a:rPr lang="en-US" sz="4000" b="1" dirty="0" smtClean="0"/>
              <a:t> But </a:t>
            </a:r>
            <a:r>
              <a:rPr lang="en-US" sz="4000" b="1" dirty="0"/>
              <a:t>God has not left us defenseless - </a:t>
            </a:r>
            <a:r>
              <a:rPr lang="en-US" sz="4000" b="1" i="1" dirty="0"/>
              <a:t>Ephesians 6:14 - 18 - </a:t>
            </a:r>
            <a:r>
              <a:rPr lang="en-US" sz="4000" b="1" dirty="0"/>
              <a:t>The armor of God</a:t>
            </a:r>
          </a:p>
          <a:p>
            <a:r>
              <a:rPr lang="en-US" sz="4000" b="1" dirty="0" smtClean="0"/>
              <a:t> Our </a:t>
            </a:r>
            <a:r>
              <a:rPr lang="en-US" sz="4000" b="1" dirty="0"/>
              <a:t>greatest defense - A fervent love for God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1450"/>
            <a:ext cx="8915400" cy="857250"/>
          </a:xfrm>
        </p:spPr>
        <p:txBody>
          <a:bodyPr/>
          <a:lstStyle/>
          <a:p>
            <a:r>
              <a:rPr lang="en-US" sz="4000" dirty="0"/>
              <a:t>1. You need to recognize them!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57350"/>
            <a:ext cx="7772400" cy="30861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	</a:t>
            </a:r>
            <a:r>
              <a:rPr lang="en-US" sz="4000" b="1" dirty="0"/>
              <a:t>Psalm 97:10</a:t>
            </a:r>
            <a:r>
              <a:rPr lang="en-US" sz="4000" dirty="0"/>
              <a:t> - </a:t>
            </a:r>
            <a:r>
              <a:rPr lang="ja-JP" altLang="en-US" sz="4000" dirty="0"/>
              <a:t>“</a:t>
            </a:r>
            <a:r>
              <a:rPr lang="en-US" sz="4000" dirty="0"/>
              <a:t>You that love the Lord hate evil!</a:t>
            </a:r>
            <a:r>
              <a:rPr lang="ja-JP" altLang="en-US" sz="4000" dirty="0"/>
              <a:t>”</a:t>
            </a:r>
            <a:endParaRPr lang="en-US" sz="4000" dirty="0"/>
          </a:p>
          <a:p>
            <a:endParaRPr lang="en-US" dirty="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1450"/>
            <a:ext cx="8915400" cy="857250"/>
          </a:xfrm>
        </p:spPr>
        <p:txBody>
          <a:bodyPr/>
          <a:lstStyle/>
          <a:p>
            <a:r>
              <a:rPr lang="en-US" sz="4000" b="1" dirty="0"/>
              <a:t>1. You need to recognize them!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360045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800" b="1" dirty="0"/>
              <a:t>	</a:t>
            </a:r>
            <a:r>
              <a:rPr lang="en-US" sz="4000" b="1" dirty="0"/>
              <a:t>Psalm 119:104</a:t>
            </a:r>
            <a:r>
              <a:rPr lang="en-US" sz="4000" dirty="0"/>
              <a:t> - </a:t>
            </a:r>
            <a:r>
              <a:rPr lang="ja-JP" altLang="en-US" sz="4000" dirty="0"/>
              <a:t>“</a:t>
            </a:r>
            <a:r>
              <a:rPr lang="en-US" sz="4000" dirty="0"/>
              <a:t>Through your precepts I get understanding. Therefore I hate every false way.</a:t>
            </a:r>
            <a:r>
              <a:rPr lang="ja-JP" altLang="en-US" sz="4000" dirty="0"/>
              <a:t>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1450"/>
            <a:ext cx="8915400" cy="857250"/>
          </a:xfrm>
        </p:spPr>
        <p:txBody>
          <a:bodyPr/>
          <a:lstStyle/>
          <a:p>
            <a:r>
              <a:rPr lang="en-US" sz="4000" b="1" dirty="0"/>
              <a:t>1. You need to recognize them!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04950"/>
            <a:ext cx="7772400" cy="32385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	</a:t>
            </a:r>
            <a:r>
              <a:rPr lang="en-US" sz="4000" b="1" dirty="0"/>
              <a:t>Luke 6:26</a:t>
            </a:r>
            <a:r>
              <a:rPr lang="en-US" sz="4000" dirty="0"/>
              <a:t> - </a:t>
            </a:r>
            <a:r>
              <a:rPr lang="ja-JP" altLang="en-US" sz="4000" dirty="0"/>
              <a:t>“</a:t>
            </a:r>
            <a:r>
              <a:rPr lang="en-US" sz="4000" dirty="0"/>
              <a:t>Woe to you when all men speak well of you…</a:t>
            </a:r>
            <a:r>
              <a:rPr lang="ja-JP" altLang="en-US" sz="4000" dirty="0"/>
              <a:t>”</a:t>
            </a:r>
            <a:endParaRPr lang="en-US" sz="4000" dirty="0"/>
          </a:p>
          <a:p>
            <a:pPr>
              <a:buFontTx/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371600"/>
          </a:xfrm>
        </p:spPr>
        <p:txBody>
          <a:bodyPr/>
          <a:lstStyle/>
          <a:p>
            <a:r>
              <a:rPr lang="en-US" sz="4000" b="1" dirty="0"/>
              <a:t>2. Different enemies threaten more at different stages...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33550"/>
            <a:ext cx="7772400" cy="34099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Stages </a:t>
            </a:r>
            <a:r>
              <a:rPr lang="en-US" sz="4000" dirty="0"/>
              <a:t>of life </a:t>
            </a:r>
            <a:r>
              <a:rPr lang="en-US" sz="4000" i="1" dirty="0"/>
              <a:t>(2 Tim. 2:22; Titus 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371600"/>
          </a:xfrm>
        </p:spPr>
        <p:txBody>
          <a:bodyPr/>
          <a:lstStyle/>
          <a:p>
            <a:r>
              <a:rPr lang="en-US" sz="4000" dirty="0"/>
              <a:t>2. Different enemies threaten more at different stages...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28750"/>
            <a:ext cx="7772400" cy="4057650"/>
          </a:xfrm>
        </p:spPr>
        <p:txBody>
          <a:bodyPr/>
          <a:lstStyle/>
          <a:p>
            <a:r>
              <a:rPr lang="en-US" sz="3600" dirty="0"/>
              <a:t>Stages of Bible history</a:t>
            </a:r>
          </a:p>
          <a:p>
            <a:pPr lvl="1"/>
            <a:r>
              <a:rPr lang="en-US" sz="2400" dirty="0"/>
              <a:t> </a:t>
            </a:r>
            <a:r>
              <a:rPr lang="en-US" sz="2400" b="1" i="1" dirty="0"/>
              <a:t>Egyptian </a:t>
            </a:r>
            <a:r>
              <a:rPr lang="ja-JP" altLang="en-US" sz="2400" b="1" i="1" dirty="0"/>
              <a:t>“</a:t>
            </a:r>
            <a:r>
              <a:rPr lang="en-US" sz="2400" b="1" i="1" dirty="0"/>
              <a:t>gods</a:t>
            </a:r>
            <a:r>
              <a:rPr lang="ja-JP" altLang="en-US" sz="2400" b="1" i="1" dirty="0"/>
              <a:t>”</a:t>
            </a:r>
            <a:r>
              <a:rPr lang="en-US" sz="2400" b="1" i="1" dirty="0"/>
              <a:t> -  Josh. 24:14</a:t>
            </a:r>
          </a:p>
          <a:p>
            <a:pPr lvl="1"/>
            <a:r>
              <a:rPr lang="en-US" sz="2400" b="1" i="1" dirty="0"/>
              <a:t> Canaanite </a:t>
            </a:r>
            <a:r>
              <a:rPr lang="ja-JP" altLang="en-US" sz="2400" b="1" i="1" dirty="0"/>
              <a:t>“</a:t>
            </a:r>
            <a:r>
              <a:rPr lang="en-US" sz="2400" b="1" i="1" dirty="0"/>
              <a:t>gods</a:t>
            </a:r>
            <a:r>
              <a:rPr lang="ja-JP" altLang="en-US" sz="2400" b="1" i="1" dirty="0"/>
              <a:t>”</a:t>
            </a:r>
            <a:r>
              <a:rPr lang="en-US" sz="2400" b="1" i="1" dirty="0"/>
              <a:t> -  Judges 2:12</a:t>
            </a:r>
          </a:p>
          <a:p>
            <a:pPr lvl="1"/>
            <a:r>
              <a:rPr lang="en-US" sz="2400" b="1" i="1" dirty="0"/>
              <a:t> Apathy, Discouragement - Haggai</a:t>
            </a:r>
          </a:p>
          <a:p>
            <a:pPr lvl="1"/>
            <a:r>
              <a:rPr lang="en-US" sz="2400" b="1" i="1" dirty="0"/>
              <a:t> Spiritual Pride - Matthew 23</a:t>
            </a:r>
          </a:p>
          <a:p>
            <a:pPr lvl="1"/>
            <a:r>
              <a:rPr lang="en-US" sz="2400" b="1" i="1" dirty="0"/>
              <a:t> Judaizing teachers - Galatians</a:t>
            </a:r>
          </a:p>
          <a:p>
            <a:pPr lvl="1"/>
            <a:r>
              <a:rPr lang="en-US" sz="2400" b="1" i="1" dirty="0"/>
              <a:t> Gnosticism - 1 John, 1,2 Corinthians</a:t>
            </a:r>
          </a:p>
          <a:p>
            <a:pPr lvl="1"/>
            <a:r>
              <a:rPr lang="en-US" sz="2400" b="1" i="1" dirty="0"/>
              <a:t> Persecution - Revelation</a:t>
            </a:r>
          </a:p>
          <a:p>
            <a:pPr lvl="1"/>
            <a:endParaRPr lang="en-US" sz="2400" i="1" dirty="0"/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371600"/>
          </a:xfrm>
        </p:spPr>
        <p:txBody>
          <a:bodyPr/>
          <a:lstStyle/>
          <a:p>
            <a:r>
              <a:rPr lang="en-US" sz="4000" dirty="0"/>
              <a:t>2. Different enemies threaten more at different stages...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57350"/>
            <a:ext cx="8915400" cy="40005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D09FF"/>
              </a:buClr>
            </a:pPr>
            <a:r>
              <a:rPr lang="en-US" sz="3600" dirty="0"/>
              <a:t>In </a:t>
            </a:r>
            <a:r>
              <a:rPr lang="ja-JP" altLang="en-US" sz="3600" dirty="0">
                <a:latin typeface="Arial"/>
              </a:rPr>
              <a:t>“</a:t>
            </a:r>
            <a:r>
              <a:rPr lang="en-US" sz="3600" dirty="0"/>
              <a:t>recent</a:t>
            </a:r>
            <a:r>
              <a:rPr lang="ja-JP" altLang="en-US" sz="3600" dirty="0">
                <a:latin typeface="Arial"/>
              </a:rPr>
              <a:t>”</a:t>
            </a:r>
            <a:r>
              <a:rPr lang="en-US" sz="3600" dirty="0"/>
              <a:t> history - known disciples:</a:t>
            </a:r>
          </a:p>
          <a:p>
            <a:pPr lvl="1">
              <a:lnSpc>
                <a:spcPct val="90000"/>
              </a:lnSpc>
              <a:buClr>
                <a:srgbClr val="1207FF"/>
              </a:buClr>
            </a:pPr>
            <a:r>
              <a:rPr lang="en-US" i="1" dirty="0"/>
              <a:t> </a:t>
            </a:r>
            <a:r>
              <a:rPr lang="en-US" sz="2400" b="1" i="1" dirty="0">
                <a:solidFill>
                  <a:schemeClr val="tx2"/>
                </a:solidFill>
              </a:rPr>
              <a:t>1800 - 1860  -  Denominations</a:t>
            </a:r>
          </a:p>
          <a:p>
            <a:pPr lvl="1">
              <a:lnSpc>
                <a:spcPct val="90000"/>
              </a:lnSpc>
              <a:buClr>
                <a:srgbClr val="1207FF"/>
              </a:buClr>
            </a:pPr>
            <a:r>
              <a:rPr lang="en-US" sz="2400" b="1" i="1" dirty="0">
                <a:solidFill>
                  <a:schemeClr val="tx2"/>
                </a:solidFill>
              </a:rPr>
              <a:t> 1860 - 1900  -  Prosperity, Desire to </a:t>
            </a:r>
            <a:r>
              <a:rPr lang="en-US" sz="2400" b="1" i="1" dirty="0" smtClean="0">
                <a:solidFill>
                  <a:schemeClr val="tx2"/>
                </a:solidFill>
              </a:rPr>
              <a:t>copy </a:t>
            </a:r>
            <a:r>
              <a:rPr lang="en-US" sz="2400" b="1" i="1" dirty="0">
                <a:solidFill>
                  <a:schemeClr val="tx2"/>
                </a:solidFill>
              </a:rPr>
              <a:t>denominations</a:t>
            </a:r>
          </a:p>
          <a:p>
            <a:pPr lvl="1">
              <a:lnSpc>
                <a:spcPct val="90000"/>
              </a:lnSpc>
              <a:buClr>
                <a:srgbClr val="1207FF"/>
              </a:buClr>
            </a:pPr>
            <a:r>
              <a:rPr lang="en-US" sz="2400" b="1" i="1" dirty="0">
                <a:solidFill>
                  <a:schemeClr val="tx2"/>
                </a:solidFill>
              </a:rPr>
              <a:t> 1900 - 1950  -  Infighting</a:t>
            </a:r>
          </a:p>
          <a:p>
            <a:pPr lvl="1">
              <a:lnSpc>
                <a:spcPct val="90000"/>
              </a:lnSpc>
              <a:buClr>
                <a:srgbClr val="1207FF"/>
              </a:buClr>
            </a:pPr>
            <a:r>
              <a:rPr lang="en-US" sz="2400" b="1" i="1" dirty="0">
                <a:solidFill>
                  <a:schemeClr val="tx2"/>
                </a:solidFill>
              </a:rPr>
              <a:t> 1950 - 1970  -  Prosperity, Desire to </a:t>
            </a:r>
            <a:r>
              <a:rPr lang="en-US" sz="2400" b="1" i="1" dirty="0" smtClean="0">
                <a:solidFill>
                  <a:schemeClr val="tx2"/>
                </a:solidFill>
              </a:rPr>
              <a:t>copy </a:t>
            </a:r>
            <a:r>
              <a:rPr lang="en-US" sz="2400" b="1" i="1" dirty="0">
                <a:solidFill>
                  <a:schemeClr val="tx2"/>
                </a:solidFill>
              </a:rPr>
              <a:t>denominations</a:t>
            </a:r>
          </a:p>
          <a:p>
            <a:pPr lvl="1">
              <a:lnSpc>
                <a:spcPct val="90000"/>
              </a:lnSpc>
              <a:buClr>
                <a:srgbClr val="1207FF"/>
              </a:buClr>
            </a:pPr>
            <a:r>
              <a:rPr lang="en-US" sz="2400" b="1" i="1" dirty="0">
                <a:solidFill>
                  <a:schemeClr val="tx2"/>
                </a:solidFill>
              </a:rPr>
              <a:t> 1970 - 2000  -  Infighting</a:t>
            </a:r>
          </a:p>
          <a:p>
            <a:pPr lvl="1">
              <a:lnSpc>
                <a:spcPct val="90000"/>
              </a:lnSpc>
              <a:buClr>
                <a:srgbClr val="1207FF"/>
              </a:buClr>
            </a:pPr>
            <a:r>
              <a:rPr lang="en-US" sz="2400" b="1" i="1" dirty="0">
                <a:solidFill>
                  <a:schemeClr val="tx2"/>
                </a:solidFill>
              </a:rPr>
              <a:t> 2000 -    	</a:t>
            </a:r>
            <a:r>
              <a:rPr lang="en-US" sz="2400" b="1" i="1" dirty="0" smtClean="0">
                <a:solidFill>
                  <a:schemeClr val="tx2"/>
                </a:solidFill>
              </a:rPr>
              <a:t>Worldliness</a:t>
            </a:r>
            <a:endParaRPr lang="en-US" sz="24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14350"/>
            <a:ext cx="8058151" cy="1066800"/>
          </a:xfrm>
        </p:spPr>
        <p:txBody>
          <a:bodyPr/>
          <a:lstStyle/>
          <a:p>
            <a:r>
              <a:rPr lang="en-US" sz="4000" b="1" dirty="0"/>
              <a:t>3. Different generations often fear different enemies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14400" y="1543051"/>
            <a:ext cx="76962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Christians over 40 often fear…</a:t>
            </a:r>
          </a:p>
          <a:p>
            <a:pPr lvl="2">
              <a:spcBef>
                <a:spcPct val="50000"/>
              </a:spcBef>
              <a:buClr>
                <a:schemeClr val="tx2"/>
              </a:buClr>
              <a:buFont typeface="Times" charset="0"/>
              <a:buChar char="•"/>
            </a:pPr>
            <a:r>
              <a:rPr lang="en-US" sz="4000" dirty="0">
                <a:solidFill>
                  <a:srgbClr val="180BFF"/>
                </a:solidFill>
              </a:rPr>
              <a:t> </a:t>
            </a:r>
            <a:r>
              <a:rPr lang="en-US" sz="4000" dirty="0">
                <a:solidFill>
                  <a:schemeClr val="accent6"/>
                </a:solidFill>
                <a:latin typeface="+mn-lt"/>
              </a:rPr>
              <a:t>Denominational error</a:t>
            </a:r>
          </a:p>
          <a:p>
            <a:pPr lvl="2">
              <a:spcBef>
                <a:spcPct val="50000"/>
              </a:spcBef>
              <a:buClr>
                <a:schemeClr val="tx2"/>
              </a:buClr>
              <a:buFont typeface="Times" charset="0"/>
              <a:buChar char="•"/>
            </a:pPr>
            <a:r>
              <a:rPr lang="en-US" sz="400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ja-JP" altLang="en-US" sz="4000" dirty="0">
                <a:solidFill>
                  <a:schemeClr val="accent6"/>
                </a:solidFill>
                <a:latin typeface="+mn-lt"/>
              </a:rPr>
              <a:t>“</a:t>
            </a:r>
            <a:r>
              <a:rPr lang="en-US" sz="4000" dirty="0">
                <a:solidFill>
                  <a:schemeClr val="accent6"/>
                </a:solidFill>
                <a:latin typeface="+mn-lt"/>
              </a:rPr>
              <a:t>Liberalism</a:t>
            </a:r>
            <a:r>
              <a:rPr lang="ja-JP" altLang="en-US" sz="4000" dirty="0">
                <a:solidFill>
                  <a:schemeClr val="accent6"/>
                </a:solidFill>
                <a:latin typeface="+mn-lt"/>
              </a:rPr>
              <a:t>”</a:t>
            </a:r>
            <a:endParaRPr lang="en-US" sz="4000" dirty="0">
              <a:solidFill>
                <a:schemeClr val="accent6"/>
              </a:solidFill>
              <a:latin typeface="+mn-lt"/>
            </a:endParaRPr>
          </a:p>
          <a:p>
            <a:pPr lvl="2">
              <a:spcBef>
                <a:spcPct val="50000"/>
              </a:spcBef>
              <a:buClr>
                <a:schemeClr val="tx2"/>
              </a:buClr>
              <a:buFont typeface="Times" charset="0"/>
              <a:buChar char="•"/>
            </a:pPr>
            <a:r>
              <a:rPr lang="en-US" sz="400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ja-JP" altLang="en-US" sz="4000" dirty="0">
                <a:solidFill>
                  <a:schemeClr val="accent6"/>
                </a:solidFill>
                <a:latin typeface="+mn-lt"/>
              </a:rPr>
              <a:t>“</a:t>
            </a:r>
            <a:r>
              <a:rPr lang="en-US" sz="4000" dirty="0">
                <a:solidFill>
                  <a:schemeClr val="accent6"/>
                </a:solidFill>
                <a:latin typeface="+mn-lt"/>
              </a:rPr>
              <a:t>Institutionalism</a:t>
            </a:r>
            <a:r>
              <a:rPr lang="ja-JP" altLang="en-US" sz="4000" dirty="0">
                <a:solidFill>
                  <a:schemeClr val="accent6"/>
                </a:solidFill>
                <a:latin typeface="+mn-lt"/>
              </a:rPr>
              <a:t>”</a:t>
            </a:r>
            <a:endParaRPr lang="en-US" sz="4000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0682"/>
            <a:ext cx="8058151" cy="1424268"/>
          </a:xfrm>
        </p:spPr>
        <p:txBody>
          <a:bodyPr/>
          <a:lstStyle/>
          <a:p>
            <a:r>
              <a:rPr lang="en-US" sz="4000" b="1" dirty="0"/>
              <a:t>3. Different generations often fear different enemies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1543051"/>
            <a:ext cx="83820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Christians under 40 often fear…</a:t>
            </a:r>
          </a:p>
          <a:p>
            <a:pPr lvl="2">
              <a:spcBef>
                <a:spcPct val="50000"/>
              </a:spcBef>
              <a:buClr>
                <a:schemeClr val="tx2"/>
              </a:buClr>
              <a:buFont typeface="Times" charset="0"/>
              <a:buChar char="•"/>
            </a:pPr>
            <a:r>
              <a:rPr lang="en-US" sz="4000" dirty="0">
                <a:solidFill>
                  <a:srgbClr val="180BFF"/>
                </a:solidFill>
              </a:rPr>
              <a:t> </a:t>
            </a:r>
            <a:r>
              <a:rPr lang="en-US" sz="3200" dirty="0">
                <a:solidFill>
                  <a:schemeClr val="accent6"/>
                </a:solidFill>
                <a:latin typeface="+mn-lt"/>
              </a:rPr>
              <a:t>Overemphasis on externals</a:t>
            </a:r>
          </a:p>
          <a:p>
            <a:pPr lvl="2">
              <a:spcBef>
                <a:spcPct val="50000"/>
              </a:spcBef>
              <a:buClr>
                <a:schemeClr val="tx2"/>
              </a:buClr>
              <a:buFont typeface="Times" charset="0"/>
              <a:buChar char="•"/>
            </a:pPr>
            <a:r>
              <a:rPr lang="en-US" sz="320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chemeClr val="accent6"/>
                </a:solidFill>
                <a:latin typeface="+mn-lt"/>
              </a:rPr>
              <a:t>Pharisaism</a:t>
            </a:r>
            <a:endParaRPr lang="en-US" sz="3200" dirty="0">
              <a:solidFill>
                <a:schemeClr val="accent6"/>
              </a:solidFill>
              <a:latin typeface="+mn-lt"/>
            </a:endParaRPr>
          </a:p>
          <a:p>
            <a:pPr lvl="2">
              <a:spcBef>
                <a:spcPct val="50000"/>
              </a:spcBef>
              <a:buClr>
                <a:schemeClr val="tx2"/>
              </a:buClr>
              <a:buFont typeface="Times" charset="0"/>
              <a:buChar char="•"/>
            </a:pPr>
            <a:r>
              <a:rPr lang="en-US" sz="3200" dirty="0">
                <a:solidFill>
                  <a:schemeClr val="accent6"/>
                </a:solidFill>
                <a:latin typeface="+mn-lt"/>
              </a:rPr>
              <a:t> Under emphasis on God</a:t>
            </a:r>
            <a:r>
              <a:rPr lang="ja-JP" altLang="en-US" sz="3200" dirty="0">
                <a:solidFill>
                  <a:schemeClr val="accent6"/>
                </a:solidFill>
                <a:latin typeface="+mn-lt"/>
              </a:rPr>
              <a:t>’</a:t>
            </a:r>
            <a:r>
              <a:rPr lang="en-US" sz="3200" dirty="0">
                <a:solidFill>
                  <a:schemeClr val="accent6"/>
                </a:solidFill>
                <a:latin typeface="+mn-lt"/>
              </a:rPr>
              <a:t>s grace  </a:t>
            </a:r>
            <a:r>
              <a:rPr lang="en-US" sz="3200" dirty="0" smtClean="0">
                <a:solidFill>
                  <a:schemeClr val="accent6"/>
                </a:solidFill>
                <a:latin typeface="+mn-lt"/>
              </a:rPr>
              <a:t>   	and </a:t>
            </a:r>
            <a:r>
              <a:rPr lang="en-US" sz="3200" dirty="0">
                <a:solidFill>
                  <a:schemeClr val="accent6"/>
                </a:solidFill>
                <a:latin typeface="+mn-lt"/>
              </a:rPr>
              <a:t>mercy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3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603</TotalTime>
  <Words>465</Words>
  <Application>Microsoft Macintosh PowerPoint</Application>
  <PresentationFormat>On-screen Show (16:9)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 Rounded MT Bold</vt:lpstr>
      <vt:lpstr>Times</vt:lpstr>
      <vt:lpstr>Breeze</vt:lpstr>
      <vt:lpstr>Four Facts  About Spiritual Enemies</vt:lpstr>
      <vt:lpstr>1. You need to recognize them!</vt:lpstr>
      <vt:lpstr>1. You need to recognize them!</vt:lpstr>
      <vt:lpstr>1. You need to recognize them!</vt:lpstr>
      <vt:lpstr>2. Different enemies threaten more at different stages...</vt:lpstr>
      <vt:lpstr>2. Different enemies threaten more at different stages...</vt:lpstr>
      <vt:lpstr>2. Different enemies threaten more at different stages...</vt:lpstr>
      <vt:lpstr>3. Different generations often fear different enemies</vt:lpstr>
      <vt:lpstr>3. Different generations often fear different enemies</vt:lpstr>
      <vt:lpstr>3. Different generations often fear different enemies</vt:lpstr>
      <vt:lpstr>4. The enemy that “gets us” is usually the one we don’t fear. </vt:lpstr>
      <vt:lpstr>4. The enemy that “gets us” is usually the one we don’t fear. </vt:lpstr>
      <vt:lpstr>Satan’s 10 most effective weapons</vt:lpstr>
      <vt:lpstr>Satan’s 10 most effective weapons</vt:lpstr>
      <vt:lpstr>Enemies Beyond Our Comprehension</vt:lpstr>
      <vt:lpstr>Enemies Beyond Our Comprehension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Gardner Hall</dc:creator>
  <cp:lastModifiedBy>Gardner Hall</cp:lastModifiedBy>
  <cp:revision>22</cp:revision>
  <dcterms:created xsi:type="dcterms:W3CDTF">2011-12-23T22:48:49Z</dcterms:created>
  <dcterms:modified xsi:type="dcterms:W3CDTF">2014-10-31T14:27:23Z</dcterms:modified>
</cp:coreProperties>
</file>