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Lst>
  <p:notesMasterIdLst>
    <p:notesMasterId r:id="rId18"/>
  </p:notesMasterIdLst>
  <p:sldIdLst>
    <p:sldId id="262" r:id="rId4"/>
    <p:sldId id="272" r:id="rId5"/>
    <p:sldId id="260" r:id="rId6"/>
    <p:sldId id="258" r:id="rId7"/>
    <p:sldId id="263" r:id="rId8"/>
    <p:sldId id="264" r:id="rId9"/>
    <p:sldId id="265" r:id="rId10"/>
    <p:sldId id="266" r:id="rId11"/>
    <p:sldId id="267" r:id="rId12"/>
    <p:sldId id="268" r:id="rId13"/>
    <p:sldId id="269" r:id="rId14"/>
    <p:sldId id="270" r:id="rId15"/>
    <p:sldId id="271" r:id="rId16"/>
    <p:sldId id="273" r:id="rId17"/>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0066"/>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810"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4"/>
  <c:chart>
    <c:plotArea>
      <c:layout>
        <c:manualLayout>
          <c:layoutTarget val="inner"/>
          <c:xMode val="edge"/>
          <c:yMode val="edge"/>
          <c:x val="0.34718130170437611"/>
          <c:y val="4.8643592142189017E-2"/>
          <c:w val="0.34825841390079409"/>
          <c:h val="0.80370439663236704"/>
        </c:manualLayout>
      </c:layout>
      <c:barChart>
        <c:barDir val="bar"/>
        <c:grouping val="clustered"/>
        <c:ser>
          <c:idx val="0"/>
          <c:order val="0"/>
          <c:tx>
            <c:strRef>
              <c:f>Sheet1!$B$1</c:f>
              <c:strCache>
                <c:ptCount val="1"/>
                <c:pt idx="0">
                  <c:v>Black Evangelicals</c:v>
                </c:pt>
              </c:strCache>
            </c:strRef>
          </c:tx>
          <c:cat>
            <c:strRef>
              <c:f>Sheet1!$A$2:$A$4</c:f>
              <c:strCache>
                <c:ptCount val="3"/>
                <c:pt idx="0">
                  <c:v>Treated Unfairly Due To Race</c:v>
                </c:pt>
                <c:pt idx="1">
                  <c:v>Think About Race Daily</c:v>
                </c:pt>
                <c:pt idx="2">
                  <c:v>Should Stop Talking About Race</c:v>
                </c:pt>
              </c:strCache>
            </c:strRef>
          </c:cat>
          <c:val>
            <c:numRef>
              <c:f>Sheet1!$B$2:$B$4</c:f>
              <c:numCache>
                <c:formatCode>General</c:formatCode>
                <c:ptCount val="3"/>
                <c:pt idx="0">
                  <c:v>46</c:v>
                </c:pt>
                <c:pt idx="1">
                  <c:v>41</c:v>
                </c:pt>
                <c:pt idx="2">
                  <c:v>34</c:v>
                </c:pt>
              </c:numCache>
            </c:numRef>
          </c:val>
        </c:ser>
        <c:ser>
          <c:idx val="1"/>
          <c:order val="1"/>
          <c:tx>
            <c:strRef>
              <c:f>Sheet1!$C$1</c:f>
              <c:strCache>
                <c:ptCount val="1"/>
                <c:pt idx="0">
                  <c:v>White Evangelicals</c:v>
                </c:pt>
              </c:strCache>
            </c:strRef>
          </c:tx>
          <c:cat>
            <c:strRef>
              <c:f>Sheet1!$A$2:$A$4</c:f>
              <c:strCache>
                <c:ptCount val="3"/>
                <c:pt idx="0">
                  <c:v>Treated Unfairly Due To Race</c:v>
                </c:pt>
                <c:pt idx="1">
                  <c:v>Think About Race Daily</c:v>
                </c:pt>
                <c:pt idx="2">
                  <c:v>Should Stop Talking About Race</c:v>
                </c:pt>
              </c:strCache>
            </c:strRef>
          </c:cat>
          <c:val>
            <c:numRef>
              <c:f>Sheet1!$C$2:$C$4</c:f>
              <c:numCache>
                <c:formatCode>General</c:formatCode>
                <c:ptCount val="3"/>
                <c:pt idx="0">
                  <c:v>14</c:v>
                </c:pt>
                <c:pt idx="1">
                  <c:v>13</c:v>
                </c:pt>
                <c:pt idx="2">
                  <c:v>69</c:v>
                </c:pt>
              </c:numCache>
            </c:numRef>
          </c:val>
        </c:ser>
        <c:dLbls>
          <c:showVal val="1"/>
        </c:dLbls>
        <c:axId val="80685312"/>
        <c:axId val="80703488"/>
      </c:barChart>
      <c:catAx>
        <c:axId val="80685312"/>
        <c:scaling>
          <c:orientation val="minMax"/>
        </c:scaling>
        <c:axPos val="l"/>
        <c:tickLblPos val="nextTo"/>
        <c:crossAx val="80703488"/>
        <c:crosses val="autoZero"/>
        <c:auto val="1"/>
        <c:lblAlgn val="ctr"/>
        <c:lblOffset val="100"/>
      </c:catAx>
      <c:valAx>
        <c:axId val="80703488"/>
        <c:scaling>
          <c:orientation val="minMax"/>
        </c:scaling>
        <c:axPos val="b"/>
        <c:majorGridlines/>
        <c:numFmt formatCode="General" sourceLinked="1"/>
        <c:tickLblPos val="nextTo"/>
        <c:crossAx val="80685312"/>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47E36-7C18-4D4F-99D0-AFE3B80028A3}" type="datetimeFigureOut">
              <a:rPr lang="en-US" smtClean="0"/>
              <a:t>1/11/2015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9D7A0-9801-45E7-A490-BD68D9EDE5E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49D7A0-9801-45E7-A490-BD68D9EDE5E5}"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364D2C-67B3-5949-933E-94A8956D7B3E}" type="slidenum">
              <a:rPr lang="en-US"/>
              <a:pPr/>
              <a:t>‹#›</a:t>
            </a:fld>
            <a:endParaRPr lang="en-US"/>
          </a:p>
        </p:txBody>
      </p:sp>
    </p:spTree>
    <p:extLst>
      <p:ext uri="{BB962C8B-B14F-4D97-AF65-F5344CB8AC3E}">
        <p14:creationId xmlns:p14="http://schemas.microsoft.com/office/powerpoint/2010/main" xmlns="" val="129007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385655-943A-B54D-8C87-B7417B416D18}" type="slidenum">
              <a:rPr lang="en-US"/>
              <a:pPr/>
              <a:t>‹#›</a:t>
            </a:fld>
            <a:endParaRPr lang="en-US"/>
          </a:p>
        </p:txBody>
      </p:sp>
    </p:spTree>
    <p:extLst>
      <p:ext uri="{BB962C8B-B14F-4D97-AF65-F5344CB8AC3E}">
        <p14:creationId xmlns:p14="http://schemas.microsoft.com/office/powerpoint/2010/main" xmlns="" val="153519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D355AD-0011-EA4A-B719-A10B913EA059}" type="slidenum">
              <a:rPr lang="en-US"/>
              <a:pPr/>
              <a:t>‹#›</a:t>
            </a:fld>
            <a:endParaRPr lang="en-US"/>
          </a:p>
        </p:txBody>
      </p:sp>
    </p:spTree>
    <p:extLst>
      <p:ext uri="{BB962C8B-B14F-4D97-AF65-F5344CB8AC3E}">
        <p14:creationId xmlns:p14="http://schemas.microsoft.com/office/powerpoint/2010/main" xmlns="" val="370980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D2BE2D-F357-F343-BC52-FE322DF314A4}" type="slidenum">
              <a:rPr lang="en-US"/>
              <a:pPr/>
              <a:t>‹#›</a:t>
            </a:fld>
            <a:endParaRPr lang="en-US"/>
          </a:p>
        </p:txBody>
      </p:sp>
    </p:spTree>
    <p:extLst>
      <p:ext uri="{BB962C8B-B14F-4D97-AF65-F5344CB8AC3E}">
        <p14:creationId xmlns:p14="http://schemas.microsoft.com/office/powerpoint/2010/main" xmlns="" val="260631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CA0824-BA40-AF45-AE45-78348713AE94}" type="slidenum">
              <a:rPr lang="en-US"/>
              <a:pPr/>
              <a:t>‹#›</a:t>
            </a:fld>
            <a:endParaRPr lang="en-US"/>
          </a:p>
        </p:txBody>
      </p:sp>
    </p:spTree>
    <p:extLst>
      <p:ext uri="{BB962C8B-B14F-4D97-AF65-F5344CB8AC3E}">
        <p14:creationId xmlns:p14="http://schemas.microsoft.com/office/powerpoint/2010/main" xmlns="" val="2807951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0BE8D6-4F2C-7F40-A533-E703BA171842}" type="slidenum">
              <a:rPr lang="en-US"/>
              <a:pPr/>
              <a:t>‹#›</a:t>
            </a:fld>
            <a:endParaRPr lang="en-US"/>
          </a:p>
        </p:txBody>
      </p:sp>
    </p:spTree>
    <p:extLst>
      <p:ext uri="{BB962C8B-B14F-4D97-AF65-F5344CB8AC3E}">
        <p14:creationId xmlns:p14="http://schemas.microsoft.com/office/powerpoint/2010/main" xmlns="" val="210351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00D6C1-2181-8540-BF86-9B7F7589EF62}" type="slidenum">
              <a:rPr lang="en-US"/>
              <a:pPr/>
              <a:t>‹#›</a:t>
            </a:fld>
            <a:endParaRPr lang="en-US"/>
          </a:p>
        </p:txBody>
      </p:sp>
    </p:spTree>
    <p:extLst>
      <p:ext uri="{BB962C8B-B14F-4D97-AF65-F5344CB8AC3E}">
        <p14:creationId xmlns:p14="http://schemas.microsoft.com/office/powerpoint/2010/main" xmlns="" val="231039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7ECB058-0FD1-A640-B3AC-1AF5842F4EFC}" type="slidenum">
              <a:rPr lang="en-US"/>
              <a:pPr/>
              <a:t>‹#›</a:t>
            </a:fld>
            <a:endParaRPr lang="en-US"/>
          </a:p>
        </p:txBody>
      </p:sp>
    </p:spTree>
    <p:extLst>
      <p:ext uri="{BB962C8B-B14F-4D97-AF65-F5344CB8AC3E}">
        <p14:creationId xmlns:p14="http://schemas.microsoft.com/office/powerpoint/2010/main" xmlns="" val="424789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BB9B69E-A2F5-5948-BE20-650D43607666}" type="slidenum">
              <a:rPr lang="en-US"/>
              <a:pPr/>
              <a:t>‹#›</a:t>
            </a:fld>
            <a:endParaRPr lang="en-US"/>
          </a:p>
        </p:txBody>
      </p:sp>
    </p:spTree>
    <p:extLst>
      <p:ext uri="{BB962C8B-B14F-4D97-AF65-F5344CB8AC3E}">
        <p14:creationId xmlns:p14="http://schemas.microsoft.com/office/powerpoint/2010/main" xmlns="" val="884868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1159C5-B0A7-C047-83EB-2C11C16A2B7E}" type="slidenum">
              <a:rPr lang="en-US"/>
              <a:pPr/>
              <a:t>‹#›</a:t>
            </a:fld>
            <a:endParaRPr lang="en-US"/>
          </a:p>
        </p:txBody>
      </p:sp>
    </p:spTree>
    <p:extLst>
      <p:ext uri="{BB962C8B-B14F-4D97-AF65-F5344CB8AC3E}">
        <p14:creationId xmlns:p14="http://schemas.microsoft.com/office/powerpoint/2010/main" xmlns="" val="568488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4F9B53-6309-E840-B7A1-920F1F81BA11}" type="slidenum">
              <a:rPr lang="en-US"/>
              <a:pPr/>
              <a:t>‹#›</a:t>
            </a:fld>
            <a:endParaRPr lang="en-US"/>
          </a:p>
        </p:txBody>
      </p:sp>
    </p:spTree>
    <p:extLst>
      <p:ext uri="{BB962C8B-B14F-4D97-AF65-F5344CB8AC3E}">
        <p14:creationId xmlns:p14="http://schemas.microsoft.com/office/powerpoint/2010/main" xmlns="" val="247380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AC7927-1A8B-0F43-B2A1-4DD951A72BB8}" type="slidenum">
              <a:rPr lang="en-US"/>
              <a:pPr/>
              <a:t>‹#›</a:t>
            </a:fld>
            <a:endParaRPr lang="en-US"/>
          </a:p>
        </p:txBody>
      </p:sp>
    </p:spTree>
    <p:extLst>
      <p:ext uri="{BB962C8B-B14F-4D97-AF65-F5344CB8AC3E}">
        <p14:creationId xmlns:p14="http://schemas.microsoft.com/office/powerpoint/2010/main" xmlns="" val="2827401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8C796A-CA51-774F-B048-B10A9281133D}" type="slidenum">
              <a:rPr lang="en-US"/>
              <a:pPr/>
              <a:t>‹#›</a:t>
            </a:fld>
            <a:endParaRPr lang="en-US"/>
          </a:p>
        </p:txBody>
      </p:sp>
    </p:spTree>
    <p:extLst>
      <p:ext uri="{BB962C8B-B14F-4D97-AF65-F5344CB8AC3E}">
        <p14:creationId xmlns:p14="http://schemas.microsoft.com/office/powerpoint/2010/main" xmlns="" val="3983080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1F905B4-544D-B64C-AB0D-DA05C47D9DD2}" type="slidenum">
              <a:rPr lang="en-US"/>
              <a:pPr/>
              <a:t>‹#›</a:t>
            </a:fld>
            <a:endParaRPr lang="en-US"/>
          </a:p>
        </p:txBody>
      </p:sp>
    </p:spTree>
    <p:extLst>
      <p:ext uri="{BB962C8B-B14F-4D97-AF65-F5344CB8AC3E}">
        <p14:creationId xmlns:p14="http://schemas.microsoft.com/office/powerpoint/2010/main" xmlns="" val="244972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1"/>
            <a:ext cx="2057400" cy="43660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1"/>
            <a:ext cx="6019800" cy="43660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40693B5-48D0-634E-8B65-C3AA6D13B0D7}" type="slidenum">
              <a:rPr lang="en-US"/>
              <a:pPr/>
              <a:t>‹#›</a:t>
            </a:fld>
            <a:endParaRPr lang="en-US"/>
          </a:p>
        </p:txBody>
      </p:sp>
    </p:spTree>
    <p:extLst>
      <p:ext uri="{BB962C8B-B14F-4D97-AF65-F5344CB8AC3E}">
        <p14:creationId xmlns:p14="http://schemas.microsoft.com/office/powerpoint/2010/main" xmlns="" val="2142001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7E1B8A7-4F48-1248-BDF2-B877F62DE202}" type="slidenum">
              <a:rPr lang="en-US"/>
              <a:pPr/>
              <a:t>‹#›</a:t>
            </a:fld>
            <a:endParaRPr lang="en-US"/>
          </a:p>
        </p:txBody>
      </p:sp>
    </p:spTree>
    <p:extLst>
      <p:ext uri="{BB962C8B-B14F-4D97-AF65-F5344CB8AC3E}">
        <p14:creationId xmlns:p14="http://schemas.microsoft.com/office/powerpoint/2010/main" xmlns="" val="3361663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D45CA8-E4BF-E940-AC9C-FBCE7A388F06}" type="slidenum">
              <a:rPr lang="en-US"/>
              <a:pPr/>
              <a:t>‹#›</a:t>
            </a:fld>
            <a:endParaRPr lang="en-US"/>
          </a:p>
        </p:txBody>
      </p:sp>
    </p:spTree>
    <p:extLst>
      <p:ext uri="{BB962C8B-B14F-4D97-AF65-F5344CB8AC3E}">
        <p14:creationId xmlns:p14="http://schemas.microsoft.com/office/powerpoint/2010/main" xmlns="" val="3484973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8D3691-8EA9-0B41-9E35-7827618125CE}" type="slidenum">
              <a:rPr lang="en-US"/>
              <a:pPr/>
              <a:t>‹#›</a:t>
            </a:fld>
            <a:endParaRPr lang="en-US"/>
          </a:p>
        </p:txBody>
      </p:sp>
    </p:spTree>
    <p:extLst>
      <p:ext uri="{BB962C8B-B14F-4D97-AF65-F5344CB8AC3E}">
        <p14:creationId xmlns:p14="http://schemas.microsoft.com/office/powerpoint/2010/main" xmlns="" val="3393412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5E5838-BE75-8343-B0E8-58067BB7A1E2}" type="slidenum">
              <a:rPr lang="en-US"/>
              <a:pPr/>
              <a:t>‹#›</a:t>
            </a:fld>
            <a:endParaRPr lang="en-US"/>
          </a:p>
        </p:txBody>
      </p:sp>
    </p:spTree>
    <p:extLst>
      <p:ext uri="{BB962C8B-B14F-4D97-AF65-F5344CB8AC3E}">
        <p14:creationId xmlns:p14="http://schemas.microsoft.com/office/powerpoint/2010/main" xmlns="" val="1370051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5AC2432-454D-C54B-A21B-2E8CB39EBF37}" type="slidenum">
              <a:rPr lang="en-US"/>
              <a:pPr/>
              <a:t>‹#›</a:t>
            </a:fld>
            <a:endParaRPr lang="en-US"/>
          </a:p>
        </p:txBody>
      </p:sp>
    </p:spTree>
    <p:extLst>
      <p:ext uri="{BB962C8B-B14F-4D97-AF65-F5344CB8AC3E}">
        <p14:creationId xmlns:p14="http://schemas.microsoft.com/office/powerpoint/2010/main" xmlns="" val="341221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DE5F5D4-9E7D-0E4E-9B30-43AB184A76F3}" type="slidenum">
              <a:rPr lang="en-US"/>
              <a:pPr/>
              <a:t>‹#›</a:t>
            </a:fld>
            <a:endParaRPr lang="en-US"/>
          </a:p>
        </p:txBody>
      </p:sp>
    </p:spTree>
    <p:extLst>
      <p:ext uri="{BB962C8B-B14F-4D97-AF65-F5344CB8AC3E}">
        <p14:creationId xmlns:p14="http://schemas.microsoft.com/office/powerpoint/2010/main" xmlns="" val="3546964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1F215E5-0D31-F345-B20F-89E1ECAD370E}" type="slidenum">
              <a:rPr lang="en-US"/>
              <a:pPr/>
              <a:t>‹#›</a:t>
            </a:fld>
            <a:endParaRPr lang="en-US"/>
          </a:p>
        </p:txBody>
      </p:sp>
    </p:spTree>
    <p:extLst>
      <p:ext uri="{BB962C8B-B14F-4D97-AF65-F5344CB8AC3E}">
        <p14:creationId xmlns:p14="http://schemas.microsoft.com/office/powerpoint/2010/main" xmlns="" val="379699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CF646D-3DD9-8C46-A01A-50E3E6BA2FE7}" type="slidenum">
              <a:rPr lang="en-US"/>
              <a:pPr/>
              <a:t>‹#›</a:t>
            </a:fld>
            <a:endParaRPr lang="en-US"/>
          </a:p>
        </p:txBody>
      </p:sp>
    </p:spTree>
    <p:extLst>
      <p:ext uri="{BB962C8B-B14F-4D97-AF65-F5344CB8AC3E}">
        <p14:creationId xmlns:p14="http://schemas.microsoft.com/office/powerpoint/2010/main" xmlns="" val="4168219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5C3B80-840C-414B-88DF-7BBC1271F28B}" type="slidenum">
              <a:rPr lang="en-US"/>
              <a:pPr/>
              <a:t>‹#›</a:t>
            </a:fld>
            <a:endParaRPr lang="en-US"/>
          </a:p>
        </p:txBody>
      </p:sp>
    </p:spTree>
    <p:extLst>
      <p:ext uri="{BB962C8B-B14F-4D97-AF65-F5344CB8AC3E}">
        <p14:creationId xmlns:p14="http://schemas.microsoft.com/office/powerpoint/2010/main" xmlns="" val="1187616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F2A671-3EF0-534F-BF40-A5C3DA1CCFA9}" type="slidenum">
              <a:rPr lang="en-US"/>
              <a:pPr/>
              <a:t>‹#›</a:t>
            </a:fld>
            <a:endParaRPr lang="en-US"/>
          </a:p>
        </p:txBody>
      </p:sp>
    </p:spTree>
    <p:extLst>
      <p:ext uri="{BB962C8B-B14F-4D97-AF65-F5344CB8AC3E}">
        <p14:creationId xmlns:p14="http://schemas.microsoft.com/office/powerpoint/2010/main" xmlns="" val="2383024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5FD75A-C3CD-E44B-97C2-BBB6AF563412}" type="slidenum">
              <a:rPr lang="en-US"/>
              <a:pPr/>
              <a:t>‹#›</a:t>
            </a:fld>
            <a:endParaRPr lang="en-US"/>
          </a:p>
        </p:txBody>
      </p:sp>
    </p:spTree>
    <p:extLst>
      <p:ext uri="{BB962C8B-B14F-4D97-AF65-F5344CB8AC3E}">
        <p14:creationId xmlns:p14="http://schemas.microsoft.com/office/powerpoint/2010/main" xmlns="" val="1162344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676928-8158-184A-91E6-8192169F226A}" type="slidenum">
              <a:rPr lang="en-US"/>
              <a:pPr/>
              <a:t>‹#›</a:t>
            </a:fld>
            <a:endParaRPr lang="en-US"/>
          </a:p>
        </p:txBody>
      </p:sp>
    </p:spTree>
    <p:extLst>
      <p:ext uri="{BB962C8B-B14F-4D97-AF65-F5344CB8AC3E}">
        <p14:creationId xmlns:p14="http://schemas.microsoft.com/office/powerpoint/2010/main" xmlns="" val="968067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52F3949-2647-7C4D-9CD5-85808FAA4DC5}" type="slidenum">
              <a:rPr lang="en-US"/>
              <a:pPr/>
              <a:t>‹#›</a:t>
            </a:fld>
            <a:endParaRPr lang="en-US"/>
          </a:p>
        </p:txBody>
      </p:sp>
    </p:spTree>
    <p:extLst>
      <p:ext uri="{BB962C8B-B14F-4D97-AF65-F5344CB8AC3E}">
        <p14:creationId xmlns:p14="http://schemas.microsoft.com/office/powerpoint/2010/main" xmlns="" val="395415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754CF2A-CDE6-C845-BDA1-E9DC82607138}" type="slidenum">
              <a:rPr lang="en-US"/>
              <a:pPr/>
              <a:t>‹#›</a:t>
            </a:fld>
            <a:endParaRPr lang="en-US"/>
          </a:p>
        </p:txBody>
      </p:sp>
    </p:spTree>
    <p:extLst>
      <p:ext uri="{BB962C8B-B14F-4D97-AF65-F5344CB8AC3E}">
        <p14:creationId xmlns:p14="http://schemas.microsoft.com/office/powerpoint/2010/main" xmlns="" val="268650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1AEEB08-18F1-5F4C-BAEC-73D97C23F94C}" type="slidenum">
              <a:rPr lang="en-US"/>
              <a:pPr/>
              <a:t>‹#›</a:t>
            </a:fld>
            <a:endParaRPr lang="en-US"/>
          </a:p>
        </p:txBody>
      </p:sp>
    </p:spTree>
    <p:extLst>
      <p:ext uri="{BB962C8B-B14F-4D97-AF65-F5344CB8AC3E}">
        <p14:creationId xmlns:p14="http://schemas.microsoft.com/office/powerpoint/2010/main" xmlns="" val="376453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E62D43F-C618-D842-9401-33F6A84096F7}" type="slidenum">
              <a:rPr lang="en-US"/>
              <a:pPr/>
              <a:t>‹#›</a:t>
            </a:fld>
            <a:endParaRPr lang="en-US"/>
          </a:p>
        </p:txBody>
      </p:sp>
    </p:spTree>
    <p:extLst>
      <p:ext uri="{BB962C8B-B14F-4D97-AF65-F5344CB8AC3E}">
        <p14:creationId xmlns:p14="http://schemas.microsoft.com/office/powerpoint/2010/main" xmlns="" val="134945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9FCF0C-1A54-A142-BFE8-E94A4899C6F4}" type="slidenum">
              <a:rPr lang="en-US"/>
              <a:pPr/>
              <a:t>‹#›</a:t>
            </a:fld>
            <a:endParaRPr lang="en-US"/>
          </a:p>
        </p:txBody>
      </p:sp>
    </p:spTree>
    <p:extLst>
      <p:ext uri="{BB962C8B-B14F-4D97-AF65-F5344CB8AC3E}">
        <p14:creationId xmlns:p14="http://schemas.microsoft.com/office/powerpoint/2010/main" xmlns="" val="186755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7F7C57-5EF3-0841-ADD2-A5B96313144E}" type="slidenum">
              <a:rPr lang="en-US"/>
              <a:pPr/>
              <a:t>‹#›</a:t>
            </a:fld>
            <a:endParaRPr lang="en-US"/>
          </a:p>
        </p:txBody>
      </p:sp>
    </p:spTree>
    <p:extLst>
      <p:ext uri="{BB962C8B-B14F-4D97-AF65-F5344CB8AC3E}">
        <p14:creationId xmlns:p14="http://schemas.microsoft.com/office/powerpoint/2010/main" xmlns="" val="2697867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5A35715B-E950-E34D-9BDA-02F02D354FCD}" type="slidenum">
              <a:rPr lang="en-US"/>
              <a:pPr/>
              <a:t>‹#›</a:t>
            </a:fld>
            <a:endParaRPr lang="en-US"/>
          </a:p>
        </p:txBody>
      </p:sp>
      <p:pic>
        <p:nvPicPr>
          <p:cNvPr id="1213" name="Picture 189" descr="racial reconcilitaion sunday_t_nt"/>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5588" cy="514469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28600"/>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83819AC8-2D62-874B-B6C5-8DB3C8830A09}" type="slidenum">
              <a:rPr lang="en-US"/>
              <a:pPr/>
              <a:t>‹#›</a:t>
            </a:fld>
            <a:endParaRPr lang="en-US"/>
          </a:p>
        </p:txBody>
      </p:sp>
      <p:pic>
        <p:nvPicPr>
          <p:cNvPr id="4289" name="Picture 193" descr="racial reconcilitaion sunday_c_nt"/>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5588" cy="514469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5365"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5366"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09105894-6795-C247-BB9E-71A278A9591F}" type="slidenum">
              <a:rPr lang="en-US"/>
              <a:pPr/>
              <a:t>‹#›</a:t>
            </a:fld>
            <a:endParaRPr lang="en-US"/>
          </a:p>
        </p:txBody>
      </p:sp>
      <p:pic>
        <p:nvPicPr>
          <p:cNvPr id="15468" name="Picture 108" descr="racial reconcilitaion sunday_cb"/>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0" y="0"/>
            <a:ext cx="9145588" cy="5144691"/>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7578192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428750"/>
            <a:ext cx="5943600" cy="2431435"/>
          </a:xfrm>
          <a:prstGeom prst="rect">
            <a:avLst/>
          </a:prstGeom>
        </p:spPr>
        <p:txBody>
          <a:bodyPr wrap="square">
            <a:spAutoFit/>
          </a:bodyPr>
          <a:lstStyle/>
          <a:p>
            <a:r>
              <a:rPr lang="en-US" sz="3200" dirty="0">
                <a:latin typeface="Century"/>
                <a:cs typeface="Century"/>
              </a:rPr>
              <a:t>“I love God, Christ &amp; the brotherhood like you do… Allow me to have my baggage and allow me to be." </a:t>
            </a:r>
            <a:endParaRPr lang="en-US" sz="3200" dirty="0" smtClean="0">
              <a:latin typeface="Century"/>
              <a:cs typeface="Century"/>
            </a:endParaRPr>
          </a:p>
          <a:p>
            <a:pPr algn="r"/>
            <a:r>
              <a:rPr lang="en-US" sz="2400" dirty="0" smtClean="0">
                <a:latin typeface="Century"/>
                <a:cs typeface="Century"/>
              </a:rPr>
              <a:t>-Rufus Barfield II</a:t>
            </a:r>
            <a:endParaRPr lang="en-US" sz="2400" dirty="0">
              <a:latin typeface="Century"/>
              <a:cs typeface="Century"/>
            </a:endParaRPr>
          </a:p>
        </p:txBody>
      </p:sp>
    </p:spTree>
    <p:extLst>
      <p:ext uri="{BB962C8B-B14F-4D97-AF65-F5344CB8AC3E}">
        <p14:creationId xmlns:p14="http://schemas.microsoft.com/office/powerpoint/2010/main" xmlns="" val="137356163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57150"/>
            <a:ext cx="5943600" cy="4893648"/>
          </a:xfrm>
          <a:prstGeom prst="rect">
            <a:avLst/>
          </a:prstGeom>
        </p:spPr>
        <p:txBody>
          <a:bodyPr wrap="square">
            <a:spAutoFit/>
          </a:bodyPr>
          <a:lstStyle/>
          <a:p>
            <a:r>
              <a:rPr lang="en-US" sz="2600" dirty="0" smtClean="0">
                <a:latin typeface="Century"/>
                <a:cs typeface="Century"/>
              </a:rPr>
              <a:t>“At </a:t>
            </a:r>
            <a:r>
              <a:rPr lang="en-US" sz="2600" dirty="0">
                <a:latin typeface="Century"/>
                <a:cs typeface="Century"/>
              </a:rPr>
              <a:t>least try to understand. Don't just tell me to let it roll off my shoulders when I'm always somebody's suspect. Even if I'm completely wrong when I see racism, at least say something nice. At least take me seriously. At least acknowledge the potential validity of how I'm perceiving my experience. And don't tell me you don't see me as black. That's part of who God made me and it's part of my identity</a:t>
            </a:r>
            <a:r>
              <a:rPr lang="en-US" sz="2600" dirty="0" smtClean="0">
                <a:latin typeface="Century"/>
                <a:cs typeface="Century"/>
              </a:rPr>
              <a:t>.” </a:t>
            </a:r>
            <a:endParaRPr lang="en-US" sz="2600" dirty="0">
              <a:latin typeface="Century"/>
              <a:cs typeface="Century"/>
            </a:endParaRPr>
          </a:p>
        </p:txBody>
      </p:sp>
    </p:spTree>
    <p:extLst>
      <p:ext uri="{BB962C8B-B14F-4D97-AF65-F5344CB8AC3E}">
        <p14:creationId xmlns:p14="http://schemas.microsoft.com/office/powerpoint/2010/main" xmlns="" val="413734639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335259134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00200" y="1352550"/>
            <a:ext cx="5943600" cy="2462213"/>
          </a:xfrm>
          <a:prstGeom prst="rect">
            <a:avLst/>
          </a:prstGeom>
        </p:spPr>
        <p:txBody>
          <a:bodyPr wrap="square">
            <a:spAutoFit/>
          </a:bodyPr>
          <a:lstStyle/>
          <a:p>
            <a:r>
              <a:rPr lang="en-US" sz="3200" dirty="0" smtClean="0">
                <a:latin typeface="Century"/>
                <a:cs typeface="Century"/>
              </a:rPr>
              <a:t>“Therefore, accept one another, just as Christ also accepted us to the glory of God.”</a:t>
            </a:r>
          </a:p>
          <a:p>
            <a:pPr algn="r"/>
            <a:r>
              <a:rPr lang="en-US" sz="2600" dirty="0" smtClean="0">
                <a:latin typeface="Century"/>
                <a:cs typeface="Century"/>
              </a:rPr>
              <a:t>-Romans 15.7</a:t>
            </a:r>
            <a:endParaRPr lang="en-US" sz="2600" dirty="0">
              <a:latin typeface="Century"/>
              <a:cs typeface="Century"/>
            </a:endParaRPr>
          </a:p>
        </p:txBody>
      </p:sp>
    </p:spTree>
    <p:extLst>
      <p:ext uri="{BB962C8B-B14F-4D97-AF65-F5344CB8AC3E}">
        <p14:creationId xmlns:p14="http://schemas.microsoft.com/office/powerpoint/2010/main" xmlns="" val="89260224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5303510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411271390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1-05 at 1.47.41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62000" y="0"/>
            <a:ext cx="7756071" cy="5143500"/>
          </a:xfrm>
          <a:prstGeom prst="rect">
            <a:avLst/>
          </a:prstGeom>
        </p:spPr>
      </p:pic>
    </p:spTree>
    <p:extLst>
      <p:ext uri="{BB962C8B-B14F-4D97-AF65-F5344CB8AC3E}">
        <p14:creationId xmlns:p14="http://schemas.microsoft.com/office/powerpoint/2010/main" xmlns="" val="17661185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65292496"/>
              </p:ext>
            </p:extLst>
          </p:nvPr>
        </p:nvGraphicFramePr>
        <p:xfrm>
          <a:off x="1600200" y="361950"/>
          <a:ext cx="6019800" cy="4648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xmlns="" val="2683989420"/>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Slide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4" name="TextBox 3"/>
          <p:cNvSpPr txBox="1"/>
          <p:nvPr/>
        </p:nvSpPr>
        <p:spPr>
          <a:xfrm>
            <a:off x="152400" y="1581150"/>
            <a:ext cx="8839200" cy="3354765"/>
          </a:xfrm>
          <a:prstGeom prst="rect">
            <a:avLst/>
          </a:prstGeom>
          <a:noFill/>
        </p:spPr>
        <p:txBody>
          <a:bodyPr wrap="square" rtlCol="0">
            <a:spAutoFit/>
          </a:bodyPr>
          <a:lstStyle/>
          <a:p>
            <a:pPr marL="342900" indent="-342900">
              <a:spcAft>
                <a:spcPts val="1200"/>
              </a:spcAft>
              <a:buFont typeface="+mj-lt"/>
              <a:buAutoNum type="arabicPeriod"/>
            </a:pPr>
            <a:r>
              <a:rPr lang="en-US" sz="3200" dirty="0" smtClean="0">
                <a:latin typeface="Century"/>
                <a:cs typeface="Century"/>
              </a:rPr>
              <a:t>The gospel shows that your group isn’t better than other groups.</a:t>
            </a:r>
          </a:p>
          <a:p>
            <a:pPr marL="342900" indent="-342900">
              <a:spcAft>
                <a:spcPts val="1200"/>
              </a:spcAft>
              <a:buFont typeface="+mj-lt"/>
              <a:buAutoNum type="arabicPeriod"/>
            </a:pPr>
            <a:r>
              <a:rPr lang="en-US" sz="3200" dirty="0" smtClean="0">
                <a:latin typeface="Century"/>
                <a:cs typeface="Century"/>
              </a:rPr>
              <a:t>The gospel shows that the only hope for anyone is Christ.</a:t>
            </a:r>
          </a:p>
          <a:p>
            <a:pPr marL="342900" indent="-342900">
              <a:spcAft>
                <a:spcPts val="1200"/>
              </a:spcAft>
              <a:buFont typeface="+mj-lt"/>
              <a:buAutoNum type="arabicPeriod"/>
            </a:pPr>
            <a:r>
              <a:rPr lang="en-US" sz="3200" dirty="0" smtClean="0">
                <a:latin typeface="Century"/>
                <a:cs typeface="Century"/>
              </a:rPr>
              <a:t>Those who’ve experienced the grace of the gospel want others to experience the same.</a:t>
            </a:r>
            <a:endParaRPr lang="en-US" sz="3200" dirty="0">
              <a:latin typeface="Century"/>
              <a:cs typeface="Century"/>
            </a:endParaRPr>
          </a:p>
        </p:txBody>
      </p:sp>
    </p:spTree>
    <p:extLst>
      <p:ext uri="{BB962C8B-B14F-4D97-AF65-F5344CB8AC3E}">
        <p14:creationId xmlns:p14="http://schemas.microsoft.com/office/powerpoint/2010/main" xmlns="" val="1648639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0"/>
            <a:ext cx="6096000" cy="5293757"/>
          </a:xfrm>
          <a:prstGeom prst="rect">
            <a:avLst/>
          </a:prstGeom>
        </p:spPr>
        <p:txBody>
          <a:bodyPr wrap="square">
            <a:spAutoFit/>
          </a:bodyPr>
          <a:lstStyle/>
          <a:p>
            <a:r>
              <a:rPr lang="en-US" sz="2600" dirty="0">
                <a:latin typeface="Century"/>
                <a:cs typeface="Century"/>
              </a:rPr>
              <a:t>“Every Christian should strive to be more &amp; more like Jesus. Jesus talked to everybody. Every local congregation should look like the community it is in… Leadership should have a plan to bring to the forefront of the church how the goal of each assembly &amp; in the directory is to look like Heaven here on Earth. Is Heaven going to be filled with white people only? Blacks only? Hispanics only? If not, then why do our local congregations?” </a:t>
            </a:r>
            <a:endParaRPr lang="en-US" sz="2600" dirty="0" smtClean="0">
              <a:latin typeface="Century"/>
              <a:cs typeface="Century"/>
            </a:endParaRPr>
          </a:p>
          <a:p>
            <a:pPr algn="r"/>
            <a:r>
              <a:rPr lang="en-US" sz="2400" dirty="0" smtClean="0">
                <a:latin typeface="Century"/>
                <a:cs typeface="Century"/>
              </a:rPr>
              <a:t>–Antoine Holloway</a:t>
            </a:r>
            <a:endParaRPr lang="en-US" sz="2400" dirty="0">
              <a:latin typeface="Century"/>
              <a:cs typeface="Century"/>
            </a:endParaRPr>
          </a:p>
        </p:txBody>
      </p:sp>
    </p:spTree>
    <p:extLst>
      <p:ext uri="{BB962C8B-B14F-4D97-AF65-F5344CB8AC3E}">
        <p14:creationId xmlns:p14="http://schemas.microsoft.com/office/powerpoint/2010/main" xmlns="" val="226905532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Slide4.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5143500"/>
          </a:xfrm>
          <a:prstGeom prst="rect">
            <a:avLst/>
          </a:prstGeom>
        </p:spPr>
      </p:pic>
      <p:sp>
        <p:nvSpPr>
          <p:cNvPr id="4" name="TextBox 3"/>
          <p:cNvSpPr txBox="1"/>
          <p:nvPr/>
        </p:nvSpPr>
        <p:spPr>
          <a:xfrm>
            <a:off x="152400" y="1809750"/>
            <a:ext cx="8839200" cy="2292935"/>
          </a:xfrm>
          <a:prstGeom prst="rect">
            <a:avLst/>
          </a:prstGeom>
          <a:noFill/>
        </p:spPr>
        <p:txBody>
          <a:bodyPr wrap="square" rtlCol="0">
            <a:spAutoFit/>
          </a:bodyPr>
          <a:lstStyle/>
          <a:p>
            <a:pPr marL="514350" indent="-514350">
              <a:spcAft>
                <a:spcPts val="1800"/>
              </a:spcAft>
              <a:buFont typeface="+mj-lt"/>
              <a:buAutoNum type="arabicPeriod" startAt="4"/>
            </a:pPr>
            <a:r>
              <a:rPr lang="en-US" sz="3200" dirty="0" smtClean="0">
                <a:latin typeface="Century"/>
                <a:cs typeface="Century"/>
              </a:rPr>
              <a:t>Those who’ve experienced the grace of the gospel now use their lives to serve others.</a:t>
            </a:r>
          </a:p>
          <a:p>
            <a:pPr marL="514350" indent="-514350">
              <a:spcAft>
                <a:spcPts val="1800"/>
              </a:spcAft>
              <a:buFont typeface="+mj-lt"/>
              <a:buAutoNum type="arabicPeriod" startAt="4"/>
            </a:pPr>
            <a:r>
              <a:rPr lang="en-US" sz="3200" dirty="0" smtClean="0">
                <a:latin typeface="Century"/>
                <a:cs typeface="Century"/>
              </a:rPr>
              <a:t>Those who’ve experienced the grace of the gospel will try and understand others.</a:t>
            </a:r>
            <a:endParaRPr lang="en-US" sz="3200" dirty="0">
              <a:latin typeface="Century"/>
              <a:cs typeface="Century"/>
            </a:endParaRPr>
          </a:p>
        </p:txBody>
      </p:sp>
    </p:spTree>
    <p:extLst>
      <p:ext uri="{BB962C8B-B14F-4D97-AF65-F5344CB8AC3E}">
        <p14:creationId xmlns:p14="http://schemas.microsoft.com/office/powerpoint/2010/main" xmlns="" val="3434041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590550"/>
            <a:ext cx="6019800" cy="4031873"/>
          </a:xfrm>
          <a:prstGeom prst="rect">
            <a:avLst/>
          </a:prstGeom>
        </p:spPr>
        <p:txBody>
          <a:bodyPr wrap="square">
            <a:spAutoFit/>
          </a:bodyPr>
          <a:lstStyle/>
          <a:p>
            <a:r>
              <a:rPr lang="en-US" sz="3200" dirty="0">
                <a:latin typeface="Century"/>
                <a:cs typeface="Century"/>
              </a:rPr>
              <a:t>“We have faced great struggles in the past. We have overcome many of them, but not all. And we think about them from time to time. But we try to not allow it to cloud our love for all the brethren</a:t>
            </a:r>
            <a:r>
              <a:rPr lang="en-US" sz="3200" dirty="0" smtClean="0">
                <a:latin typeface="Century"/>
                <a:cs typeface="Century"/>
              </a:rPr>
              <a:t>.”</a:t>
            </a:r>
          </a:p>
          <a:p>
            <a:pPr algn="r"/>
            <a:r>
              <a:rPr lang="en-US" sz="2400" dirty="0" smtClean="0">
                <a:latin typeface="Century"/>
                <a:cs typeface="Century"/>
              </a:rPr>
              <a:t>-Rufus Barfield Sr.</a:t>
            </a:r>
            <a:endParaRPr lang="en-US" sz="2400" dirty="0">
              <a:latin typeface="Century"/>
              <a:cs typeface="Century"/>
            </a:endParaRPr>
          </a:p>
        </p:txBody>
      </p:sp>
    </p:spTree>
    <p:extLst>
      <p:ext uri="{BB962C8B-B14F-4D97-AF65-F5344CB8AC3E}">
        <p14:creationId xmlns:p14="http://schemas.microsoft.com/office/powerpoint/2010/main" xmlns="" val="1135571524"/>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4564</TotalTime>
  <Words>362</Words>
  <Application>Microsoft Office PowerPoint</Application>
  <PresentationFormat>On-screen Show (16:9)</PresentationFormat>
  <Paragraphs>28</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Default Design</vt:lpstr>
      <vt:lpstr>Custom Design</vt:lpstr>
      <vt:lpstr>1_Custom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sundaysource.org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church_member</cp:lastModifiedBy>
  <cp:revision>206</cp:revision>
  <dcterms:created xsi:type="dcterms:W3CDTF">2005-04-15T19:25:47Z</dcterms:created>
  <dcterms:modified xsi:type="dcterms:W3CDTF">2015-01-11T13:43:05Z</dcterms:modified>
</cp:coreProperties>
</file>