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1"/>
  </p:handoutMasterIdLst>
  <p:sldIdLst>
    <p:sldId id="256" r:id="rId2"/>
    <p:sldId id="257" r:id="rId3"/>
    <p:sldId id="262" r:id="rId4"/>
    <p:sldId id="258" r:id="rId5"/>
    <p:sldId id="264" r:id="rId6"/>
    <p:sldId id="265" r:id="rId7"/>
    <p:sldId id="266" r:id="rId8"/>
    <p:sldId id="267" r:id="rId9"/>
    <p:sldId id="268" r:id="rId10"/>
    <p:sldId id="269" r:id="rId11"/>
    <p:sldId id="263" r:id="rId12"/>
    <p:sldId id="270" r:id="rId13"/>
    <p:sldId id="271" r:id="rId14"/>
    <p:sldId id="272" r:id="rId15"/>
    <p:sldId id="273" r:id="rId16"/>
    <p:sldId id="274" r:id="rId17"/>
    <p:sldId id="259" r:id="rId18"/>
    <p:sldId id="275" r:id="rId19"/>
    <p:sldId id="261" r:id="rId2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8AA4D7"/>
    <a:srgbClr val="938D0A"/>
    <a:srgbClr val="988E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5" d="100"/>
          <a:sy n="95" d="100"/>
        </p:scale>
        <p:origin x="-1040" y="-11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handoutMaster" Target="handoutMasters/handout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715A3C-080C-6A43-9140-5C274293813F}" type="datetimeFigureOut">
              <a:rPr lang="en-US" smtClean="0"/>
              <a:t>2/22/15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652032-89EF-C54F-AB28-0920DECFE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1058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xmlns:p14="http://schemas.microsoft.com/office/powerpoint/2010/main" spd="slow">
        <p:fade thruBlk="1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xmlns:p14="http://schemas.microsoft.com/office/powerpoint/2010/main" spd="slow">
        <p:fade thruBlk="1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xmlns:p14="http://schemas.microsoft.com/office/powerpoint/2010/main" spd="slow">
        <p:fade thruBlk="1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xmlns:p14="http://schemas.microsoft.com/office/powerpoint/2010/main" spd="slow">
        <p:fade thruBlk="1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xmlns:p14="http://schemas.microsoft.com/office/powerpoint/2010/main" spd="slow">
        <p:fade thruBlk="1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2/22/15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xmlns:p14="http://schemas.microsoft.com/office/powerpoint/2010/main" spd="slow">
        <p:fade thruBlk="1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2/22/15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xmlns:p14="http://schemas.microsoft.com/office/powerpoint/2010/main" spd="slow">
        <p:fade thruBlk="1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2/22/15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xmlns:p14="http://schemas.microsoft.com/office/powerpoint/2010/main" spd="slow">
        <p:fade thruBlk="1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2/22/15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xmlns:p14="http://schemas.microsoft.com/office/powerpoint/2010/main" spd="slow">
        <p:fade thruBlk="1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2/22/15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xmlns:p14="http://schemas.microsoft.com/office/powerpoint/2010/main" spd="slow">
        <p:fade thruBlk="1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2/22/15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xmlns:p14="http://schemas.microsoft.com/office/powerpoint/2010/main" spd="slow">
        <p:fade thruBlk="1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2/22/15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xmlns:p14="http://schemas.microsoft.com/office/powerpoint/2010/main" spd="slow">
        <p:fade thruBlk="1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488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xmlns:p14="http://schemas.microsoft.com/office/powerpoint/2010/main" spd="slow">
        <p:fade thruBlk="1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825" y="96499"/>
            <a:ext cx="8088788" cy="49261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1935" y="3916516"/>
            <a:ext cx="3302001" cy="523220"/>
          </a:xfrm>
          <a:prstGeom prst="rect">
            <a:avLst/>
          </a:prstGeom>
          <a:solidFill>
            <a:schemeClr val="tx1">
              <a:lumMod val="6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19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Century America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0403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xmlns:p14="http://schemas.microsoft.com/office/powerpoint/2010/main" spd="slow">
        <p:fade thruBlk="1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latin typeface="Cambria"/>
                <a:cs typeface="Cambria"/>
              </a:rPr>
              <a:t>“Restoration” beliefs</a:t>
            </a:r>
            <a:endParaRPr lang="en-US" sz="4000" dirty="0">
              <a:latin typeface="Cambria"/>
              <a:cs typeface="Cambria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183763"/>
            <a:ext cx="8229600" cy="339447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 smtClean="0">
                <a:latin typeface="Cambria"/>
                <a:cs typeface="Cambria"/>
              </a:rPr>
              <a:t>Free will of the individual</a:t>
            </a:r>
          </a:p>
          <a:p>
            <a:r>
              <a:rPr lang="en-US" dirty="0" smtClean="0">
                <a:latin typeface="Cambria"/>
                <a:cs typeface="Cambria"/>
              </a:rPr>
              <a:t>Immersion necessary for salvation</a:t>
            </a:r>
          </a:p>
          <a:p>
            <a:r>
              <a:rPr lang="en-US" dirty="0" smtClean="0">
                <a:latin typeface="Cambria"/>
                <a:cs typeface="Cambria"/>
              </a:rPr>
              <a:t>Congregational Independence</a:t>
            </a:r>
          </a:p>
          <a:p>
            <a:r>
              <a:rPr lang="en-US" dirty="0" smtClean="0">
                <a:latin typeface="Cambria"/>
                <a:cs typeface="Cambria"/>
              </a:rPr>
              <a:t>Simple New Testament worship</a:t>
            </a:r>
          </a:p>
          <a:p>
            <a:r>
              <a:rPr lang="en-US" dirty="0" smtClean="0">
                <a:latin typeface="Cambria"/>
                <a:cs typeface="Cambria"/>
              </a:rPr>
              <a:t>Absolute authority of the New Testament</a:t>
            </a:r>
            <a:endParaRPr lang="en-US" dirty="0">
              <a:latin typeface="Cambria"/>
              <a:cs typeface="Cambria"/>
            </a:endParaRPr>
          </a:p>
        </p:txBody>
      </p:sp>
      <p:sp>
        <p:nvSpPr>
          <p:cNvPr id="5" name="Vertical Scroll 4"/>
          <p:cNvSpPr/>
          <p:nvPr/>
        </p:nvSpPr>
        <p:spPr>
          <a:xfrm>
            <a:off x="2621935" y="1183763"/>
            <a:ext cx="3850968" cy="3232560"/>
          </a:xfrm>
          <a:prstGeom prst="verticalScroll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Apple Chancery"/>
                <a:cs typeface="Apple Chancery"/>
              </a:rPr>
              <a:t>We speak where the Bible speaks and we are silent where the Bible is silent.</a:t>
            </a:r>
            <a:endParaRPr lang="en-US" sz="2800" dirty="0">
              <a:latin typeface="Apple Chancery"/>
              <a:cs typeface="Apple Chancery"/>
            </a:endParaRPr>
          </a:p>
        </p:txBody>
      </p:sp>
    </p:spTree>
    <p:extLst>
      <p:ext uri="{BB962C8B-B14F-4D97-AF65-F5344CB8AC3E}">
        <p14:creationId xmlns:p14="http://schemas.microsoft.com/office/powerpoint/2010/main" val="202840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xmlns:p14="http://schemas.microsoft.com/office/powerpoint/2010/main" spd="slow">
        <p:fade thruBlk="1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938D0A">
              <a:alpha val="3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Division</a:t>
            </a:r>
            <a:endParaRPr lang="en-US" sz="60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Among </a:t>
            </a:r>
          </a:p>
          <a:p>
            <a:r>
              <a:rPr lang="en-US" dirty="0"/>
              <a:t>C</a:t>
            </a:r>
            <a:r>
              <a:rPr lang="en-US" dirty="0" smtClean="0"/>
              <a:t>hurches of Christ/Disciples of Christ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59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xmlns:p14="http://schemas.microsoft.com/office/powerpoint/2010/main" spd="slow">
        <p:fade thruBlk="1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9400"/>
            <a:ext cx="9144000" cy="456641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bg1"/>
                </a:solidFill>
              </a:rPr>
              <a:t>World Evangelism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How does the church accomplish it?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81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xmlns:p14="http://schemas.microsoft.com/office/powerpoint/2010/main" spd="slow">
        <p:fade thruBlk="1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254078"/>
            <a:ext cx="7772400" cy="1102519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American Christian Missionary Society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4506452" y="1614334"/>
            <a:ext cx="4064000" cy="573343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latin typeface="Cambria"/>
                <a:cs typeface="Cambria"/>
              </a:rPr>
              <a:t>Created 1849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645" y="1356597"/>
            <a:ext cx="2202684" cy="330733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3265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xmlns:p14="http://schemas.microsoft.com/office/powerpoint/2010/main" spd="slow">
        <p:fade thruBlk="1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018" r="20430" b="15506"/>
          <a:stretch/>
        </p:blipFill>
        <p:spPr>
          <a:xfrm>
            <a:off x="187642" y="189266"/>
            <a:ext cx="8593941" cy="48641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580966" y="1794385"/>
            <a:ext cx="106517" cy="106516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9" name="Straight Arrow Connector 8"/>
          <p:cNvCxnSpPr>
            <a:endCxn id="7" idx="7"/>
          </p:cNvCxnSpPr>
          <p:nvPr/>
        </p:nvCxnSpPr>
        <p:spPr>
          <a:xfrm flipH="1">
            <a:off x="2671884" y="1712452"/>
            <a:ext cx="326955" cy="97532"/>
          </a:xfrm>
          <a:prstGeom prst="straightConnector1">
            <a:avLst/>
          </a:prstGeom>
          <a:ln w="12700" cmpd="sng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2671885" y="1809984"/>
            <a:ext cx="304799" cy="54868"/>
          </a:xfrm>
          <a:prstGeom prst="straightConnector1">
            <a:avLst/>
          </a:prstGeom>
          <a:ln w="12700" cmpd="sng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endCxn id="7" idx="5"/>
          </p:cNvCxnSpPr>
          <p:nvPr/>
        </p:nvCxnSpPr>
        <p:spPr>
          <a:xfrm flipH="1" flipV="1">
            <a:off x="2671884" y="1885302"/>
            <a:ext cx="81149" cy="163086"/>
          </a:xfrm>
          <a:prstGeom prst="straightConnector1">
            <a:avLst/>
          </a:prstGeom>
          <a:ln w="12700" cmpd="sng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2600016" y="1862801"/>
            <a:ext cx="0" cy="185587"/>
          </a:xfrm>
          <a:prstGeom prst="straightConnector1">
            <a:avLst/>
          </a:prstGeom>
          <a:ln w="12700" cmpd="sng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2671884" y="1862801"/>
            <a:ext cx="2391183" cy="977766"/>
          </a:xfrm>
          <a:prstGeom prst="straightConnector1">
            <a:avLst/>
          </a:prstGeom>
          <a:ln w="25400" cmpd="sng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2627434" y="1900901"/>
            <a:ext cx="268166" cy="562899"/>
          </a:xfrm>
          <a:prstGeom prst="straightConnector1">
            <a:avLst/>
          </a:prstGeom>
          <a:ln w="25400" cmpd="sng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564466" y="544053"/>
            <a:ext cx="2980268" cy="954107"/>
          </a:xfrm>
          <a:prstGeom prst="rect">
            <a:avLst/>
          </a:prstGeom>
          <a:solidFill>
            <a:schemeClr val="accent1">
              <a:lumMod val="60000"/>
              <a:lumOff val="40000"/>
              <a:alpha val="71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American Christian Missionary Society</a:t>
            </a:r>
            <a:endParaRPr lang="en-US" sz="2800" dirty="0">
              <a:solidFill>
                <a:srgbClr val="000000"/>
              </a:solidFill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450645" y="2840567"/>
            <a:ext cx="3434871" cy="1280962"/>
            <a:chOff x="450645" y="2840567"/>
            <a:chExt cx="3434871" cy="1280962"/>
          </a:xfrm>
        </p:grpSpPr>
        <p:sp>
          <p:nvSpPr>
            <p:cNvPr id="33" name="Rectangle 32"/>
            <p:cNvSpPr/>
            <p:nvPr/>
          </p:nvSpPr>
          <p:spPr>
            <a:xfrm>
              <a:off x="450645" y="2840567"/>
              <a:ext cx="3434871" cy="1280962"/>
            </a:xfrm>
            <a:prstGeom prst="rect">
              <a:avLst/>
            </a:prstGeom>
            <a:solidFill>
              <a:srgbClr val="8AA4D7">
                <a:alpha val="84000"/>
              </a:srgbClr>
            </a:solidFill>
            <a:ln>
              <a:solidFill>
                <a:schemeClr val="accent1">
                  <a:shade val="95000"/>
                  <a:satMod val="10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1135378" y="3263578"/>
              <a:ext cx="269127" cy="243927"/>
            </a:xfrm>
            <a:prstGeom prst="ellipse">
              <a:avLst/>
            </a:prstGeom>
            <a:solidFill>
              <a:srgbClr val="00009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 flipH="1">
              <a:off x="1388355" y="3078530"/>
              <a:ext cx="998415" cy="234946"/>
            </a:xfrm>
            <a:prstGeom prst="straightConnector1">
              <a:avLst/>
            </a:prstGeom>
            <a:ln w="12700" cmpd="sng"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stCxn id="45" idx="1"/>
            </p:cNvCxnSpPr>
            <p:nvPr/>
          </p:nvCxnSpPr>
          <p:spPr>
            <a:xfrm flipH="1">
              <a:off x="1396312" y="3378472"/>
              <a:ext cx="920039" cy="23055"/>
            </a:xfrm>
            <a:prstGeom prst="straightConnector1">
              <a:avLst/>
            </a:prstGeom>
            <a:ln w="12700" cmpd="sng"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>
              <a:stCxn id="46" idx="1"/>
            </p:cNvCxnSpPr>
            <p:nvPr/>
          </p:nvCxnSpPr>
          <p:spPr>
            <a:xfrm flipH="1" flipV="1">
              <a:off x="1344642" y="3507507"/>
              <a:ext cx="968534" cy="142696"/>
            </a:xfrm>
            <a:prstGeom prst="straightConnector1">
              <a:avLst/>
            </a:prstGeom>
            <a:ln w="12700" cmpd="sng"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565361" y="3171209"/>
              <a:ext cx="68473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Paul</a:t>
              </a:r>
              <a:endParaRPr lang="en-US" sz="2000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317696" y="2863468"/>
              <a:ext cx="13366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Philippi</a:t>
              </a:r>
              <a:endParaRPr lang="en-US" sz="2000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316351" y="3178417"/>
              <a:ext cx="97939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Corinth</a:t>
              </a:r>
              <a:endParaRPr lang="en-US" sz="2000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313176" y="3450148"/>
              <a:ext cx="13366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Ephesus</a:t>
              </a: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8336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xmlns:p14="http://schemas.microsoft.com/office/powerpoint/2010/main" spd="slow">
        <p:fade thruBlk="1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938D0A">
              <a:alpha val="3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69613" y="221310"/>
            <a:ext cx="5639619" cy="1102519"/>
          </a:xfrm>
        </p:spPr>
        <p:txBody>
          <a:bodyPr/>
          <a:lstStyle/>
          <a:p>
            <a:r>
              <a:rPr lang="en-US" dirty="0" smtClean="0">
                <a:latin typeface="Cambria"/>
                <a:cs typeface="Cambria"/>
              </a:rPr>
              <a:t>Instrumental Music</a:t>
            </a:r>
            <a:endParaRPr lang="en-US" dirty="0">
              <a:latin typeface="Cambria"/>
              <a:cs typeface="Cambria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314632" y="1931424"/>
            <a:ext cx="4847303" cy="1314450"/>
          </a:xfrm>
        </p:spPr>
        <p:txBody>
          <a:bodyPr/>
          <a:lstStyle/>
          <a:p>
            <a:r>
              <a:rPr lang="en-US" dirty="0" smtClean="0">
                <a:latin typeface="Cambria"/>
                <a:cs typeface="Cambria"/>
              </a:rPr>
              <a:t>Midway, </a:t>
            </a:r>
            <a:r>
              <a:rPr lang="en-US" dirty="0" err="1" smtClean="0">
                <a:latin typeface="Cambria"/>
                <a:cs typeface="Cambria"/>
              </a:rPr>
              <a:t>Ky</a:t>
            </a:r>
            <a:endParaRPr lang="en-US" dirty="0" smtClean="0">
              <a:latin typeface="Cambria"/>
              <a:cs typeface="Cambria"/>
            </a:endParaRPr>
          </a:p>
          <a:p>
            <a:r>
              <a:rPr lang="en-US" dirty="0" smtClean="0">
                <a:latin typeface="Cambria"/>
                <a:cs typeface="Cambria"/>
              </a:rPr>
              <a:t>1849</a:t>
            </a:r>
            <a:endParaRPr lang="en-US" dirty="0">
              <a:latin typeface="Cambria"/>
              <a:cs typeface="Cambri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9338" y="539544"/>
            <a:ext cx="2647296" cy="4143887"/>
          </a:xfrm>
          <a:prstGeom prst="rect">
            <a:avLst/>
          </a:prstGeom>
          <a:ln cap="rnd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1460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xmlns:p14="http://schemas.microsoft.com/office/powerpoint/2010/main" spd="slow">
        <p:fade thruBlk="1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Differing Views on Bible Authority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Cambria"/>
                <a:cs typeface="Cambria"/>
              </a:rPr>
              <a:t>The scriptures must expressly authorize whatever we believe and practice.</a:t>
            </a:r>
          </a:p>
          <a:p>
            <a:r>
              <a:rPr lang="en-US" dirty="0" smtClean="0">
                <a:latin typeface="Cambria"/>
                <a:cs typeface="Cambria"/>
              </a:rPr>
              <a:t>Anything not expressly forbidden is acceptable.</a:t>
            </a:r>
            <a:endParaRPr lang="en-US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428444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xmlns:p14="http://schemas.microsoft.com/office/powerpoint/2010/main" spd="slow">
        <p:fade thruBlk="1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938D0A">
              <a:alpha val="3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5800" y="503571"/>
            <a:ext cx="7772400" cy="1102519"/>
          </a:xfrm>
        </p:spPr>
        <p:txBody>
          <a:bodyPr>
            <a:normAutofit/>
          </a:bodyPr>
          <a:lstStyle/>
          <a:p>
            <a:r>
              <a:rPr lang="en-US" sz="6000" dirty="0" smtClean="0"/>
              <a:t>Division</a:t>
            </a:r>
            <a:endParaRPr lang="en-US" sz="60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1554512"/>
            <a:ext cx="6400800" cy="1314450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latin typeface="Cambria"/>
                <a:cs typeface="Cambria"/>
              </a:rPr>
              <a:t>Among </a:t>
            </a:r>
          </a:p>
          <a:p>
            <a:r>
              <a:rPr lang="en-US" dirty="0">
                <a:latin typeface="Cambria"/>
                <a:cs typeface="Cambria"/>
              </a:rPr>
              <a:t>C</a:t>
            </a:r>
            <a:r>
              <a:rPr lang="en-US" dirty="0" smtClean="0">
                <a:latin typeface="Cambria"/>
                <a:cs typeface="Cambria"/>
              </a:rPr>
              <a:t>hurches of Christ/Disciples of Christ</a:t>
            </a:r>
            <a:endParaRPr lang="en-US" dirty="0">
              <a:latin typeface="Cambria"/>
              <a:cs typeface="Cambria"/>
            </a:endParaRPr>
          </a:p>
        </p:txBody>
      </p:sp>
      <p:sp>
        <p:nvSpPr>
          <p:cNvPr id="6" name="Subtitle 4"/>
          <p:cNvSpPr txBox="1">
            <a:spLocks/>
          </p:cNvSpPr>
          <p:nvPr/>
        </p:nvSpPr>
        <p:spPr>
          <a:xfrm>
            <a:off x="1032399" y="3199583"/>
            <a:ext cx="7316838" cy="161003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Cambria"/>
                <a:cs typeface="Cambria"/>
              </a:rPr>
              <a:t>1910 U.S. Census lists</a:t>
            </a:r>
          </a:p>
          <a:p>
            <a:r>
              <a:rPr lang="en-US" dirty="0" smtClean="0">
                <a:latin typeface="Cambria"/>
                <a:cs typeface="Cambria"/>
              </a:rPr>
              <a:t>Churches of Christ &amp; Disciples of Christ as two separate groups</a:t>
            </a:r>
            <a:endParaRPr lang="en-US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926153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xmlns:p14="http://schemas.microsoft.com/office/powerpoint/2010/main" spd="slow">
        <p:fade thruBlk="1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609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xmlns:p14="http://schemas.microsoft.com/office/powerpoint/2010/main" spd="slow">
        <p:fade thruBlk="1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3290" y="2105742"/>
            <a:ext cx="85622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pc="300" dirty="0" smtClean="0">
                <a:latin typeface="Cambria"/>
                <a:cs typeface="Cambria"/>
              </a:rPr>
              <a:t>Undenominational Christianity</a:t>
            </a:r>
            <a:endParaRPr lang="en-US" sz="4000" b="1" spc="300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404930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xmlns:p14="http://schemas.microsoft.com/office/powerpoint/2010/main" spd="slow">
        <p:fade thruBlk="1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3290" y="2105742"/>
            <a:ext cx="8562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Cambria"/>
                <a:cs typeface="Cambria"/>
              </a:rPr>
              <a:t>Restoring New Testament Christianity</a:t>
            </a:r>
            <a:endParaRPr lang="en-US" sz="3600" b="1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15448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xmlns:p14="http://schemas.microsoft.com/office/powerpoint/2010/main" spd="slow">
        <p:fade thruBlk="1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938D0A">
              <a:alpha val="3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latin typeface="Charter Roman"/>
                <a:cs typeface="Charter Roman"/>
              </a:rPr>
              <a:t>Three Principles</a:t>
            </a:r>
            <a:endParaRPr lang="en-US" sz="4000" dirty="0">
              <a:latin typeface="Charter Roman"/>
              <a:cs typeface="Charter Roman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Charter Roman"/>
                <a:cs typeface="Charter Roman"/>
              </a:rPr>
              <a:t>Apostolic Authority</a:t>
            </a:r>
          </a:p>
          <a:p>
            <a:r>
              <a:rPr lang="en-US" dirty="0" smtClean="0">
                <a:latin typeface="Charter Roman"/>
                <a:cs typeface="Charter Roman"/>
              </a:rPr>
              <a:t>Scriptures are understandable</a:t>
            </a:r>
          </a:p>
          <a:p>
            <a:r>
              <a:rPr lang="en-US" dirty="0" smtClean="0">
                <a:latin typeface="Charter Roman"/>
                <a:cs typeface="Charter Roman"/>
              </a:rPr>
              <a:t>New Testament practices rest on apostolic authority intentionally designed by God to promote uniformity.</a:t>
            </a:r>
            <a:endParaRPr lang="en-US" dirty="0">
              <a:latin typeface="Charter Roman"/>
              <a:cs typeface="Charter Roman"/>
            </a:endParaRPr>
          </a:p>
        </p:txBody>
      </p:sp>
    </p:spTree>
    <p:extLst>
      <p:ext uri="{BB962C8B-B14F-4D97-AF65-F5344CB8AC3E}">
        <p14:creationId xmlns:p14="http://schemas.microsoft.com/office/powerpoint/2010/main" val="21879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xmlns:p14="http://schemas.microsoft.com/office/powerpoint/2010/main" spd="slow">
        <p:fade thruBlk="1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8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8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8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3290" y="2105742"/>
            <a:ext cx="85622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pc="300" dirty="0" smtClean="0">
                <a:latin typeface="Cambria"/>
                <a:cs typeface="Cambria"/>
              </a:rPr>
              <a:t>The Reformation</a:t>
            </a:r>
            <a:endParaRPr lang="en-US" sz="4000" b="1" spc="300" dirty="0">
              <a:latin typeface="Cambria"/>
              <a:cs typeface="Cambri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07741" y="2212456"/>
            <a:ext cx="284316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800000"/>
                </a:solidFill>
              </a:rPr>
              <a:t>1517-1648</a:t>
            </a:r>
            <a:endParaRPr lang="en-US" sz="3200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28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xmlns:p14="http://schemas.microsoft.com/office/powerpoint/2010/main" spd="slow">
        <p:fade thruBlk="1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10792"/>
          <a:stretch/>
        </p:blipFill>
        <p:spPr>
          <a:xfrm>
            <a:off x="891440" y="0"/>
            <a:ext cx="750340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03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xmlns:p14="http://schemas.microsoft.com/office/powerpoint/2010/main" spd="slow">
        <p:fade thruBlk="1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3290" y="2105742"/>
            <a:ext cx="85622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pc="300" dirty="0" smtClean="0">
                <a:latin typeface="Cambria"/>
                <a:cs typeface="Cambria"/>
              </a:rPr>
              <a:t>The Reformation</a:t>
            </a:r>
            <a:endParaRPr lang="en-US" sz="4000" b="1" spc="300" dirty="0">
              <a:latin typeface="Cambria"/>
              <a:cs typeface="Cambri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30644" y="2228844"/>
            <a:ext cx="284316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800000"/>
                </a:solidFill>
              </a:rPr>
              <a:t>1517-1648</a:t>
            </a:r>
            <a:endParaRPr lang="en-US" sz="3200" dirty="0">
              <a:solidFill>
                <a:srgbClr val="8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3547" y="769832"/>
            <a:ext cx="2606453" cy="3809012"/>
          </a:xfrm>
          <a:prstGeom prst="rect">
            <a:avLst/>
          </a:prstGeom>
          <a:ln w="158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63740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xmlns:p14="http://schemas.microsoft.com/office/powerpoint/2010/main" spd="slow">
        <p:fade thruBlk="1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8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938D0A">
              <a:alpha val="3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58487"/>
            <a:ext cx="8229600" cy="857250"/>
          </a:xfrm>
        </p:spPr>
        <p:txBody>
          <a:bodyPr/>
          <a:lstStyle/>
          <a:p>
            <a:r>
              <a:rPr lang="en-US" dirty="0" smtClean="0">
                <a:latin typeface="Cambria"/>
                <a:cs typeface="Cambria"/>
              </a:rPr>
              <a:t>State Churches</a:t>
            </a:r>
            <a:endParaRPr lang="en-US" dirty="0">
              <a:latin typeface="Cambria"/>
              <a:cs typeface="Cambria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50678" y="1273897"/>
            <a:ext cx="8229600" cy="3394472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ambria"/>
                <a:cs typeface="Cambria"/>
              </a:rPr>
              <a:t>Lutheran (Germany)</a:t>
            </a:r>
          </a:p>
          <a:p>
            <a:r>
              <a:rPr lang="en-US" dirty="0" smtClean="0">
                <a:latin typeface="Cambria"/>
                <a:cs typeface="Cambria"/>
              </a:rPr>
              <a:t>Presbyterian (Switzerland)</a:t>
            </a:r>
          </a:p>
          <a:p>
            <a:r>
              <a:rPr lang="en-US" dirty="0" smtClean="0">
                <a:latin typeface="Cambria"/>
                <a:cs typeface="Cambria"/>
              </a:rPr>
              <a:t>Anglican (England)</a:t>
            </a:r>
          </a:p>
          <a:p>
            <a:endParaRPr lang="en-US" dirty="0">
              <a:latin typeface="Cambria"/>
              <a:cs typeface="Cambria"/>
            </a:endParaRPr>
          </a:p>
          <a:p>
            <a:r>
              <a:rPr lang="en-US" sz="2800" dirty="0" smtClean="0">
                <a:latin typeface="Cambria"/>
                <a:cs typeface="Cambria"/>
              </a:rPr>
              <a:t>Other Reformation churches include Methodist, Baptist, Congregational, etc.</a:t>
            </a:r>
          </a:p>
          <a:p>
            <a:endParaRPr lang="en-US" dirty="0">
              <a:latin typeface="Cambria"/>
              <a:cs typeface="Cambri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4959" y="1016003"/>
            <a:ext cx="3373011" cy="252975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7916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xmlns:p14="http://schemas.microsoft.com/office/powerpoint/2010/main" spd="slow">
        <p:fade thruBlk="1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10792"/>
          <a:stretch/>
        </p:blipFill>
        <p:spPr>
          <a:xfrm>
            <a:off x="2296289" y="434258"/>
            <a:ext cx="6729455" cy="46129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963" y="74324"/>
            <a:ext cx="5801033" cy="523220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Where is New Testament Christianity?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778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xmlns:p14="http://schemas.microsoft.com/office/powerpoint/2010/main" spd="slow">
        <p:fade thruBlk="1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260</TotalTime>
  <Words>200</Words>
  <Application>Microsoft Macintosh PowerPoint</Application>
  <PresentationFormat>On-screen Show (16:9)</PresentationFormat>
  <Paragraphs>48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 Black </vt:lpstr>
      <vt:lpstr>PowerPoint Presentation</vt:lpstr>
      <vt:lpstr>PowerPoint Presentation</vt:lpstr>
      <vt:lpstr>PowerPoint Presentation</vt:lpstr>
      <vt:lpstr>Three Principles</vt:lpstr>
      <vt:lpstr>PowerPoint Presentation</vt:lpstr>
      <vt:lpstr>PowerPoint Presentation</vt:lpstr>
      <vt:lpstr>PowerPoint Presentation</vt:lpstr>
      <vt:lpstr>State Churches</vt:lpstr>
      <vt:lpstr>PowerPoint Presentation</vt:lpstr>
      <vt:lpstr>PowerPoint Presentation</vt:lpstr>
      <vt:lpstr>“Restoration” beliefs</vt:lpstr>
      <vt:lpstr>Division</vt:lpstr>
      <vt:lpstr>World Evangelism</vt:lpstr>
      <vt:lpstr>American Christian Missionary Society</vt:lpstr>
      <vt:lpstr>PowerPoint Presentation</vt:lpstr>
      <vt:lpstr>Instrumental Music</vt:lpstr>
      <vt:lpstr>Differing Views on Bible Authority</vt:lpstr>
      <vt:lpstr>Division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 P</dc:creator>
  <cp:lastModifiedBy>Steve</cp:lastModifiedBy>
  <cp:revision>20</cp:revision>
  <cp:lastPrinted>2015-02-20T19:40:03Z</cp:lastPrinted>
  <dcterms:created xsi:type="dcterms:W3CDTF">2015-02-20T15:57:00Z</dcterms:created>
  <dcterms:modified xsi:type="dcterms:W3CDTF">2015-02-22T19:44:25Z</dcterms:modified>
</cp:coreProperties>
</file>