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77" r:id="rId1"/>
  </p:sldMasterIdLst>
  <p:sldIdLst>
    <p:sldId id="277"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273" autoAdjust="0"/>
    <p:restoredTop sz="86376" autoAdjust="0"/>
  </p:normalViewPr>
  <p:slideViewPr>
    <p:cSldViewPr snapToGrid="0">
      <p:cViewPr varScale="1">
        <p:scale>
          <a:sx n="150" d="100"/>
          <a:sy n="150" d="100"/>
        </p:scale>
        <p:origin x="-400" y="-104"/>
      </p:cViewPr>
      <p:guideLst>
        <p:guide orient="horz" pos="1620"/>
        <p:guide pos="2880"/>
      </p:guideLst>
    </p:cSldViewPr>
  </p:slideViewPr>
  <p:outlineViewPr>
    <p:cViewPr>
      <p:scale>
        <a:sx n="33" d="100"/>
        <a:sy n="33" d="100"/>
      </p:scale>
      <p:origin x="0" y="-2328"/>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7" y="1885951"/>
            <a:ext cx="6600451" cy="1697086"/>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7" y="3583036"/>
            <a:ext cx="6600451" cy="844712"/>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3240869"/>
            <a:ext cx="1395473" cy="586336"/>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3397156"/>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4256107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6" y="457200"/>
            <a:ext cx="6591985" cy="233778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6" y="3265535"/>
            <a:ext cx="6591985" cy="1166898"/>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23748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2433105"/>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125026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4" y="457200"/>
            <a:ext cx="6109587" cy="21717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2628900"/>
            <a:ext cx="5653888" cy="28575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6" y="3265535"/>
            <a:ext cx="6591985" cy="1166898"/>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23748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2433105"/>
            <a:ext cx="584978" cy="273844"/>
          </a:xfrm>
        </p:spPr>
        <p:txBody>
          <a:bodyPr/>
          <a:lstStyle/>
          <a:p>
            <a:fld id="{84AF1BA9-5999-4606-9850-9BBF29079FE3}" type="slidenum">
              <a:rPr lang="en-US" smtClean="0"/>
              <a:t>‹#›</a:t>
            </a:fld>
            <a:endParaRPr lang="en-US" dirty="0"/>
          </a:p>
        </p:txBody>
      </p:sp>
      <p:sp>
        <p:nvSpPr>
          <p:cNvPr id="14" name="TextBox 13"/>
          <p:cNvSpPr txBox="1"/>
          <p:nvPr/>
        </p:nvSpPr>
        <p:spPr>
          <a:xfrm>
            <a:off x="1808317" y="486004"/>
            <a:ext cx="457319" cy="438582"/>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4" y="2178980"/>
            <a:ext cx="457319" cy="438582"/>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7133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6" y="1828801"/>
            <a:ext cx="6591985" cy="2043634"/>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6" y="3886200"/>
            <a:ext cx="6591985"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145B390-2990-46FD-9ECD-5D831A28D5E2}" type="datetimeFigureOut">
              <a:rPr lang="en-US" smtClean="0"/>
              <a:t>7/8/15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3682995"/>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3737316"/>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1648233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4" y="457200"/>
            <a:ext cx="6109587" cy="21717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3257550"/>
            <a:ext cx="6688292" cy="62865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3886200"/>
            <a:ext cx="6688292"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145B390-2990-46FD-9ECD-5D831A28D5E2}" type="datetimeFigureOut">
              <a:rPr lang="en-US" smtClean="0"/>
              <a:t>7/8/15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3682995"/>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3737316"/>
            <a:ext cx="584978" cy="273844"/>
          </a:xfrm>
        </p:spPr>
        <p:txBody>
          <a:bodyPr/>
          <a:lstStyle/>
          <a:p>
            <a:fld id="{84AF1BA9-5999-4606-9850-9BBF29079FE3}" type="slidenum">
              <a:rPr lang="en-US" smtClean="0"/>
              <a:t>‹#›</a:t>
            </a:fld>
            <a:endParaRPr lang="en-US" dirty="0"/>
          </a:p>
        </p:txBody>
      </p:sp>
      <p:sp>
        <p:nvSpPr>
          <p:cNvPr id="11" name="TextBox 10"/>
          <p:cNvSpPr txBox="1"/>
          <p:nvPr/>
        </p:nvSpPr>
        <p:spPr>
          <a:xfrm>
            <a:off x="1808317" y="486004"/>
            <a:ext cx="457319" cy="438582"/>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4" y="2178980"/>
            <a:ext cx="457319" cy="438582"/>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0606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470555"/>
            <a:ext cx="6591984" cy="2160015"/>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6" y="3257550"/>
            <a:ext cx="6591985" cy="62865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6" y="3886200"/>
            <a:ext cx="6591985" cy="547217"/>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145B390-2990-46FD-9ECD-5D831A28D5E2}" type="datetimeFigureOut">
              <a:rPr lang="en-US" smtClean="0"/>
              <a:t>7/8/15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3682995"/>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3737316"/>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42061655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24215353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470555"/>
            <a:ext cx="1656132" cy="3962863"/>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470555"/>
            <a:ext cx="4716348" cy="3962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3848864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2" y="468082"/>
            <a:ext cx="6589199" cy="960668"/>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6" y="1600200"/>
            <a:ext cx="6591985" cy="283321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246671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6" y="1555922"/>
            <a:ext cx="6591985" cy="11016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6" y="2686050"/>
            <a:ext cx="6591985" cy="6453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45B390-2990-46FD-9ECD-5D831A28D5E2}" type="datetimeFigureOut">
              <a:rPr lang="en-US" smtClean="0"/>
              <a:t>7/8/15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23748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2433105"/>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234034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7" y="1602530"/>
            <a:ext cx="3197531" cy="282554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8" y="1602530"/>
            <a:ext cx="3197093" cy="282554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45B390-2990-46FD-9ECD-5D831A28D5E2}" type="datetimeFigureOut">
              <a:rPr lang="en-US" smtClean="0"/>
              <a:t>7/8/15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590838"/>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260517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1669969"/>
            <a:ext cx="2874596"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102167"/>
            <a:ext cx="3197532" cy="232927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5" y="1667548"/>
            <a:ext cx="2873239" cy="43219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099746"/>
            <a:ext cx="3195680" cy="232927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45B390-2990-46FD-9ECD-5D831A28D5E2}" type="datetimeFigureOut">
              <a:rPr lang="en-US" smtClean="0"/>
              <a:t>7/8/15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590838"/>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1300135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468082"/>
            <a:ext cx="6589200" cy="960668"/>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45B390-2990-46FD-9ECD-5D831A28D5E2}" type="datetimeFigureOut">
              <a:rPr lang="en-US" smtClean="0"/>
              <a:t>7/8/15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292664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45B390-2990-46FD-9ECD-5D831A28D5E2}" type="datetimeFigureOut">
              <a:rPr lang="en-US" smtClean="0"/>
              <a:t>7/8/15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855884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334566"/>
            <a:ext cx="2629584" cy="732234"/>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334567"/>
            <a:ext cx="3790906" cy="4061222"/>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198960"/>
            <a:ext cx="2629584" cy="31968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5B390-2990-46FD-9ECD-5D831A28D5E2}" type="datetimeFigureOut">
              <a:rPr lang="en-US" smtClean="0"/>
              <a:t>7/8/15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533396"/>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1353726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6" y="3600450"/>
            <a:ext cx="6591985" cy="425054"/>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6" y="476224"/>
            <a:ext cx="6591985" cy="289122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6" y="4025504"/>
            <a:ext cx="6591985" cy="37028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45B390-2990-46FD-9ECD-5D831A28D5E2}" type="datetimeFigureOut">
              <a:rPr lang="en-US" smtClean="0"/>
              <a:t>7/8/15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3682995"/>
            <a:ext cx="1358356" cy="38100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3737316"/>
            <a:ext cx="584978" cy="273844"/>
          </a:xfrm>
        </p:spPr>
        <p:txBody>
          <a:bodyPr/>
          <a:lstStyle/>
          <a:p>
            <a:fld id="{84AF1BA9-5999-4606-9850-9BBF29079FE3}" type="slidenum">
              <a:rPr lang="en-US" smtClean="0"/>
              <a:t>‹#›</a:t>
            </a:fld>
            <a:endParaRPr lang="en-US" dirty="0"/>
          </a:p>
        </p:txBody>
      </p:sp>
    </p:spTree>
    <p:extLst>
      <p:ext uri="{BB962C8B-B14F-4D97-AF65-F5344CB8AC3E}">
        <p14:creationId xmlns:p14="http://schemas.microsoft.com/office/powerpoint/2010/main" val="19098327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171450"/>
            <a:ext cx="1981200" cy="4978971"/>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14"/>
            <a:ext cx="1952272" cy="5139726"/>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51435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468082"/>
            <a:ext cx="6589200" cy="960668"/>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6" y="1600200"/>
            <a:ext cx="6591985" cy="29146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4601317"/>
            <a:ext cx="766380" cy="277628"/>
          </a:xfrm>
          <a:prstGeom prst="rect">
            <a:avLst/>
          </a:prstGeom>
        </p:spPr>
        <p:txBody>
          <a:bodyPr vert="horz" lIns="91440" tIns="45720" rIns="91440" bIns="45720" rtlCol="0" anchor="ctr"/>
          <a:lstStyle>
            <a:lvl1pPr algn="r">
              <a:defRPr sz="900">
                <a:solidFill>
                  <a:schemeClr val="tx1">
                    <a:tint val="75000"/>
                  </a:schemeClr>
                </a:solidFill>
              </a:defRPr>
            </a:lvl1pPr>
          </a:lstStyle>
          <a:p>
            <a:fld id="{E145B390-2990-46FD-9ECD-5D831A28D5E2}" type="datetimeFigureOut">
              <a:rPr lang="en-US" smtClean="0"/>
              <a:t>7/8/15</a:t>
            </a:fld>
            <a:endParaRPr lang="en-US" dirty="0"/>
          </a:p>
        </p:txBody>
      </p:sp>
      <p:sp>
        <p:nvSpPr>
          <p:cNvPr id="5" name="Footer Placeholder 4"/>
          <p:cNvSpPr>
            <a:spLocks noGrp="1"/>
          </p:cNvSpPr>
          <p:nvPr>
            <p:ph type="ftr" sz="quarter" idx="3"/>
          </p:nvPr>
        </p:nvSpPr>
        <p:spPr>
          <a:xfrm>
            <a:off x="1942415" y="4601857"/>
            <a:ext cx="5716488" cy="273844"/>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590838"/>
            <a:ext cx="584978" cy="273844"/>
          </a:xfrm>
          <a:prstGeom prst="rect">
            <a:avLst/>
          </a:prstGeom>
        </p:spPr>
        <p:txBody>
          <a:bodyPr vert="horz" lIns="91440" tIns="45720" rIns="91440" bIns="45720" rtlCol="0" anchor="ctr"/>
          <a:lstStyle>
            <a:lvl1pPr algn="r">
              <a:defRPr sz="2000">
                <a:solidFill>
                  <a:srgbClr val="FEFFFF"/>
                </a:solidFill>
              </a:defRPr>
            </a:lvl1pPr>
          </a:lstStyle>
          <a:p>
            <a:fld id="{84AF1BA9-5999-4606-9850-9BBF29079FE3}" type="slidenum">
              <a:rPr lang="en-US" smtClean="0"/>
              <a:t>‹#›</a:t>
            </a:fld>
            <a:endParaRPr lang="en-US" dirty="0"/>
          </a:p>
        </p:txBody>
      </p:sp>
    </p:spTree>
    <p:extLst>
      <p:ext uri="{BB962C8B-B14F-4D97-AF65-F5344CB8AC3E}">
        <p14:creationId xmlns:p14="http://schemas.microsoft.com/office/powerpoint/2010/main" val="126897600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5864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wine is a symbol of God’s blessing</a:t>
            </a:r>
          </a:p>
        </p:txBody>
      </p:sp>
      <p:sp>
        <p:nvSpPr>
          <p:cNvPr id="3" name="Content Placeholder 2"/>
          <p:cNvSpPr>
            <a:spLocks noGrp="1"/>
          </p:cNvSpPr>
          <p:nvPr>
            <p:ph idx="1"/>
          </p:nvPr>
        </p:nvSpPr>
        <p:spPr/>
        <p:txBody>
          <a:bodyPr>
            <a:normAutofit/>
          </a:bodyPr>
          <a:lstStyle/>
          <a:p>
            <a:r>
              <a:rPr lang="en-US" sz="2000" b="1" dirty="0">
                <a:solidFill>
                  <a:schemeClr val="tx1"/>
                </a:solidFill>
              </a:rPr>
              <a:t>Psalm 4:7 </a:t>
            </a:r>
            <a:r>
              <a:rPr lang="en-US" sz="2000" dirty="0">
                <a:solidFill>
                  <a:schemeClr val="tx1"/>
                </a:solidFill>
              </a:rPr>
              <a:t> </a:t>
            </a:r>
            <a:r>
              <a:rPr lang="en-US" sz="2000" dirty="0" smtClean="0">
                <a:solidFill>
                  <a:schemeClr val="tx1"/>
                </a:solidFill>
              </a:rPr>
              <a:t>“You </a:t>
            </a:r>
            <a:r>
              <a:rPr lang="en-US" sz="2000" dirty="0">
                <a:solidFill>
                  <a:schemeClr val="tx1"/>
                </a:solidFill>
              </a:rPr>
              <a:t>have put gladness in my heart, More than when their grain and new wine </a:t>
            </a:r>
            <a:r>
              <a:rPr lang="en-US" sz="2000" dirty="0" smtClean="0">
                <a:solidFill>
                  <a:schemeClr val="tx1"/>
                </a:solidFill>
              </a:rPr>
              <a:t>abound.”</a:t>
            </a:r>
            <a:endParaRPr lang="en-US" sz="2000" dirty="0">
              <a:solidFill>
                <a:schemeClr val="tx1"/>
              </a:solidFill>
            </a:endParaRPr>
          </a:p>
        </p:txBody>
      </p:sp>
    </p:spTree>
    <p:extLst>
      <p:ext uri="{BB962C8B-B14F-4D97-AF65-F5344CB8AC3E}">
        <p14:creationId xmlns:p14="http://schemas.microsoft.com/office/powerpoint/2010/main" val="6614077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lack of wine  was an indicator of hard times</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dirty="0">
                <a:solidFill>
                  <a:schemeClr val="tx1"/>
                </a:solidFill>
              </a:rPr>
              <a:t> </a:t>
            </a:r>
            <a:r>
              <a:rPr lang="en-US" sz="2000" b="1" dirty="0">
                <a:solidFill>
                  <a:schemeClr val="tx1"/>
                </a:solidFill>
              </a:rPr>
              <a:t>Isaiah 16:10 </a:t>
            </a:r>
            <a:r>
              <a:rPr lang="en-US" sz="2000" dirty="0">
                <a:solidFill>
                  <a:schemeClr val="tx1"/>
                </a:solidFill>
              </a:rPr>
              <a:t> </a:t>
            </a:r>
            <a:r>
              <a:rPr lang="en-US" sz="2000" dirty="0" smtClean="0">
                <a:solidFill>
                  <a:schemeClr val="tx1"/>
                </a:solidFill>
              </a:rPr>
              <a:t>“Gladness </a:t>
            </a:r>
            <a:r>
              <a:rPr lang="en-US" sz="2000" dirty="0">
                <a:solidFill>
                  <a:schemeClr val="tx1"/>
                </a:solidFill>
              </a:rPr>
              <a:t>and joy are taken away from the fruitful field; In the vineyards also there will be no cries of joy or jubilant shouting, No treader treads out wine in the presses, </a:t>
            </a:r>
            <a:r>
              <a:rPr lang="en-US" sz="2000" i="1" dirty="0">
                <a:solidFill>
                  <a:schemeClr val="tx1"/>
                </a:solidFill>
              </a:rPr>
              <a:t>For </a:t>
            </a:r>
            <a:r>
              <a:rPr lang="en-US" sz="2000" dirty="0">
                <a:solidFill>
                  <a:schemeClr val="tx1"/>
                </a:solidFill>
              </a:rPr>
              <a:t>I have made the shouting to cease</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16593609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God’s promise to Israel</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b="1" dirty="0">
                <a:solidFill>
                  <a:schemeClr val="tx1"/>
                </a:solidFill>
              </a:rPr>
              <a:t>Deuteronomy 7:13 </a:t>
            </a:r>
            <a:r>
              <a:rPr lang="en-US" sz="2000" dirty="0">
                <a:solidFill>
                  <a:schemeClr val="tx1"/>
                </a:solidFill>
              </a:rPr>
              <a:t> "He will love you and bless you and multiply you; He will also bless the fruit of your womb and the fruit of your ground, your grain and your new wine and your oil, the increase of your herd and the young of your flock, in the land which He swore to your forefathers to give </a:t>
            </a:r>
            <a:r>
              <a:rPr lang="en-US" sz="2000" dirty="0" smtClean="0">
                <a:solidFill>
                  <a:schemeClr val="tx1"/>
                </a:solidFill>
              </a:rPr>
              <a:t>you.”</a:t>
            </a:r>
            <a:endParaRPr lang="en-US" sz="2000" dirty="0">
              <a:solidFill>
                <a:schemeClr val="tx1"/>
              </a:solidFill>
            </a:endParaRPr>
          </a:p>
        </p:txBody>
      </p:sp>
    </p:spTree>
    <p:extLst>
      <p:ext uri="{BB962C8B-B14F-4D97-AF65-F5344CB8AC3E}">
        <p14:creationId xmlns:p14="http://schemas.microsoft.com/office/powerpoint/2010/main" val="413362697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God’s promise to Israel</a:t>
            </a:r>
          </a:p>
        </p:txBody>
      </p:sp>
      <p:sp>
        <p:nvSpPr>
          <p:cNvPr id="3" name="Content Placeholder 2"/>
          <p:cNvSpPr>
            <a:spLocks noGrp="1"/>
          </p:cNvSpPr>
          <p:nvPr>
            <p:ph idx="1"/>
          </p:nvPr>
        </p:nvSpPr>
        <p:spPr/>
        <p:txBody>
          <a:bodyPr>
            <a:normAutofit/>
          </a:bodyPr>
          <a:lstStyle/>
          <a:p>
            <a:r>
              <a:rPr lang="en-US" sz="2000" b="1" dirty="0">
                <a:solidFill>
                  <a:schemeClr val="tx1"/>
                </a:solidFill>
              </a:rPr>
              <a:t>Deuteronomy 11:13-14 </a:t>
            </a:r>
            <a:r>
              <a:rPr lang="en-US" sz="2000" dirty="0">
                <a:solidFill>
                  <a:schemeClr val="tx1"/>
                </a:solidFill>
              </a:rPr>
              <a:t> "It shall come about, if you listen obediently to my commandments which I am commanding you today, to love the LORD your God and to serve Him with all your heart and all your soul, </a:t>
            </a:r>
            <a:r>
              <a:rPr lang="en-US" sz="2000" dirty="0" smtClean="0">
                <a:solidFill>
                  <a:schemeClr val="tx1"/>
                </a:solidFill>
              </a:rPr>
              <a:t>that </a:t>
            </a:r>
            <a:r>
              <a:rPr lang="en-US" sz="2000" dirty="0">
                <a:solidFill>
                  <a:schemeClr val="tx1"/>
                </a:solidFill>
              </a:rPr>
              <a:t>He will give the rain for your land in its season, the early and late rain, that you may gather in your grain and your new wine and your </a:t>
            </a:r>
            <a:r>
              <a:rPr lang="en-US" sz="2000" dirty="0" smtClean="0">
                <a:solidFill>
                  <a:schemeClr val="tx1"/>
                </a:solidFill>
              </a:rPr>
              <a:t>oil.”</a:t>
            </a:r>
            <a:endParaRPr lang="en-US" sz="2000" dirty="0">
              <a:solidFill>
                <a:schemeClr val="tx1"/>
              </a:solidFill>
            </a:endParaRPr>
          </a:p>
        </p:txBody>
      </p:sp>
    </p:spTree>
    <p:extLst>
      <p:ext uri="{BB962C8B-B14F-4D97-AF65-F5344CB8AC3E}">
        <p14:creationId xmlns:p14="http://schemas.microsoft.com/office/powerpoint/2010/main" val="18914507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it symbolized the blessing of the Messianic age</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b="1" dirty="0" smtClean="0">
                <a:solidFill>
                  <a:schemeClr val="tx1"/>
                </a:solidFill>
              </a:rPr>
              <a:t>Joel 2.19, 24</a:t>
            </a:r>
            <a:r>
              <a:rPr lang="en-US" sz="2000" dirty="0" smtClean="0">
                <a:solidFill>
                  <a:schemeClr val="tx1"/>
                </a:solidFill>
              </a:rPr>
              <a:t> “The </a:t>
            </a:r>
            <a:r>
              <a:rPr lang="en-US" sz="2000" dirty="0">
                <a:solidFill>
                  <a:schemeClr val="tx1"/>
                </a:solidFill>
              </a:rPr>
              <a:t>Lord will answer and say to His people, “Behold, I am going to send you grain, new wine and oil, and you will be satisfied in full with them; and I will never again make you a reproach among the nations. … The threshing floors will be full of grain, and the vats will overflow with the new wine and </a:t>
            </a:r>
            <a:r>
              <a:rPr lang="en-US" sz="2000" dirty="0" smtClean="0">
                <a:solidFill>
                  <a:schemeClr val="tx1"/>
                </a:solidFill>
              </a:rPr>
              <a:t>oil.”</a:t>
            </a:r>
            <a:endParaRPr lang="en-US" sz="2000" dirty="0">
              <a:solidFill>
                <a:schemeClr val="tx1"/>
              </a:solidFill>
            </a:endParaRPr>
          </a:p>
        </p:txBody>
      </p:sp>
    </p:spTree>
    <p:extLst>
      <p:ext uri="{BB962C8B-B14F-4D97-AF65-F5344CB8AC3E}">
        <p14:creationId xmlns:p14="http://schemas.microsoft.com/office/powerpoint/2010/main" val="419899429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it symbolized the blessing of the Messianic age</a:t>
            </a:r>
          </a:p>
        </p:txBody>
      </p:sp>
      <p:sp>
        <p:nvSpPr>
          <p:cNvPr id="3" name="Content Placeholder 2"/>
          <p:cNvSpPr>
            <a:spLocks noGrp="1"/>
          </p:cNvSpPr>
          <p:nvPr>
            <p:ph idx="1"/>
          </p:nvPr>
        </p:nvSpPr>
        <p:spPr/>
        <p:txBody>
          <a:bodyPr>
            <a:normAutofit/>
          </a:bodyPr>
          <a:lstStyle/>
          <a:p>
            <a:r>
              <a:rPr lang="en-US" sz="2000" b="1" dirty="0" smtClean="0">
                <a:solidFill>
                  <a:schemeClr val="tx1"/>
                </a:solidFill>
              </a:rPr>
              <a:t>Isaiah 25.6</a:t>
            </a:r>
            <a:r>
              <a:rPr lang="en-US" sz="2000" dirty="0" smtClean="0">
                <a:solidFill>
                  <a:schemeClr val="tx1"/>
                </a:solidFill>
              </a:rPr>
              <a:t> “The </a:t>
            </a:r>
            <a:r>
              <a:rPr lang="en-US" sz="2000" dirty="0">
                <a:solidFill>
                  <a:schemeClr val="tx1"/>
                </a:solidFill>
              </a:rPr>
              <a:t>Lord of hosts will prepare a lavish banquet for all peoples on this mountain; a banquet of aged wine, choice pieces with marrow, and refined, aged </a:t>
            </a:r>
            <a:r>
              <a:rPr lang="en-US" sz="2000" dirty="0" smtClean="0">
                <a:solidFill>
                  <a:schemeClr val="tx1"/>
                </a:solidFill>
              </a:rPr>
              <a:t>wine”</a:t>
            </a:r>
            <a:endParaRPr lang="en-US" sz="2000" dirty="0">
              <a:solidFill>
                <a:schemeClr val="tx1"/>
              </a:solidFill>
            </a:endParaRPr>
          </a:p>
        </p:txBody>
      </p:sp>
    </p:spTree>
    <p:extLst>
      <p:ext uri="{BB962C8B-B14F-4D97-AF65-F5344CB8AC3E}">
        <p14:creationId xmlns:p14="http://schemas.microsoft.com/office/powerpoint/2010/main" val="24990915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wedding at Cana</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2400" dirty="0" smtClean="0">
                <a:solidFill>
                  <a:schemeClr val="tx1"/>
                </a:solidFill>
              </a:rPr>
              <a:t>Jesus’ ministry began and ended with wine</a:t>
            </a:r>
          </a:p>
          <a:p>
            <a:pPr lvl="1"/>
            <a:r>
              <a:rPr lang="en-US" sz="2000" dirty="0" smtClean="0">
                <a:solidFill>
                  <a:schemeClr val="tx1"/>
                </a:solidFill>
              </a:rPr>
              <a:t>first miracle: water into wine</a:t>
            </a:r>
          </a:p>
          <a:p>
            <a:pPr lvl="1"/>
            <a:r>
              <a:rPr lang="en-US" sz="2000" dirty="0" smtClean="0">
                <a:solidFill>
                  <a:schemeClr val="tx1"/>
                </a:solidFill>
              </a:rPr>
              <a:t>the end: drinking the fruit of the vine with His disciples</a:t>
            </a:r>
          </a:p>
          <a:p>
            <a:r>
              <a:rPr lang="en-US" sz="2400" dirty="0" smtClean="0">
                <a:solidFill>
                  <a:schemeClr val="tx1"/>
                </a:solidFill>
              </a:rPr>
              <a:t>can the miracle at Cana help us to think about the Lord’s Supper?</a:t>
            </a:r>
            <a:endParaRPr lang="en-US" sz="2400" dirty="0">
              <a:solidFill>
                <a:schemeClr val="tx1"/>
              </a:solidFill>
            </a:endParaRPr>
          </a:p>
        </p:txBody>
      </p:sp>
    </p:spTree>
    <p:extLst>
      <p:ext uri="{BB962C8B-B14F-4D97-AF65-F5344CB8AC3E}">
        <p14:creationId xmlns:p14="http://schemas.microsoft.com/office/powerpoint/2010/main" val="374311626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a wedding as a symbol of the Messianic age</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b="1" dirty="0">
                <a:solidFill>
                  <a:schemeClr val="tx1"/>
                </a:solidFill>
              </a:rPr>
              <a:t>Jeremiah 7:34 </a:t>
            </a:r>
            <a:r>
              <a:rPr lang="en-US" sz="2000" dirty="0">
                <a:solidFill>
                  <a:schemeClr val="tx1"/>
                </a:solidFill>
              </a:rPr>
              <a:t> "Then I will make to cease from the cities of Judah and from the streets of Jerusalem the voice of joy and the voice of gladness, the voice of the bridegroom and the voice of the bride; for the land will become a ruin</a:t>
            </a:r>
            <a:r>
              <a:rPr lang="en-US" sz="2000" dirty="0" smtClean="0">
                <a:solidFill>
                  <a:schemeClr val="tx1"/>
                </a:solidFill>
              </a:rPr>
              <a:t>.”</a:t>
            </a:r>
            <a:endParaRPr lang="en-US" sz="2000" dirty="0">
              <a:solidFill>
                <a:schemeClr val="tx1"/>
              </a:solidFill>
            </a:endParaRPr>
          </a:p>
        </p:txBody>
      </p:sp>
    </p:spTree>
    <p:extLst>
      <p:ext uri="{BB962C8B-B14F-4D97-AF65-F5344CB8AC3E}">
        <p14:creationId xmlns:p14="http://schemas.microsoft.com/office/powerpoint/2010/main" val="6922130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a wedding as a symbol of the Messianic age</a:t>
            </a:r>
          </a:p>
        </p:txBody>
      </p:sp>
      <p:sp>
        <p:nvSpPr>
          <p:cNvPr id="3" name="Content Placeholder 2"/>
          <p:cNvSpPr>
            <a:spLocks noGrp="1"/>
          </p:cNvSpPr>
          <p:nvPr>
            <p:ph idx="1"/>
          </p:nvPr>
        </p:nvSpPr>
        <p:spPr>
          <a:xfrm>
            <a:off x="1587419" y="1478792"/>
            <a:ext cx="7556581" cy="3361267"/>
          </a:xfrm>
        </p:spPr>
        <p:txBody>
          <a:bodyPr>
            <a:noAutofit/>
          </a:bodyPr>
          <a:lstStyle/>
          <a:p>
            <a:r>
              <a:rPr lang="en-US" sz="2000" b="1" dirty="0">
                <a:solidFill>
                  <a:schemeClr val="tx1"/>
                </a:solidFill>
              </a:rPr>
              <a:t>Jeremiah 33:10-11 </a:t>
            </a:r>
            <a:r>
              <a:rPr lang="en-US" sz="2000" dirty="0">
                <a:solidFill>
                  <a:schemeClr val="tx1"/>
                </a:solidFill>
              </a:rPr>
              <a:t> "Thus says the LORD, 'Yet again there will be heard in this place, of which you say, </a:t>
            </a:r>
            <a:r>
              <a:rPr lang="en-US" sz="2000" dirty="0" smtClean="0">
                <a:solidFill>
                  <a:schemeClr val="tx1"/>
                </a:solidFill>
              </a:rPr>
              <a:t>‘It </a:t>
            </a:r>
            <a:r>
              <a:rPr lang="en-US" sz="2000" dirty="0">
                <a:solidFill>
                  <a:schemeClr val="tx1"/>
                </a:solidFill>
              </a:rPr>
              <a:t>is a waste, without man and without beast</a:t>
            </a:r>
            <a:r>
              <a:rPr lang="en-US" sz="2000" dirty="0" smtClean="0">
                <a:solidFill>
                  <a:schemeClr val="tx1"/>
                </a:solidFill>
              </a:rPr>
              <a:t>,’ </a:t>
            </a:r>
            <a:r>
              <a:rPr lang="en-US" sz="2000" i="1" dirty="0">
                <a:solidFill>
                  <a:schemeClr val="tx1"/>
                </a:solidFill>
              </a:rPr>
              <a:t>that is</a:t>
            </a:r>
            <a:r>
              <a:rPr lang="en-US" sz="2000" dirty="0">
                <a:solidFill>
                  <a:schemeClr val="tx1"/>
                </a:solidFill>
              </a:rPr>
              <a:t>, in the cities of Judah and in the streets of Jerusalem that are desolate, without man and without inhabitant and without beast, </a:t>
            </a:r>
            <a:r>
              <a:rPr lang="en-US" sz="2000" dirty="0" smtClean="0">
                <a:solidFill>
                  <a:schemeClr val="tx1"/>
                </a:solidFill>
              </a:rPr>
              <a:t>the </a:t>
            </a:r>
            <a:r>
              <a:rPr lang="en-US" sz="2000" dirty="0">
                <a:solidFill>
                  <a:schemeClr val="tx1"/>
                </a:solidFill>
              </a:rPr>
              <a:t>voice of joy and the voice of gladness, the voice of the bridegroom and the voice of the bride, the voice of those who say, </a:t>
            </a:r>
            <a:r>
              <a:rPr lang="en-US" sz="2000" dirty="0" smtClean="0">
                <a:solidFill>
                  <a:schemeClr val="tx1"/>
                </a:solidFill>
              </a:rPr>
              <a:t>‘Give </a:t>
            </a:r>
            <a:r>
              <a:rPr lang="en-US" sz="2000" dirty="0">
                <a:solidFill>
                  <a:schemeClr val="tx1"/>
                </a:solidFill>
              </a:rPr>
              <a:t>thanks to the LORD of hosts, For the LORD is good, For His lovingkindness is </a:t>
            </a:r>
            <a:r>
              <a:rPr lang="en-US" sz="2000" dirty="0" smtClean="0">
                <a:solidFill>
                  <a:schemeClr val="tx1"/>
                </a:solidFill>
              </a:rPr>
              <a:t>everlasting’; </a:t>
            </a:r>
            <a:r>
              <a:rPr lang="en-US" sz="2000" i="1" dirty="0">
                <a:solidFill>
                  <a:schemeClr val="tx1"/>
                </a:solidFill>
              </a:rPr>
              <a:t>and of those </a:t>
            </a:r>
            <a:r>
              <a:rPr lang="en-US" sz="2000" dirty="0">
                <a:solidFill>
                  <a:schemeClr val="tx1"/>
                </a:solidFill>
              </a:rPr>
              <a:t>who bring a thank offering into the house of the LORD. For I will restore the fortunes of the land as they were at first,' says the </a:t>
            </a:r>
            <a:r>
              <a:rPr lang="en-US" sz="2000" dirty="0" smtClean="0">
                <a:solidFill>
                  <a:schemeClr val="tx1"/>
                </a:solidFill>
              </a:rPr>
              <a:t>LORD.”</a:t>
            </a:r>
            <a:endParaRPr lang="en-US" sz="2000" dirty="0">
              <a:solidFill>
                <a:schemeClr val="tx1"/>
              </a:solidFill>
            </a:endParaRPr>
          </a:p>
        </p:txBody>
      </p:sp>
    </p:spTree>
    <p:extLst>
      <p:ext uri="{BB962C8B-B14F-4D97-AF65-F5344CB8AC3E}">
        <p14:creationId xmlns:p14="http://schemas.microsoft.com/office/powerpoint/2010/main" val="300399640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a wedding as a symbol of the Messianic age</a:t>
            </a:r>
          </a:p>
        </p:txBody>
      </p:sp>
      <p:sp>
        <p:nvSpPr>
          <p:cNvPr id="3" name="Content Placeholder 2"/>
          <p:cNvSpPr>
            <a:spLocks noGrp="1"/>
          </p:cNvSpPr>
          <p:nvPr>
            <p:ph idx="1"/>
          </p:nvPr>
        </p:nvSpPr>
        <p:spPr/>
        <p:txBody>
          <a:bodyPr>
            <a:normAutofit lnSpcReduction="10000"/>
          </a:bodyPr>
          <a:lstStyle/>
          <a:p>
            <a:r>
              <a:rPr lang="en-US" sz="2000" b="1" dirty="0" smtClean="0">
                <a:solidFill>
                  <a:schemeClr val="tx1"/>
                </a:solidFill>
              </a:rPr>
              <a:t>Isaiah 62.4-5 </a:t>
            </a:r>
            <a:r>
              <a:rPr lang="en-US" sz="2000" dirty="0" smtClean="0">
                <a:solidFill>
                  <a:schemeClr val="tx1"/>
                </a:solidFill>
              </a:rPr>
              <a:t>“It </a:t>
            </a:r>
            <a:r>
              <a:rPr lang="en-US" sz="2000" dirty="0">
                <a:solidFill>
                  <a:schemeClr val="tx1"/>
                </a:solidFill>
              </a:rPr>
              <a:t>will no longer be said to you, ‘Forsaken,’ nor to your land will it any longer be said, ‘Desolate’; but you will be called, ‘My delight is in her,’ and your land, ‘Married’; for the Lord delights in you, and to Him your land will be married. For as</a:t>
            </a:r>
            <a:r>
              <a:rPr lang="en-US" sz="2000" i="1" dirty="0">
                <a:solidFill>
                  <a:schemeClr val="tx1"/>
                </a:solidFill>
              </a:rPr>
              <a:t> </a:t>
            </a:r>
            <a:r>
              <a:rPr lang="en-US" sz="2000" dirty="0">
                <a:solidFill>
                  <a:schemeClr val="tx1"/>
                </a:solidFill>
              </a:rPr>
              <a:t>a young man marries a virgin, so your sons will marry you; and as the bridegroom rejoices over the bride, so your God will rejoice over </a:t>
            </a:r>
            <a:r>
              <a:rPr lang="en-US" sz="2000" dirty="0" smtClean="0">
                <a:solidFill>
                  <a:schemeClr val="tx1"/>
                </a:solidFill>
              </a:rPr>
              <a:t>you.”</a:t>
            </a:r>
            <a:endParaRPr lang="en-US" sz="2000" dirty="0">
              <a:solidFill>
                <a:schemeClr val="tx1"/>
              </a:solidFill>
            </a:endParaRPr>
          </a:p>
        </p:txBody>
      </p:sp>
    </p:spTree>
    <p:extLst>
      <p:ext uri="{BB962C8B-B14F-4D97-AF65-F5344CB8AC3E}">
        <p14:creationId xmlns:p14="http://schemas.microsoft.com/office/powerpoint/2010/main" val="10966796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3552" y="2057400"/>
            <a:ext cx="6894909" cy="1272815"/>
          </a:xfrm>
        </p:spPr>
        <p:txBody>
          <a:bodyPr>
            <a:normAutofit fontScale="90000"/>
          </a:bodyPr>
          <a:lstStyle/>
          <a:p>
            <a:r>
              <a:rPr lang="en-US" dirty="0" smtClean="0">
                <a:solidFill>
                  <a:schemeClr val="tx1"/>
                </a:solidFill>
              </a:rPr>
              <a:t>Jesus</a:t>
            </a:r>
            <a:br>
              <a:rPr lang="en-US" dirty="0" smtClean="0">
                <a:solidFill>
                  <a:schemeClr val="tx1"/>
                </a:solidFill>
              </a:rPr>
            </a:br>
            <a:r>
              <a:rPr lang="en-US" dirty="0" smtClean="0">
                <a:solidFill>
                  <a:schemeClr val="tx1"/>
                </a:solidFill>
              </a:rPr>
              <a:t>and the Wine of God</a:t>
            </a:r>
            <a:endParaRPr lang="en-US" dirty="0">
              <a:solidFill>
                <a:schemeClr val="tx1"/>
              </a:solidFill>
            </a:endParaRPr>
          </a:p>
        </p:txBody>
      </p:sp>
      <p:sp>
        <p:nvSpPr>
          <p:cNvPr id="3" name="Subtitle 2"/>
          <p:cNvSpPr>
            <a:spLocks noGrp="1"/>
          </p:cNvSpPr>
          <p:nvPr>
            <p:ph type="subTitle" idx="1"/>
          </p:nvPr>
        </p:nvSpPr>
        <p:spPr/>
        <p:txBody>
          <a:bodyPr/>
          <a:lstStyle/>
          <a:p>
            <a:r>
              <a:rPr lang="en-US" dirty="0" smtClean="0">
                <a:solidFill>
                  <a:schemeClr val="tx1"/>
                </a:solidFill>
              </a:rPr>
              <a:t>thinking about the Lord’s Supper</a:t>
            </a:r>
            <a:endParaRPr lang="en-US" dirty="0">
              <a:solidFill>
                <a:schemeClr val="tx1"/>
              </a:solidFill>
            </a:endParaRPr>
          </a:p>
        </p:txBody>
      </p:sp>
    </p:spTree>
    <p:extLst>
      <p:ext uri="{BB962C8B-B14F-4D97-AF65-F5344CB8AC3E}">
        <p14:creationId xmlns:p14="http://schemas.microsoft.com/office/powerpoint/2010/main" val="267663991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Cana</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dirty="0" smtClean="0">
                <a:solidFill>
                  <a:schemeClr val="tx1"/>
                </a:solidFill>
              </a:rPr>
              <a:t>when Jesus made wine at a wedding, He was announcing that the </a:t>
            </a:r>
            <a:r>
              <a:rPr lang="en-US" sz="2000" dirty="0">
                <a:solidFill>
                  <a:schemeClr val="tx1"/>
                </a:solidFill>
              </a:rPr>
              <a:t>Messianic </a:t>
            </a:r>
            <a:r>
              <a:rPr lang="en-US" sz="2000" dirty="0" smtClean="0">
                <a:solidFill>
                  <a:schemeClr val="tx1"/>
                </a:solidFill>
              </a:rPr>
              <a:t>age – the time </a:t>
            </a:r>
            <a:r>
              <a:rPr lang="en-US" sz="2000" dirty="0">
                <a:solidFill>
                  <a:schemeClr val="tx1"/>
                </a:solidFill>
              </a:rPr>
              <a:t>that would be like wine and </a:t>
            </a:r>
            <a:r>
              <a:rPr lang="en-US" sz="2000" dirty="0" smtClean="0">
                <a:solidFill>
                  <a:schemeClr val="tx1"/>
                </a:solidFill>
              </a:rPr>
              <a:t>weddings – had begun</a:t>
            </a:r>
            <a:r>
              <a:rPr lang="en-US" sz="2000" dirty="0">
                <a:solidFill>
                  <a:schemeClr val="tx1"/>
                </a:solidFill>
              </a:rPr>
              <a:t>. The Messianic feast was here, the wedding of God and his people was to happen, and they would all enjoy the sweet wine of God’s goodness in the greatest possible </a:t>
            </a:r>
            <a:r>
              <a:rPr lang="en-US" sz="2000" dirty="0" smtClean="0">
                <a:solidFill>
                  <a:schemeClr val="tx1"/>
                </a:solidFill>
              </a:rPr>
              <a:t>way.</a:t>
            </a:r>
            <a:endParaRPr lang="en-US" sz="2000" dirty="0">
              <a:solidFill>
                <a:schemeClr val="tx1"/>
              </a:solidFill>
            </a:endParaRPr>
          </a:p>
        </p:txBody>
      </p:sp>
    </p:spTree>
    <p:extLst>
      <p:ext uri="{BB962C8B-B14F-4D97-AF65-F5344CB8AC3E}">
        <p14:creationId xmlns:p14="http://schemas.microsoft.com/office/powerpoint/2010/main" val="405005755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last supper</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2000" dirty="0">
                <a:solidFill>
                  <a:schemeClr val="tx1"/>
                </a:solidFill>
              </a:rPr>
              <a:t>A</a:t>
            </a:r>
            <a:r>
              <a:rPr lang="en-US" sz="2000" dirty="0" smtClean="0">
                <a:solidFill>
                  <a:schemeClr val="tx1"/>
                </a:solidFill>
              </a:rPr>
              <a:t>t </a:t>
            </a:r>
            <a:r>
              <a:rPr lang="en-US" sz="2000" dirty="0">
                <a:solidFill>
                  <a:schemeClr val="tx1"/>
                </a:solidFill>
              </a:rPr>
              <a:t>the last supper, Jesus </a:t>
            </a:r>
            <a:r>
              <a:rPr lang="en-US" sz="2000" dirty="0" smtClean="0">
                <a:solidFill>
                  <a:schemeClr val="tx1"/>
                </a:solidFill>
              </a:rPr>
              <a:t>combined the </a:t>
            </a:r>
            <a:r>
              <a:rPr lang="en-US" sz="2000" dirty="0">
                <a:solidFill>
                  <a:schemeClr val="tx1"/>
                </a:solidFill>
              </a:rPr>
              <a:t>joyous symbolism of wine </a:t>
            </a:r>
            <a:r>
              <a:rPr lang="en-US" sz="2000" dirty="0" smtClean="0">
                <a:solidFill>
                  <a:schemeClr val="tx1"/>
                </a:solidFill>
              </a:rPr>
              <a:t>associated with the blessing of the Messianic age with </a:t>
            </a:r>
            <a:r>
              <a:rPr lang="en-US" sz="2000" dirty="0">
                <a:solidFill>
                  <a:schemeClr val="tx1"/>
                </a:solidFill>
              </a:rPr>
              <a:t>the ominous symbolism of wine associated with the judgment of </a:t>
            </a:r>
            <a:r>
              <a:rPr lang="en-US" sz="2000" dirty="0" smtClean="0">
                <a:solidFill>
                  <a:schemeClr val="tx1"/>
                </a:solidFill>
              </a:rPr>
              <a:t>God.</a:t>
            </a:r>
          </a:p>
          <a:p>
            <a:r>
              <a:rPr lang="en-US" sz="2000" b="1" dirty="0" smtClean="0">
                <a:solidFill>
                  <a:schemeClr val="tx1"/>
                </a:solidFill>
              </a:rPr>
              <a:t>Matt 26.27-28 </a:t>
            </a:r>
            <a:r>
              <a:rPr lang="en-US" sz="2000" dirty="0" smtClean="0">
                <a:solidFill>
                  <a:schemeClr val="tx1"/>
                </a:solidFill>
              </a:rPr>
              <a:t>“</a:t>
            </a:r>
            <a:r>
              <a:rPr lang="en-US" sz="2000" dirty="0">
                <a:solidFill>
                  <a:schemeClr val="tx1"/>
                </a:solidFill>
              </a:rPr>
              <a:t>And when He had taken a cup and given thanks, He gave it</a:t>
            </a:r>
            <a:r>
              <a:rPr lang="en-US" sz="2000" i="1" dirty="0">
                <a:solidFill>
                  <a:schemeClr val="tx1"/>
                </a:solidFill>
              </a:rPr>
              <a:t> </a:t>
            </a:r>
            <a:r>
              <a:rPr lang="en-US" sz="2000" dirty="0">
                <a:solidFill>
                  <a:schemeClr val="tx1"/>
                </a:solidFill>
              </a:rPr>
              <a:t>to them, saying, ‘Drink from it, all of you; for this is My blood of the covenant, which is poured out for many for forgiveness of </a:t>
            </a:r>
            <a:r>
              <a:rPr lang="en-US" sz="2000" dirty="0" smtClean="0">
                <a:solidFill>
                  <a:schemeClr val="tx1"/>
                </a:solidFill>
              </a:rPr>
              <a:t>sins.’”</a:t>
            </a:r>
            <a:endParaRPr lang="en-US" sz="2000" dirty="0">
              <a:solidFill>
                <a:schemeClr val="tx1"/>
              </a:solidFill>
            </a:endParaRPr>
          </a:p>
        </p:txBody>
      </p:sp>
    </p:spTree>
    <p:extLst>
      <p:ext uri="{BB962C8B-B14F-4D97-AF65-F5344CB8AC3E}">
        <p14:creationId xmlns:p14="http://schemas.microsoft.com/office/powerpoint/2010/main" val="23793427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the last supper</a:t>
            </a:r>
            <a:endParaRPr lang="en-US" dirty="0">
              <a:solidFill>
                <a:schemeClr val="tx1"/>
              </a:solidFill>
            </a:endParaRPr>
          </a:p>
        </p:txBody>
      </p:sp>
      <p:sp>
        <p:nvSpPr>
          <p:cNvPr id="3" name="Content Placeholder 2"/>
          <p:cNvSpPr>
            <a:spLocks noGrp="1"/>
          </p:cNvSpPr>
          <p:nvPr>
            <p:ph idx="1"/>
          </p:nvPr>
        </p:nvSpPr>
        <p:spPr/>
        <p:txBody>
          <a:bodyPr>
            <a:normAutofit lnSpcReduction="10000"/>
          </a:bodyPr>
          <a:lstStyle/>
          <a:p>
            <a:r>
              <a:rPr lang="en-US" sz="2000" dirty="0" smtClean="0">
                <a:solidFill>
                  <a:schemeClr val="tx1"/>
                </a:solidFill>
              </a:rPr>
              <a:t>both the wrath of God and the blessing of God were joined in perfect union in the death of Jesus</a:t>
            </a:r>
          </a:p>
          <a:p>
            <a:r>
              <a:rPr lang="en-US" sz="2000" dirty="0" smtClean="0">
                <a:solidFill>
                  <a:schemeClr val="tx1"/>
                </a:solidFill>
              </a:rPr>
              <a:t>“By His bruises we are healed.”</a:t>
            </a:r>
          </a:p>
          <a:p>
            <a:r>
              <a:rPr lang="en-US" sz="2000" dirty="0">
                <a:solidFill>
                  <a:schemeClr val="tx1"/>
                </a:solidFill>
              </a:rPr>
              <a:t>In the </a:t>
            </a:r>
            <a:r>
              <a:rPr lang="en-US" sz="2000" dirty="0" smtClean="0">
                <a:solidFill>
                  <a:schemeClr val="tx1"/>
                </a:solidFill>
              </a:rPr>
              <a:t>cup which we drink, </a:t>
            </a:r>
            <a:r>
              <a:rPr lang="en-US" sz="2000" dirty="0">
                <a:solidFill>
                  <a:schemeClr val="tx1"/>
                </a:solidFill>
              </a:rPr>
              <a:t>we comprehend both the condemnation and </a:t>
            </a:r>
            <a:r>
              <a:rPr lang="en-US" sz="2000" dirty="0" smtClean="0">
                <a:solidFill>
                  <a:schemeClr val="tx1"/>
                </a:solidFill>
              </a:rPr>
              <a:t>the salvation </a:t>
            </a:r>
            <a:r>
              <a:rPr lang="en-US" sz="2000" dirty="0">
                <a:solidFill>
                  <a:schemeClr val="tx1"/>
                </a:solidFill>
              </a:rPr>
              <a:t>of God. The wrath of God that Jesus endured for us has produced the great blessing of eternal redemption, and the blessing could come only through </a:t>
            </a:r>
            <a:r>
              <a:rPr lang="en-US" sz="2000" dirty="0" smtClean="0">
                <a:solidFill>
                  <a:schemeClr val="tx1"/>
                </a:solidFill>
              </a:rPr>
              <a:t>His </a:t>
            </a:r>
            <a:r>
              <a:rPr lang="en-US" sz="2000" dirty="0">
                <a:solidFill>
                  <a:schemeClr val="tx1"/>
                </a:solidFill>
              </a:rPr>
              <a:t>suffering for man’s </a:t>
            </a:r>
            <a:r>
              <a:rPr lang="en-US" sz="2000" dirty="0" smtClean="0">
                <a:solidFill>
                  <a:schemeClr val="tx1"/>
                </a:solidFill>
              </a:rPr>
              <a:t>sins.</a:t>
            </a:r>
            <a:endParaRPr lang="en-US" sz="2000" dirty="0">
              <a:solidFill>
                <a:schemeClr val="tx1"/>
              </a:solidFill>
            </a:endParaRPr>
          </a:p>
        </p:txBody>
      </p:sp>
    </p:spTree>
    <p:extLst>
      <p:ext uri="{BB962C8B-B14F-4D97-AF65-F5344CB8AC3E}">
        <p14:creationId xmlns:p14="http://schemas.microsoft.com/office/powerpoint/2010/main" val="31485538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57069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wine is a biblical image for the wrath of God</a:t>
            </a:r>
            <a:endParaRPr lang="en-US" dirty="0">
              <a:solidFill>
                <a:schemeClr val="tx1"/>
              </a:solidFill>
            </a:endParaRPr>
          </a:p>
        </p:txBody>
      </p:sp>
      <p:sp>
        <p:nvSpPr>
          <p:cNvPr id="3" name="Content Placeholder 2"/>
          <p:cNvSpPr>
            <a:spLocks noGrp="1"/>
          </p:cNvSpPr>
          <p:nvPr>
            <p:ph idx="1"/>
          </p:nvPr>
        </p:nvSpPr>
        <p:spPr>
          <a:xfrm>
            <a:off x="1550068" y="1600200"/>
            <a:ext cx="7593932" cy="3166533"/>
          </a:xfrm>
        </p:spPr>
        <p:txBody>
          <a:bodyPr>
            <a:noAutofit/>
          </a:bodyPr>
          <a:lstStyle/>
          <a:p>
            <a:r>
              <a:rPr lang="en-US" sz="2000" b="1" dirty="0">
                <a:solidFill>
                  <a:schemeClr val="tx1"/>
                </a:solidFill>
              </a:rPr>
              <a:t>Psalm 75:2-8 </a:t>
            </a:r>
            <a:r>
              <a:rPr lang="en-US" sz="2000" dirty="0">
                <a:solidFill>
                  <a:schemeClr val="tx1"/>
                </a:solidFill>
              </a:rPr>
              <a:t> "When I select an appointed time, It is I who judge with equity. </a:t>
            </a:r>
            <a:r>
              <a:rPr lang="en-US" sz="2000" dirty="0" smtClean="0">
                <a:solidFill>
                  <a:schemeClr val="tx1"/>
                </a:solidFill>
              </a:rPr>
              <a:t>The </a:t>
            </a:r>
            <a:r>
              <a:rPr lang="en-US" sz="2000" dirty="0">
                <a:solidFill>
                  <a:schemeClr val="tx1"/>
                </a:solidFill>
              </a:rPr>
              <a:t>earth and all who dwell in it melt; </a:t>
            </a:r>
            <a:r>
              <a:rPr lang="en-US" sz="2000" dirty="0" smtClean="0">
                <a:solidFill>
                  <a:schemeClr val="tx1"/>
                </a:solidFill>
              </a:rPr>
              <a:t>it </a:t>
            </a:r>
            <a:r>
              <a:rPr lang="en-US" sz="2000" dirty="0">
                <a:solidFill>
                  <a:schemeClr val="tx1"/>
                </a:solidFill>
              </a:rPr>
              <a:t>is I who have firmly set its pillars. Selah. </a:t>
            </a:r>
            <a:r>
              <a:rPr lang="en-US" sz="2000" dirty="0" smtClean="0">
                <a:solidFill>
                  <a:schemeClr val="tx1"/>
                </a:solidFill>
              </a:rPr>
              <a:t>I </a:t>
            </a:r>
            <a:r>
              <a:rPr lang="en-US" sz="2000" dirty="0">
                <a:solidFill>
                  <a:schemeClr val="tx1"/>
                </a:solidFill>
              </a:rPr>
              <a:t>said to the boastful, 'Do not boast,' And to the wicked, 'Do not lift up the horn; </a:t>
            </a:r>
            <a:r>
              <a:rPr lang="en-US" sz="2000" dirty="0" smtClean="0">
                <a:solidFill>
                  <a:schemeClr val="tx1"/>
                </a:solidFill>
              </a:rPr>
              <a:t>do </a:t>
            </a:r>
            <a:r>
              <a:rPr lang="en-US" sz="2000" dirty="0">
                <a:solidFill>
                  <a:schemeClr val="tx1"/>
                </a:solidFill>
              </a:rPr>
              <a:t>not lift up your horn on high, Do not speak with insolent pride.'" </a:t>
            </a:r>
            <a:r>
              <a:rPr lang="en-US" sz="2000" dirty="0" smtClean="0">
                <a:solidFill>
                  <a:schemeClr val="tx1"/>
                </a:solidFill>
              </a:rPr>
              <a:t>For </a:t>
            </a:r>
            <a:r>
              <a:rPr lang="en-US" sz="2000" dirty="0">
                <a:solidFill>
                  <a:schemeClr val="tx1"/>
                </a:solidFill>
              </a:rPr>
              <a:t>not from the east, nor from the west, </a:t>
            </a:r>
            <a:r>
              <a:rPr lang="en-US" sz="2000" dirty="0" smtClean="0">
                <a:solidFill>
                  <a:schemeClr val="tx1"/>
                </a:solidFill>
              </a:rPr>
              <a:t>nor </a:t>
            </a:r>
            <a:r>
              <a:rPr lang="en-US" sz="2000" dirty="0">
                <a:solidFill>
                  <a:schemeClr val="tx1"/>
                </a:solidFill>
              </a:rPr>
              <a:t>from the desert </a:t>
            </a:r>
            <a:r>
              <a:rPr lang="en-US" sz="2000" i="1" dirty="0">
                <a:solidFill>
                  <a:schemeClr val="tx1"/>
                </a:solidFill>
              </a:rPr>
              <a:t>comes </a:t>
            </a:r>
            <a:r>
              <a:rPr lang="en-US" sz="2000" dirty="0">
                <a:solidFill>
                  <a:schemeClr val="tx1"/>
                </a:solidFill>
              </a:rPr>
              <a:t>exaltation; </a:t>
            </a:r>
            <a:r>
              <a:rPr lang="en-US" sz="2000" dirty="0" smtClean="0">
                <a:solidFill>
                  <a:schemeClr val="tx1"/>
                </a:solidFill>
              </a:rPr>
              <a:t>but </a:t>
            </a:r>
            <a:r>
              <a:rPr lang="en-US" sz="2000" dirty="0">
                <a:solidFill>
                  <a:schemeClr val="tx1"/>
                </a:solidFill>
              </a:rPr>
              <a:t>God is the Judge; He puts down one and exalts another. </a:t>
            </a:r>
            <a:r>
              <a:rPr lang="en-US" sz="2000" dirty="0" smtClean="0">
                <a:solidFill>
                  <a:schemeClr val="tx1"/>
                </a:solidFill>
              </a:rPr>
              <a:t>For </a:t>
            </a:r>
            <a:r>
              <a:rPr lang="en-US" sz="2000" dirty="0">
                <a:solidFill>
                  <a:schemeClr val="tx1"/>
                </a:solidFill>
              </a:rPr>
              <a:t>a cup is in the hand of the LORD, and the wine foams; It is well mixed, and He pours out of this; </a:t>
            </a:r>
            <a:r>
              <a:rPr lang="en-US" sz="2000" dirty="0" smtClean="0">
                <a:solidFill>
                  <a:schemeClr val="tx1"/>
                </a:solidFill>
              </a:rPr>
              <a:t>surely </a:t>
            </a:r>
            <a:r>
              <a:rPr lang="en-US" sz="2000" dirty="0">
                <a:solidFill>
                  <a:schemeClr val="tx1"/>
                </a:solidFill>
              </a:rPr>
              <a:t>all the wicked of the earth must drain </a:t>
            </a:r>
            <a:r>
              <a:rPr lang="en-US" sz="2000" i="1" dirty="0">
                <a:solidFill>
                  <a:schemeClr val="tx1"/>
                </a:solidFill>
              </a:rPr>
              <a:t>and </a:t>
            </a:r>
            <a:r>
              <a:rPr lang="en-US" sz="2000" dirty="0">
                <a:solidFill>
                  <a:schemeClr val="tx1"/>
                </a:solidFill>
              </a:rPr>
              <a:t>drink down its </a:t>
            </a:r>
            <a:r>
              <a:rPr lang="en-US" sz="2000" dirty="0" smtClean="0">
                <a:solidFill>
                  <a:schemeClr val="tx1"/>
                </a:solidFill>
              </a:rPr>
              <a:t>dregs.”</a:t>
            </a:r>
            <a:endParaRPr lang="en-US" sz="2000" dirty="0">
              <a:solidFill>
                <a:schemeClr val="tx1"/>
              </a:solidFill>
            </a:endParaRPr>
          </a:p>
        </p:txBody>
      </p:sp>
    </p:spTree>
    <p:extLst>
      <p:ext uri="{BB962C8B-B14F-4D97-AF65-F5344CB8AC3E}">
        <p14:creationId xmlns:p14="http://schemas.microsoft.com/office/powerpoint/2010/main" val="339570487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wine is a biblical image for the wrath </a:t>
            </a:r>
            <a:r>
              <a:rPr lang="en-US" dirty="0" smtClean="0">
                <a:solidFill>
                  <a:schemeClr val="tx1"/>
                </a:solidFill>
              </a:rPr>
              <a:t>of </a:t>
            </a:r>
            <a:r>
              <a:rPr lang="en-US" dirty="0">
                <a:solidFill>
                  <a:schemeClr val="tx1"/>
                </a:solidFill>
              </a:rPr>
              <a:t>God</a:t>
            </a:r>
          </a:p>
        </p:txBody>
      </p:sp>
      <p:sp>
        <p:nvSpPr>
          <p:cNvPr id="3" name="Content Placeholder 2"/>
          <p:cNvSpPr>
            <a:spLocks noGrp="1"/>
          </p:cNvSpPr>
          <p:nvPr>
            <p:ph idx="1"/>
          </p:nvPr>
        </p:nvSpPr>
        <p:spPr/>
        <p:txBody>
          <a:bodyPr>
            <a:normAutofit/>
          </a:bodyPr>
          <a:lstStyle/>
          <a:p>
            <a:r>
              <a:rPr lang="en-US" sz="2000" b="1" dirty="0" smtClean="0">
                <a:solidFill>
                  <a:schemeClr val="tx1"/>
                </a:solidFill>
              </a:rPr>
              <a:t>Isa 63.3 </a:t>
            </a:r>
            <a:r>
              <a:rPr lang="en-US" sz="2000" dirty="0" smtClean="0">
                <a:solidFill>
                  <a:schemeClr val="tx1"/>
                </a:solidFill>
              </a:rPr>
              <a:t>“I </a:t>
            </a:r>
            <a:r>
              <a:rPr lang="en-US" sz="2000" dirty="0">
                <a:solidFill>
                  <a:schemeClr val="tx1"/>
                </a:solidFill>
              </a:rPr>
              <a:t>have trodden the wine trough alone, and from the peoples there was no man with Me. I also trod them in My anger and trampled them in My wrath; and their lifeblood is sprinkled on My garments, and I stained all My </a:t>
            </a:r>
            <a:r>
              <a:rPr lang="en-US" sz="2000" dirty="0" smtClean="0">
                <a:solidFill>
                  <a:schemeClr val="tx1"/>
                </a:solidFill>
              </a:rPr>
              <a:t>raiment.”</a:t>
            </a:r>
            <a:endParaRPr lang="en-US" sz="2000" dirty="0">
              <a:solidFill>
                <a:schemeClr val="tx1"/>
              </a:solidFill>
            </a:endParaRPr>
          </a:p>
        </p:txBody>
      </p:sp>
    </p:spTree>
    <p:extLst>
      <p:ext uri="{BB962C8B-B14F-4D97-AF65-F5344CB8AC3E}">
        <p14:creationId xmlns:p14="http://schemas.microsoft.com/office/powerpoint/2010/main" val="12467920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wine is a biblical image for the wrath </a:t>
            </a:r>
            <a:r>
              <a:rPr lang="en-US" dirty="0" smtClean="0">
                <a:solidFill>
                  <a:schemeClr val="tx1"/>
                </a:solidFill>
              </a:rPr>
              <a:t>of </a:t>
            </a:r>
            <a:r>
              <a:rPr lang="en-US" dirty="0">
                <a:solidFill>
                  <a:schemeClr val="tx1"/>
                </a:solidFill>
              </a:rPr>
              <a:t>God</a:t>
            </a:r>
          </a:p>
        </p:txBody>
      </p:sp>
      <p:sp>
        <p:nvSpPr>
          <p:cNvPr id="3" name="Content Placeholder 2"/>
          <p:cNvSpPr>
            <a:spLocks noGrp="1"/>
          </p:cNvSpPr>
          <p:nvPr>
            <p:ph idx="1"/>
          </p:nvPr>
        </p:nvSpPr>
        <p:spPr/>
        <p:txBody>
          <a:bodyPr>
            <a:normAutofit/>
          </a:bodyPr>
          <a:lstStyle/>
          <a:p>
            <a:r>
              <a:rPr lang="en-US" sz="2000" b="1" dirty="0" smtClean="0">
                <a:solidFill>
                  <a:schemeClr val="tx1"/>
                </a:solidFill>
              </a:rPr>
              <a:t>Jer 25.15-16 </a:t>
            </a:r>
            <a:r>
              <a:rPr lang="en-US" sz="2000" dirty="0" smtClean="0">
                <a:solidFill>
                  <a:schemeClr val="tx1"/>
                </a:solidFill>
              </a:rPr>
              <a:t>“For </a:t>
            </a:r>
            <a:r>
              <a:rPr lang="en-US" sz="2000" dirty="0">
                <a:solidFill>
                  <a:schemeClr val="tx1"/>
                </a:solidFill>
              </a:rPr>
              <a:t>thus the Lord, the God of Israel, says to me, ‘Take this cup of the wine of wrath from My hand and cause all the nations to whom I send you to drink it</a:t>
            </a:r>
            <a:r>
              <a:rPr lang="en-US" sz="2000" dirty="0" smtClean="0">
                <a:solidFill>
                  <a:schemeClr val="tx1"/>
                </a:solidFill>
              </a:rPr>
              <a:t>.’ </a:t>
            </a:r>
            <a:r>
              <a:rPr lang="en-US" sz="2000" dirty="0">
                <a:solidFill>
                  <a:schemeClr val="tx1"/>
                </a:solidFill>
              </a:rPr>
              <a:t>They will drink and stagger and go mad because of the sword that I will send among </a:t>
            </a:r>
            <a:r>
              <a:rPr lang="en-US" sz="2000" dirty="0" smtClean="0">
                <a:solidFill>
                  <a:schemeClr val="tx1"/>
                </a:solidFill>
              </a:rPr>
              <a:t>them.”</a:t>
            </a:r>
            <a:endParaRPr lang="en-US" sz="2000" dirty="0">
              <a:solidFill>
                <a:schemeClr val="tx1"/>
              </a:solidFill>
            </a:endParaRPr>
          </a:p>
        </p:txBody>
      </p:sp>
    </p:spTree>
    <p:extLst>
      <p:ext uri="{BB962C8B-B14F-4D97-AF65-F5344CB8AC3E}">
        <p14:creationId xmlns:p14="http://schemas.microsoft.com/office/powerpoint/2010/main" val="1236346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wine is a biblical image for the wrath </a:t>
            </a:r>
            <a:r>
              <a:rPr lang="en-US" dirty="0" smtClean="0">
                <a:solidFill>
                  <a:schemeClr val="tx1"/>
                </a:solidFill>
              </a:rPr>
              <a:t>of </a:t>
            </a:r>
            <a:r>
              <a:rPr lang="en-US" dirty="0">
                <a:solidFill>
                  <a:schemeClr val="tx1"/>
                </a:solidFill>
              </a:rPr>
              <a:t>God</a:t>
            </a:r>
          </a:p>
        </p:txBody>
      </p:sp>
      <p:sp>
        <p:nvSpPr>
          <p:cNvPr id="3" name="Content Placeholder 2"/>
          <p:cNvSpPr>
            <a:spLocks noGrp="1"/>
          </p:cNvSpPr>
          <p:nvPr>
            <p:ph idx="1"/>
          </p:nvPr>
        </p:nvSpPr>
        <p:spPr/>
        <p:txBody>
          <a:bodyPr>
            <a:normAutofit/>
          </a:bodyPr>
          <a:lstStyle/>
          <a:p>
            <a:r>
              <a:rPr lang="en-US" sz="2000" b="1" dirty="0">
                <a:solidFill>
                  <a:schemeClr val="tx1"/>
                </a:solidFill>
              </a:rPr>
              <a:t>Joel 3:13 </a:t>
            </a:r>
            <a:r>
              <a:rPr lang="en-US" sz="2000" dirty="0">
                <a:solidFill>
                  <a:schemeClr val="tx1"/>
                </a:solidFill>
              </a:rPr>
              <a:t> </a:t>
            </a:r>
            <a:r>
              <a:rPr lang="en-US" sz="2000" dirty="0" smtClean="0">
                <a:solidFill>
                  <a:schemeClr val="tx1"/>
                </a:solidFill>
              </a:rPr>
              <a:t>“Put </a:t>
            </a:r>
            <a:r>
              <a:rPr lang="en-US" sz="2000" dirty="0">
                <a:solidFill>
                  <a:schemeClr val="tx1"/>
                </a:solidFill>
              </a:rPr>
              <a:t>in the sickle, for the harvest is ripe. Come, tread, for the wine press is full; The vats overflow, for their wickedness is </a:t>
            </a:r>
            <a:r>
              <a:rPr lang="en-US" sz="2000" dirty="0" smtClean="0">
                <a:solidFill>
                  <a:schemeClr val="tx1"/>
                </a:solidFill>
              </a:rPr>
              <a:t>great.”</a:t>
            </a:r>
            <a:endParaRPr lang="en-US" sz="2000" dirty="0">
              <a:solidFill>
                <a:schemeClr val="tx1"/>
              </a:solidFill>
            </a:endParaRPr>
          </a:p>
        </p:txBody>
      </p:sp>
    </p:spTree>
    <p:extLst>
      <p:ext uri="{BB962C8B-B14F-4D97-AF65-F5344CB8AC3E}">
        <p14:creationId xmlns:p14="http://schemas.microsoft.com/office/powerpoint/2010/main" val="5782476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tx1"/>
                </a:solidFill>
              </a:rPr>
              <a:t>wine is a biblical image for the wrath </a:t>
            </a:r>
            <a:r>
              <a:rPr lang="en-US" dirty="0" smtClean="0">
                <a:solidFill>
                  <a:schemeClr val="tx1"/>
                </a:solidFill>
              </a:rPr>
              <a:t>of </a:t>
            </a:r>
            <a:r>
              <a:rPr lang="en-US" dirty="0">
                <a:solidFill>
                  <a:schemeClr val="tx1"/>
                </a:solidFill>
              </a:rPr>
              <a:t>God</a:t>
            </a:r>
          </a:p>
        </p:txBody>
      </p:sp>
      <p:sp>
        <p:nvSpPr>
          <p:cNvPr id="3" name="Content Placeholder 2"/>
          <p:cNvSpPr>
            <a:spLocks noGrp="1"/>
          </p:cNvSpPr>
          <p:nvPr>
            <p:ph idx="1"/>
          </p:nvPr>
        </p:nvSpPr>
        <p:spPr/>
        <p:txBody>
          <a:bodyPr>
            <a:normAutofit/>
          </a:bodyPr>
          <a:lstStyle/>
          <a:p>
            <a:r>
              <a:rPr lang="en-US" sz="2000" b="1" dirty="0">
                <a:solidFill>
                  <a:schemeClr val="tx1"/>
                </a:solidFill>
              </a:rPr>
              <a:t>Revelation 14:9-10 </a:t>
            </a:r>
            <a:r>
              <a:rPr lang="en-US" sz="2000" dirty="0">
                <a:solidFill>
                  <a:schemeClr val="tx1"/>
                </a:solidFill>
              </a:rPr>
              <a:t> "If anyone worships the beast and his image, and receives a mark on his forehead or on his hand, </a:t>
            </a:r>
            <a:r>
              <a:rPr lang="en-US" sz="2000" dirty="0" smtClean="0">
                <a:solidFill>
                  <a:schemeClr val="tx1"/>
                </a:solidFill>
              </a:rPr>
              <a:t>he </a:t>
            </a:r>
            <a:r>
              <a:rPr lang="en-US" sz="2000" dirty="0">
                <a:solidFill>
                  <a:schemeClr val="tx1"/>
                </a:solidFill>
              </a:rPr>
              <a:t>also will drink of the wine of the wrath of God, which is mixed in full strength in the cup of His anger; and he will be tormented with fire and brimstone in the presence of the holy angels and in the presence of the </a:t>
            </a:r>
            <a:r>
              <a:rPr lang="en-US" sz="2000" dirty="0" smtClean="0">
                <a:solidFill>
                  <a:schemeClr val="tx1"/>
                </a:solidFill>
              </a:rPr>
              <a:t>Lamb.”</a:t>
            </a:r>
            <a:endParaRPr lang="en-US" sz="2000" dirty="0">
              <a:solidFill>
                <a:schemeClr val="tx1"/>
              </a:solidFill>
            </a:endParaRPr>
          </a:p>
        </p:txBody>
      </p:sp>
    </p:spTree>
    <p:extLst>
      <p:ext uri="{BB962C8B-B14F-4D97-AF65-F5344CB8AC3E}">
        <p14:creationId xmlns:p14="http://schemas.microsoft.com/office/powerpoint/2010/main" val="153665373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Jesus used it of His death</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b="1" dirty="0" smtClean="0">
                <a:solidFill>
                  <a:schemeClr val="tx1"/>
                </a:solidFill>
              </a:rPr>
              <a:t>Matthew 20.22-23 </a:t>
            </a:r>
            <a:r>
              <a:rPr lang="en-US" sz="2000" dirty="0" smtClean="0">
                <a:solidFill>
                  <a:schemeClr val="tx1"/>
                </a:solidFill>
              </a:rPr>
              <a:t>“Are </a:t>
            </a:r>
            <a:r>
              <a:rPr lang="en-US" sz="2000" dirty="0">
                <a:solidFill>
                  <a:schemeClr val="tx1"/>
                </a:solidFill>
              </a:rPr>
              <a:t>you able to drink the cup that I am about to drink?’ They said to Him, ‘We are able.’ He said to them, ‘My cup you shall </a:t>
            </a:r>
            <a:r>
              <a:rPr lang="en-US" sz="2000" dirty="0" smtClean="0">
                <a:solidFill>
                  <a:schemeClr val="tx1"/>
                </a:solidFill>
              </a:rPr>
              <a:t>drink.’”</a:t>
            </a:r>
            <a:endParaRPr lang="en-US" sz="2000" dirty="0">
              <a:solidFill>
                <a:schemeClr val="tx1"/>
              </a:solidFill>
            </a:endParaRPr>
          </a:p>
        </p:txBody>
      </p:sp>
    </p:spTree>
    <p:extLst>
      <p:ext uri="{BB962C8B-B14F-4D97-AF65-F5344CB8AC3E}">
        <p14:creationId xmlns:p14="http://schemas.microsoft.com/office/powerpoint/2010/main" val="27741238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wine is a symbol of God’s blessing</a:t>
            </a:r>
            <a:endParaRPr lang="en-US" dirty="0">
              <a:solidFill>
                <a:schemeClr val="tx1"/>
              </a:solidFill>
            </a:endParaRPr>
          </a:p>
        </p:txBody>
      </p:sp>
      <p:sp>
        <p:nvSpPr>
          <p:cNvPr id="3" name="Content Placeholder 2"/>
          <p:cNvSpPr>
            <a:spLocks noGrp="1"/>
          </p:cNvSpPr>
          <p:nvPr>
            <p:ph idx="1"/>
          </p:nvPr>
        </p:nvSpPr>
        <p:spPr/>
        <p:txBody>
          <a:bodyPr>
            <a:normAutofit/>
          </a:bodyPr>
          <a:lstStyle/>
          <a:p>
            <a:r>
              <a:rPr lang="en-US" sz="2000" b="1" dirty="0">
                <a:solidFill>
                  <a:schemeClr val="tx1"/>
                </a:solidFill>
              </a:rPr>
              <a:t>Genesis 27:28 </a:t>
            </a:r>
            <a:r>
              <a:rPr lang="en-US" sz="2000" dirty="0">
                <a:solidFill>
                  <a:schemeClr val="tx1"/>
                </a:solidFill>
              </a:rPr>
              <a:t> </a:t>
            </a:r>
            <a:r>
              <a:rPr lang="en-US" sz="2000" dirty="0" smtClean="0">
                <a:solidFill>
                  <a:schemeClr val="tx1"/>
                </a:solidFill>
              </a:rPr>
              <a:t>“Now </a:t>
            </a:r>
            <a:r>
              <a:rPr lang="en-US" sz="2000" dirty="0">
                <a:solidFill>
                  <a:schemeClr val="tx1"/>
                </a:solidFill>
              </a:rPr>
              <a:t>may God give you of the dew of heaven, And of the fatness of the earth, And an abundance of grain and new </a:t>
            </a:r>
            <a:r>
              <a:rPr lang="en-US" sz="2000" dirty="0" smtClean="0">
                <a:solidFill>
                  <a:schemeClr val="tx1"/>
                </a:solidFill>
              </a:rPr>
              <a:t>wine.”</a:t>
            </a:r>
            <a:endParaRPr lang="en-US" sz="2000" dirty="0">
              <a:solidFill>
                <a:schemeClr val="tx1"/>
              </a:solidFill>
            </a:endParaRPr>
          </a:p>
        </p:txBody>
      </p:sp>
    </p:spTree>
    <p:extLst>
      <p:ext uri="{BB962C8B-B14F-4D97-AF65-F5344CB8AC3E}">
        <p14:creationId xmlns:p14="http://schemas.microsoft.com/office/powerpoint/2010/main" val="41720760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47</TotalTime>
  <Words>1543</Words>
  <Application>Microsoft Macintosh PowerPoint</Application>
  <PresentationFormat>On-screen Show (16:9)</PresentationFormat>
  <Paragraphs>48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Wisp</vt:lpstr>
      <vt:lpstr>PowerPoint Presentation</vt:lpstr>
      <vt:lpstr>Jesus and the Wine of God</vt:lpstr>
      <vt:lpstr>wine is a biblical image for the wrath of God</vt:lpstr>
      <vt:lpstr>wine is a biblical image for the wrath of God</vt:lpstr>
      <vt:lpstr>wine is a biblical image for the wrath of God</vt:lpstr>
      <vt:lpstr>wine is a biblical image for the wrath of God</vt:lpstr>
      <vt:lpstr>wine is a biblical image for the wrath of God</vt:lpstr>
      <vt:lpstr>Jesus used it of His death</vt:lpstr>
      <vt:lpstr>wine is a symbol of God’s blessing</vt:lpstr>
      <vt:lpstr>wine is a symbol of God’s blessing</vt:lpstr>
      <vt:lpstr>lack of wine  was an indicator of hard times</vt:lpstr>
      <vt:lpstr>God’s promise to Israel</vt:lpstr>
      <vt:lpstr>God’s promise to Israel</vt:lpstr>
      <vt:lpstr>it symbolized the blessing of the Messianic age</vt:lpstr>
      <vt:lpstr>it symbolized the blessing of the Messianic age</vt:lpstr>
      <vt:lpstr>the wedding at Cana</vt:lpstr>
      <vt:lpstr>a wedding as a symbol of the Messianic age</vt:lpstr>
      <vt:lpstr>a wedding as a symbol of the Messianic age</vt:lpstr>
      <vt:lpstr>a wedding as a symbol of the Messianic age</vt:lpstr>
      <vt:lpstr>Cana</vt:lpstr>
      <vt:lpstr>the last supper</vt:lpstr>
      <vt:lpstr>the last supper</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and the Wine of God</dc:title>
  <dc:creator>David McClister</dc:creator>
  <cp:lastModifiedBy>Administrator</cp:lastModifiedBy>
  <cp:revision>9</cp:revision>
  <dcterms:created xsi:type="dcterms:W3CDTF">2015-07-07T22:44:11Z</dcterms:created>
  <dcterms:modified xsi:type="dcterms:W3CDTF">2015-07-08T22:59:39Z</dcterms:modified>
</cp:coreProperties>
</file>