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9" r:id="rId5"/>
    <p:sldId id="272" r:id="rId6"/>
    <p:sldId id="273" r:id="rId7"/>
    <p:sldId id="280" r:id="rId8"/>
    <p:sldId id="279" r:id="rId9"/>
    <p:sldId id="282" r:id="rId10"/>
    <p:sldId id="275" r:id="rId11"/>
    <p:sldId id="270" r:id="rId12"/>
    <p:sldId id="281" r:id="rId13"/>
    <p:sldId id="276" r:id="rId14"/>
    <p:sldId id="271" r:id="rId15"/>
    <p:sldId id="277" r:id="rId16"/>
    <p:sldId id="278" r:id="rId17"/>
    <p:sldId id="268"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4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F4A9DE-9E90-D744-B431-F96850A3EEC1}" type="datetimeFigureOut">
              <a:rPr lang="en-US" smtClean="0"/>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4A9DE-9E90-D744-B431-F96850A3EEC1}" type="datetimeFigureOut">
              <a:rPr lang="en-US" smtClean="0"/>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4A9DE-9E90-D744-B431-F96850A3EEC1}" type="datetimeFigureOut">
              <a:rPr lang="en-US" smtClean="0"/>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4A9DE-9E90-D744-B431-F96850A3EEC1}" type="datetimeFigureOut">
              <a:rPr lang="en-US" smtClean="0"/>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4A9DE-9E90-D744-B431-F96850A3EEC1}" type="datetimeFigureOut">
              <a:rPr lang="en-US" smtClean="0"/>
              <a:t>9/19/15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F4A9DE-9E90-D744-B431-F96850A3EEC1}" type="datetimeFigureOut">
              <a:rPr lang="en-US" smtClean="0"/>
              <a:t>9/19/15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F4A9DE-9E90-D744-B431-F96850A3EEC1}" type="datetimeFigureOut">
              <a:rPr lang="en-US" smtClean="0"/>
              <a:t>9/19/15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F4A9DE-9E90-D744-B431-F96850A3EEC1}" type="datetimeFigureOut">
              <a:rPr lang="en-US" smtClean="0"/>
              <a:t>9/19/15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4A9DE-9E90-D744-B431-F96850A3EEC1}" type="datetimeFigureOut">
              <a:rPr lang="en-US" smtClean="0"/>
              <a:t>9/19/15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4A9DE-9E90-D744-B431-F96850A3EEC1}" type="datetimeFigureOut">
              <a:rPr lang="en-US" smtClean="0"/>
              <a:t>9/19/15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4A9DE-9E90-D744-B431-F96850A3EEC1}" type="datetimeFigureOut">
              <a:rPr lang="en-US" smtClean="0"/>
              <a:t>9/19/15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D6FC7-CA82-B743-A531-DE680CE1504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1F4A9DE-9E90-D744-B431-F96850A3EEC1}" type="datetimeFigureOut">
              <a:rPr lang="en-US" smtClean="0"/>
              <a:t>9/19/15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67D6FC7-CA82-B743-A531-DE680CE1504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510202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9" name="TextBox 8"/>
          <p:cNvSpPr txBox="1"/>
          <p:nvPr/>
        </p:nvSpPr>
        <p:spPr>
          <a:xfrm>
            <a:off x="967619" y="500390"/>
            <a:ext cx="7801429" cy="2862322"/>
          </a:xfrm>
          <a:prstGeom prst="rect">
            <a:avLst/>
          </a:prstGeom>
          <a:noFill/>
        </p:spPr>
        <p:txBody>
          <a:bodyPr wrap="square" rtlCol="0">
            <a:spAutoFit/>
          </a:bodyPr>
          <a:lstStyle/>
          <a:p>
            <a:pPr marL="514350" indent="-514350">
              <a:spcAft>
                <a:spcPts val="1200"/>
              </a:spcAft>
              <a:buFont typeface="+mj-lt"/>
              <a:buAutoNum type="arabicPeriod"/>
            </a:pPr>
            <a:r>
              <a:rPr lang="en-US" sz="3200" dirty="0">
                <a:solidFill>
                  <a:schemeClr val="bg1"/>
                </a:solidFill>
                <a:latin typeface="Century Gothic"/>
                <a:cs typeface="Century Gothic"/>
              </a:rPr>
              <a:t>The witnesses stood to gain nothing by lying. (John 15.18-21)</a:t>
            </a:r>
          </a:p>
          <a:p>
            <a:pPr marL="514350" indent="-514350">
              <a:spcAft>
                <a:spcPts val="1200"/>
              </a:spcAft>
              <a:buFont typeface="+mj-lt"/>
              <a:buAutoNum type="arabicPeriod"/>
            </a:pPr>
            <a:r>
              <a:rPr lang="en-US" sz="3200" dirty="0">
                <a:solidFill>
                  <a:schemeClr val="bg1"/>
                </a:solidFill>
                <a:latin typeface="Century Gothic"/>
                <a:cs typeface="Century Gothic"/>
              </a:rPr>
              <a:t>The witnesses agreed. (1Cor. 15.3-9)</a:t>
            </a:r>
          </a:p>
          <a:p>
            <a:pPr marL="514350" indent="-514350">
              <a:spcAft>
                <a:spcPts val="1200"/>
              </a:spcAft>
              <a:buFont typeface="+mj-lt"/>
              <a:buAutoNum type="arabicPeriod"/>
            </a:pPr>
            <a:r>
              <a:rPr lang="en-US" sz="3200" dirty="0">
                <a:solidFill>
                  <a:schemeClr val="bg1"/>
                </a:solidFill>
                <a:latin typeface="Century Gothic"/>
                <a:cs typeface="Century Gothic"/>
              </a:rPr>
              <a:t>The witnesses had to be convinced themselves. (John 20.19-29) </a:t>
            </a:r>
          </a:p>
        </p:txBody>
      </p:sp>
    </p:spTree>
    <p:extLst>
      <p:ext uri="{BB962C8B-B14F-4D97-AF65-F5344CB8AC3E}">
        <p14:creationId xmlns:p14="http://schemas.microsoft.com/office/powerpoint/2010/main" val="219218975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412517009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12" name="TextBox 11"/>
          <p:cNvSpPr txBox="1"/>
          <p:nvPr/>
        </p:nvSpPr>
        <p:spPr>
          <a:xfrm>
            <a:off x="314477" y="0"/>
            <a:ext cx="8587618" cy="3970318"/>
          </a:xfrm>
          <a:prstGeom prst="rect">
            <a:avLst/>
          </a:prstGeom>
          <a:noFill/>
        </p:spPr>
        <p:txBody>
          <a:bodyPr wrap="square" rtlCol="0">
            <a:spAutoFit/>
          </a:bodyPr>
          <a:lstStyle/>
          <a:p>
            <a:r>
              <a:rPr lang="en-US" sz="2800" dirty="0">
                <a:solidFill>
                  <a:schemeClr val="bg1"/>
                </a:solidFill>
                <a:latin typeface="Century Gothic"/>
                <a:cs typeface="Century Gothic"/>
              </a:rPr>
              <a:t>"The power of faith is also the power, or moral meaning of the testimony, or of the facts which the testimony represents. If by faith I am transported with joy, or overwhelmed in sorrow, that joy or sorrow is in the facts contained in the testimony, or in the nature and relation of those facts to me. If faith purifies the heart, works by love, and overcomes the world, this power is in the facts believed." </a:t>
            </a:r>
            <a:r>
              <a:rPr lang="en-US" sz="2800" dirty="0" smtClean="0">
                <a:solidFill>
                  <a:schemeClr val="bg1"/>
                </a:solidFill>
                <a:latin typeface="Century Gothic"/>
                <a:cs typeface="Century Gothic"/>
              </a:rPr>
              <a:t>(Alexander Campbell)</a:t>
            </a:r>
            <a:endParaRPr lang="en-US" sz="2800" dirty="0">
              <a:solidFill>
                <a:schemeClr val="bg1"/>
              </a:solidFill>
              <a:latin typeface="Century Gothic"/>
              <a:cs typeface="Century Gothic"/>
            </a:endParaRPr>
          </a:p>
        </p:txBody>
      </p:sp>
    </p:spTree>
    <p:extLst>
      <p:ext uri="{BB962C8B-B14F-4D97-AF65-F5344CB8AC3E}">
        <p14:creationId xmlns:p14="http://schemas.microsoft.com/office/powerpoint/2010/main" val="316359485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9" name="TextBox 8"/>
          <p:cNvSpPr txBox="1"/>
          <p:nvPr/>
        </p:nvSpPr>
        <p:spPr>
          <a:xfrm>
            <a:off x="967619" y="500390"/>
            <a:ext cx="7801429" cy="3016210"/>
          </a:xfrm>
          <a:prstGeom prst="rect">
            <a:avLst/>
          </a:prstGeom>
          <a:noFill/>
        </p:spPr>
        <p:txBody>
          <a:bodyPr wrap="square" rtlCol="0">
            <a:spAutoFit/>
          </a:bodyPr>
          <a:lstStyle/>
          <a:p>
            <a:pPr marL="514350" indent="-514350">
              <a:spcAft>
                <a:spcPts val="1200"/>
              </a:spcAft>
              <a:buFont typeface="+mj-lt"/>
              <a:buAutoNum type="arabicPeriod"/>
            </a:pPr>
            <a:r>
              <a:rPr lang="en-US" sz="3200" dirty="0" smtClean="0">
                <a:solidFill>
                  <a:schemeClr val="bg1"/>
                </a:solidFill>
                <a:latin typeface="Century Gothic"/>
                <a:cs typeface="Century Gothic"/>
              </a:rPr>
              <a:t>Jesus is Deity (John 1.1-2)</a:t>
            </a:r>
          </a:p>
          <a:p>
            <a:pPr marL="514350" indent="-514350">
              <a:spcAft>
                <a:spcPts val="1200"/>
              </a:spcAft>
              <a:buFont typeface="+mj-lt"/>
              <a:buAutoNum type="arabicPeriod"/>
            </a:pPr>
            <a:r>
              <a:rPr lang="en-US" sz="3200" dirty="0" smtClean="0">
                <a:solidFill>
                  <a:schemeClr val="bg1"/>
                </a:solidFill>
                <a:latin typeface="Century Gothic"/>
                <a:cs typeface="Century Gothic"/>
              </a:rPr>
              <a:t>Jesus is the source of life (vss. 3-5)</a:t>
            </a:r>
          </a:p>
          <a:p>
            <a:pPr marL="514350" indent="-514350">
              <a:spcAft>
                <a:spcPts val="1200"/>
              </a:spcAft>
              <a:buFont typeface="+mj-lt"/>
              <a:buAutoNum type="arabicPeriod"/>
            </a:pPr>
            <a:r>
              <a:rPr lang="en-US" sz="3200" dirty="0" smtClean="0">
                <a:solidFill>
                  <a:schemeClr val="bg1"/>
                </a:solidFill>
                <a:latin typeface="Century Gothic"/>
                <a:cs typeface="Century Gothic"/>
              </a:rPr>
              <a:t>Jesus became flesh (vss. 14-15)</a:t>
            </a:r>
          </a:p>
          <a:p>
            <a:pPr marL="514350" indent="-514350">
              <a:spcAft>
                <a:spcPts val="1200"/>
              </a:spcAft>
              <a:buFont typeface="+mj-lt"/>
              <a:buAutoNum type="arabicPeriod"/>
            </a:pPr>
            <a:r>
              <a:rPr lang="en-US" sz="3200" dirty="0" smtClean="0">
                <a:solidFill>
                  <a:schemeClr val="bg1"/>
                </a:solidFill>
                <a:latin typeface="Century Gothic"/>
                <a:cs typeface="Century Gothic"/>
              </a:rPr>
              <a:t>Jesus is the manifestation of God’s grace (vss. 16-18)</a:t>
            </a:r>
            <a:endParaRPr lang="en-US" sz="3200" dirty="0">
              <a:solidFill>
                <a:schemeClr val="bg1"/>
              </a:solidFill>
              <a:latin typeface="Century Gothic"/>
              <a:cs typeface="Century Gothic"/>
            </a:endParaRPr>
          </a:p>
        </p:txBody>
      </p:sp>
    </p:spTree>
    <p:extLst>
      <p:ext uri="{BB962C8B-B14F-4D97-AF65-F5344CB8AC3E}">
        <p14:creationId xmlns:p14="http://schemas.microsoft.com/office/powerpoint/2010/main" val="15390181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343273465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9" name="TextBox 8"/>
          <p:cNvSpPr txBox="1"/>
          <p:nvPr/>
        </p:nvSpPr>
        <p:spPr>
          <a:xfrm>
            <a:off x="967619" y="500390"/>
            <a:ext cx="7801429" cy="3016210"/>
          </a:xfrm>
          <a:prstGeom prst="rect">
            <a:avLst/>
          </a:prstGeom>
          <a:noFill/>
        </p:spPr>
        <p:txBody>
          <a:bodyPr wrap="square" rtlCol="0">
            <a:spAutoFit/>
          </a:bodyPr>
          <a:lstStyle/>
          <a:p>
            <a:pPr marL="514350" indent="-514350">
              <a:spcAft>
                <a:spcPts val="1200"/>
              </a:spcAft>
              <a:buFont typeface="+mj-lt"/>
              <a:buAutoNum type="arabicPeriod"/>
            </a:pPr>
            <a:r>
              <a:rPr lang="en-US" sz="3200" dirty="0" smtClean="0">
                <a:solidFill>
                  <a:schemeClr val="bg1"/>
                </a:solidFill>
                <a:latin typeface="Century Gothic"/>
                <a:cs typeface="Century Gothic"/>
              </a:rPr>
              <a:t>Jesus is Deity (John 1.1-2)</a:t>
            </a:r>
          </a:p>
          <a:p>
            <a:pPr marL="514350" indent="-514350">
              <a:spcAft>
                <a:spcPts val="1200"/>
              </a:spcAft>
              <a:buFont typeface="+mj-lt"/>
              <a:buAutoNum type="arabicPeriod"/>
            </a:pPr>
            <a:r>
              <a:rPr lang="en-US" sz="3200" dirty="0" smtClean="0">
                <a:solidFill>
                  <a:schemeClr val="bg1"/>
                </a:solidFill>
                <a:latin typeface="Century Gothic"/>
                <a:cs typeface="Century Gothic"/>
              </a:rPr>
              <a:t>Jesus is the source of life (vss. 3-5)</a:t>
            </a:r>
          </a:p>
          <a:p>
            <a:pPr marL="514350" indent="-514350">
              <a:spcAft>
                <a:spcPts val="1200"/>
              </a:spcAft>
              <a:buFont typeface="+mj-lt"/>
              <a:buAutoNum type="arabicPeriod"/>
            </a:pPr>
            <a:r>
              <a:rPr lang="en-US" sz="3200" dirty="0" smtClean="0">
                <a:solidFill>
                  <a:schemeClr val="bg1"/>
                </a:solidFill>
                <a:latin typeface="Century Gothic"/>
                <a:cs typeface="Century Gothic"/>
              </a:rPr>
              <a:t>Jesus became flesh (vss. 14-15)</a:t>
            </a:r>
          </a:p>
          <a:p>
            <a:pPr marL="514350" indent="-514350">
              <a:spcAft>
                <a:spcPts val="1200"/>
              </a:spcAft>
              <a:buFont typeface="+mj-lt"/>
              <a:buAutoNum type="arabicPeriod"/>
            </a:pPr>
            <a:r>
              <a:rPr lang="en-US" sz="3200" dirty="0" smtClean="0">
                <a:solidFill>
                  <a:schemeClr val="bg1"/>
                </a:solidFill>
                <a:latin typeface="Century Gothic"/>
                <a:cs typeface="Century Gothic"/>
              </a:rPr>
              <a:t>Jesus is the manifestation of God’s grace (vss. 16-18)</a:t>
            </a:r>
            <a:endParaRPr lang="en-US" sz="3200" dirty="0">
              <a:solidFill>
                <a:schemeClr val="bg1"/>
              </a:solidFill>
              <a:latin typeface="Century Gothic"/>
              <a:cs typeface="Century Gothic"/>
            </a:endParaRPr>
          </a:p>
        </p:txBody>
      </p:sp>
    </p:spTree>
    <p:extLst>
      <p:ext uri="{BB962C8B-B14F-4D97-AF65-F5344CB8AC3E}">
        <p14:creationId xmlns:p14="http://schemas.microsoft.com/office/powerpoint/2010/main" val="91244847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6364003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97501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ith promises_wide_t_nv.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0" y="2771805"/>
            <a:ext cx="9144000" cy="1384995"/>
          </a:xfrm>
          <a:prstGeom prst="rect">
            <a:avLst/>
          </a:prstGeom>
          <a:noFill/>
        </p:spPr>
        <p:txBody>
          <a:bodyPr wrap="square" rtlCol="0">
            <a:spAutoFit/>
          </a:bodyPr>
          <a:lstStyle/>
          <a:p>
            <a:pPr algn="ctr"/>
            <a:r>
              <a:rPr lang="en-US" sz="2800" dirty="0" smtClean="0">
                <a:solidFill>
                  <a:schemeClr val="bg1"/>
                </a:solidFill>
                <a:latin typeface="Century"/>
                <a:cs typeface="Century"/>
              </a:rPr>
              <a:t>“For God so loved the world, that He gave His only begotten Son, that whoever </a:t>
            </a:r>
            <a:r>
              <a:rPr lang="en-US" sz="2800" dirty="0" smtClean="0">
                <a:solidFill>
                  <a:srgbClr val="800000"/>
                </a:solidFill>
                <a:latin typeface="Century"/>
                <a:cs typeface="Century"/>
              </a:rPr>
              <a:t>believes</a:t>
            </a:r>
            <a:r>
              <a:rPr lang="en-US" sz="2800" dirty="0" smtClean="0">
                <a:solidFill>
                  <a:schemeClr val="bg1"/>
                </a:solidFill>
                <a:latin typeface="Century"/>
                <a:cs typeface="Century"/>
              </a:rPr>
              <a:t> in Him shall not perish, but have eternal life.” (John 3:16) </a:t>
            </a:r>
          </a:p>
        </p:txBody>
      </p:sp>
    </p:spTree>
    <p:extLst>
      <p:ext uri="{BB962C8B-B14F-4D97-AF65-F5344CB8AC3E}">
        <p14:creationId xmlns:p14="http://schemas.microsoft.com/office/powerpoint/2010/main" val="220803507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0" y="2771805"/>
            <a:ext cx="9144000" cy="1384995"/>
          </a:xfrm>
          <a:prstGeom prst="rect">
            <a:avLst/>
          </a:prstGeom>
          <a:noFill/>
        </p:spPr>
        <p:txBody>
          <a:bodyPr wrap="square" rtlCol="0">
            <a:spAutoFit/>
          </a:bodyPr>
          <a:lstStyle/>
          <a:p>
            <a:pPr algn="ctr"/>
            <a:r>
              <a:rPr lang="en-US" sz="2800" dirty="0" smtClean="0">
                <a:solidFill>
                  <a:schemeClr val="bg1"/>
                </a:solidFill>
                <a:latin typeface="Century"/>
                <a:cs typeface="Century"/>
              </a:rPr>
              <a:t>“For God so loved the world, that He gave His only begotten Son, that whoever </a:t>
            </a:r>
            <a:r>
              <a:rPr lang="en-US" sz="2800" dirty="0" smtClean="0">
                <a:solidFill>
                  <a:srgbClr val="800000"/>
                </a:solidFill>
                <a:latin typeface="Century"/>
                <a:cs typeface="Century"/>
              </a:rPr>
              <a:t>believes</a:t>
            </a:r>
            <a:r>
              <a:rPr lang="en-US" sz="2800" dirty="0" smtClean="0">
                <a:solidFill>
                  <a:schemeClr val="bg1"/>
                </a:solidFill>
                <a:latin typeface="Century"/>
                <a:cs typeface="Century"/>
              </a:rPr>
              <a:t> in Him shall not perish, but have eternal life.” (John 3:16) </a:t>
            </a:r>
          </a:p>
        </p:txBody>
      </p:sp>
    </p:spTree>
    <p:extLst>
      <p:ext uri="{BB962C8B-B14F-4D97-AF65-F5344CB8AC3E}">
        <p14:creationId xmlns:p14="http://schemas.microsoft.com/office/powerpoint/2010/main" val="313482743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296655788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381635978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12" name="TextBox 11"/>
          <p:cNvSpPr txBox="1"/>
          <p:nvPr/>
        </p:nvSpPr>
        <p:spPr>
          <a:xfrm>
            <a:off x="314477" y="541001"/>
            <a:ext cx="8587618" cy="2677656"/>
          </a:xfrm>
          <a:prstGeom prst="rect">
            <a:avLst/>
          </a:prstGeom>
          <a:noFill/>
        </p:spPr>
        <p:txBody>
          <a:bodyPr wrap="square" rtlCol="0">
            <a:spAutoFit/>
          </a:bodyPr>
          <a:lstStyle/>
          <a:p>
            <a:r>
              <a:rPr lang="en-US" sz="2800" dirty="0">
                <a:solidFill>
                  <a:schemeClr val="bg1"/>
                </a:solidFill>
                <a:latin typeface="Century Gothic"/>
                <a:cs typeface="Century Gothic"/>
              </a:rPr>
              <a:t>"No testimony, no faith: for faith is only the belief of testimony, or confidence in testimony as true. To believe without testimony, is just as impossible as to see without light. The measure, quality, and power of faith, are always found in the testimony believed." </a:t>
            </a:r>
            <a:r>
              <a:rPr lang="en-US" sz="2800" dirty="0" smtClean="0">
                <a:solidFill>
                  <a:schemeClr val="bg1"/>
                </a:solidFill>
                <a:latin typeface="Century Gothic"/>
                <a:cs typeface="Century Gothic"/>
              </a:rPr>
              <a:t>(Alexander Campbell)</a:t>
            </a:r>
            <a:endParaRPr lang="en-US" sz="2800" dirty="0">
              <a:solidFill>
                <a:schemeClr val="bg1"/>
              </a:solidFill>
              <a:latin typeface="Century Gothic"/>
              <a:cs typeface="Century Gothic"/>
            </a:endParaRPr>
          </a:p>
        </p:txBody>
      </p:sp>
    </p:spTree>
    <p:extLst>
      <p:ext uri="{BB962C8B-B14F-4D97-AF65-F5344CB8AC3E}">
        <p14:creationId xmlns:p14="http://schemas.microsoft.com/office/powerpoint/2010/main" val="172694826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Tree>
    <p:extLst>
      <p:ext uri="{BB962C8B-B14F-4D97-AF65-F5344CB8AC3E}">
        <p14:creationId xmlns:p14="http://schemas.microsoft.com/office/powerpoint/2010/main" val="422204792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5" name="Oval 4"/>
          <p:cNvSpPr/>
          <p:nvPr/>
        </p:nvSpPr>
        <p:spPr>
          <a:xfrm>
            <a:off x="979714" y="322086"/>
            <a:ext cx="411238" cy="39914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979714" y="949962"/>
            <a:ext cx="411238" cy="399143"/>
          </a:xfrm>
          <a:prstGeom prst="ellipse">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979714" y="1728410"/>
            <a:ext cx="411238" cy="399143"/>
          </a:xfrm>
          <a:prstGeom prst="ellipse">
            <a:avLst/>
          </a:prstGeom>
          <a:solidFill>
            <a:schemeClr val="tx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979714" y="2837544"/>
            <a:ext cx="411238" cy="39914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911048" y="198009"/>
            <a:ext cx="6833809" cy="523220"/>
          </a:xfrm>
          <a:prstGeom prst="rect">
            <a:avLst/>
          </a:prstGeom>
          <a:noFill/>
        </p:spPr>
        <p:txBody>
          <a:bodyPr wrap="square" rtlCol="0">
            <a:spAutoFit/>
          </a:bodyPr>
          <a:lstStyle/>
          <a:p>
            <a:r>
              <a:rPr lang="en-US" sz="2800" dirty="0">
                <a:solidFill>
                  <a:schemeClr val="bg1"/>
                </a:solidFill>
                <a:latin typeface="Century Gothic"/>
                <a:cs typeface="Century Gothic"/>
              </a:rPr>
              <a:t>Jesus undoubtedly said/did this</a:t>
            </a:r>
          </a:p>
        </p:txBody>
      </p:sp>
      <p:sp>
        <p:nvSpPr>
          <p:cNvPr id="10" name="TextBox 9"/>
          <p:cNvSpPr txBox="1"/>
          <p:nvPr/>
        </p:nvSpPr>
        <p:spPr>
          <a:xfrm>
            <a:off x="1911048" y="825885"/>
            <a:ext cx="6833809" cy="523220"/>
          </a:xfrm>
          <a:prstGeom prst="rect">
            <a:avLst/>
          </a:prstGeom>
          <a:noFill/>
        </p:spPr>
        <p:txBody>
          <a:bodyPr wrap="square" rtlCol="0">
            <a:spAutoFit/>
          </a:bodyPr>
          <a:lstStyle/>
          <a:p>
            <a:r>
              <a:rPr lang="en-US" sz="2800" dirty="0">
                <a:solidFill>
                  <a:schemeClr val="bg1"/>
                </a:solidFill>
                <a:latin typeface="Century Gothic"/>
                <a:cs typeface="Century Gothic"/>
              </a:rPr>
              <a:t>Jesus probably said/did this</a:t>
            </a:r>
          </a:p>
        </p:txBody>
      </p:sp>
      <p:sp>
        <p:nvSpPr>
          <p:cNvPr id="11" name="TextBox 10"/>
          <p:cNvSpPr txBox="1"/>
          <p:nvPr/>
        </p:nvSpPr>
        <p:spPr>
          <a:xfrm>
            <a:off x="1911048" y="1453761"/>
            <a:ext cx="6833809" cy="954107"/>
          </a:xfrm>
          <a:prstGeom prst="rect">
            <a:avLst/>
          </a:prstGeom>
          <a:noFill/>
        </p:spPr>
        <p:txBody>
          <a:bodyPr wrap="square" rtlCol="0">
            <a:spAutoFit/>
          </a:bodyPr>
          <a:lstStyle/>
          <a:p>
            <a:r>
              <a:rPr lang="en-US" sz="2800" dirty="0">
                <a:solidFill>
                  <a:schemeClr val="bg1"/>
                </a:solidFill>
                <a:latin typeface="Century Gothic"/>
                <a:cs typeface="Century Gothic"/>
              </a:rPr>
              <a:t>Jesus did not say/do this, but the ideas are close to his own.</a:t>
            </a:r>
          </a:p>
        </p:txBody>
      </p:sp>
      <p:sp>
        <p:nvSpPr>
          <p:cNvPr id="12" name="TextBox 11"/>
          <p:cNvSpPr txBox="1"/>
          <p:nvPr/>
        </p:nvSpPr>
        <p:spPr>
          <a:xfrm>
            <a:off x="1911048" y="2512525"/>
            <a:ext cx="6833809" cy="1384995"/>
          </a:xfrm>
          <a:prstGeom prst="rect">
            <a:avLst/>
          </a:prstGeom>
          <a:noFill/>
        </p:spPr>
        <p:txBody>
          <a:bodyPr wrap="square" rtlCol="0">
            <a:spAutoFit/>
          </a:bodyPr>
          <a:lstStyle/>
          <a:p>
            <a:r>
              <a:rPr lang="en-US" sz="2800" dirty="0">
                <a:solidFill>
                  <a:schemeClr val="bg1"/>
                </a:solidFill>
                <a:latin typeface="Century Gothic"/>
                <a:cs typeface="Century Gothic"/>
              </a:rPr>
              <a:t>Jesus did not say/do this, it represents the perspective of a later or different tradition</a:t>
            </a:r>
          </a:p>
        </p:txBody>
      </p:sp>
      <p:pic>
        <p:nvPicPr>
          <p:cNvPr id="13" name="Picture 12"/>
          <p:cNvPicPr>
            <a:picLocks noChangeAspect="1"/>
          </p:cNvPicPr>
          <p:nvPr/>
        </p:nvPicPr>
        <p:blipFill rotWithShape="1">
          <a:blip r:embed="rId3"/>
          <a:srcRect l="5038" t="4466" r="4952" b="33898"/>
          <a:stretch/>
        </p:blipFill>
        <p:spPr>
          <a:xfrm>
            <a:off x="211667" y="3847930"/>
            <a:ext cx="1898952" cy="1185333"/>
          </a:xfrm>
          <a:prstGeom prst="rect">
            <a:avLst/>
          </a:prstGeom>
        </p:spPr>
      </p:pic>
    </p:spTree>
    <p:extLst>
      <p:ext uri="{BB962C8B-B14F-4D97-AF65-F5344CB8AC3E}">
        <p14:creationId xmlns:p14="http://schemas.microsoft.com/office/powerpoint/2010/main" val="169316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900" decel="100000" fill="hold"/>
                                        <p:tgtEl>
                                          <p:spTgt spid="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900" decel="100000" fill="hold"/>
                                        <p:tgtEl>
                                          <p:spTgt spid="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900" decel="100000" fill="hold"/>
                                        <p:tgtEl>
                                          <p:spTgt spid="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 Faith Convinced By 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2451"/>
          </a:xfrm>
          <a:prstGeom prst="rect">
            <a:avLst/>
          </a:prstGeom>
        </p:spPr>
      </p:pic>
      <p:sp>
        <p:nvSpPr>
          <p:cNvPr id="5" name="Oval 4"/>
          <p:cNvSpPr/>
          <p:nvPr/>
        </p:nvSpPr>
        <p:spPr>
          <a:xfrm>
            <a:off x="979714" y="322086"/>
            <a:ext cx="411238" cy="39914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979714" y="949962"/>
            <a:ext cx="411238" cy="399143"/>
          </a:xfrm>
          <a:prstGeom prst="ellipse">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979714" y="1728410"/>
            <a:ext cx="411238" cy="399143"/>
          </a:xfrm>
          <a:prstGeom prst="ellipse">
            <a:avLst/>
          </a:prstGeom>
          <a:solidFill>
            <a:schemeClr val="tx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979714" y="2837544"/>
            <a:ext cx="411238" cy="399143"/>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rotWithShape="1">
          <a:blip r:embed="rId3"/>
          <a:srcRect l="5038" t="4466" r="4952" b="33898"/>
          <a:stretch/>
        </p:blipFill>
        <p:spPr>
          <a:xfrm>
            <a:off x="211667" y="3847930"/>
            <a:ext cx="1898952" cy="1185333"/>
          </a:xfrm>
          <a:prstGeom prst="rect">
            <a:avLst/>
          </a:prstGeom>
        </p:spPr>
      </p:pic>
      <p:sp>
        <p:nvSpPr>
          <p:cNvPr id="14" name="TextBox 13"/>
          <p:cNvSpPr txBox="1"/>
          <p:nvPr/>
        </p:nvSpPr>
        <p:spPr>
          <a:xfrm>
            <a:off x="1911048" y="672479"/>
            <a:ext cx="6833809" cy="1384995"/>
          </a:xfrm>
          <a:prstGeom prst="rect">
            <a:avLst/>
          </a:prstGeom>
          <a:noFill/>
        </p:spPr>
        <p:txBody>
          <a:bodyPr wrap="square" rtlCol="0">
            <a:spAutoFit/>
          </a:bodyPr>
          <a:lstStyle/>
          <a:p>
            <a:r>
              <a:rPr lang="en-US" sz="2800" dirty="0">
                <a:solidFill>
                  <a:schemeClr val="bg1"/>
                </a:solidFill>
                <a:latin typeface="Century Gothic"/>
                <a:cs typeface="Century Gothic"/>
              </a:rPr>
              <a:t>Of the more than 500 sayings attributed to Jesus, 82 % of them were not actually spoken by Jesus</a:t>
            </a:r>
          </a:p>
        </p:txBody>
      </p:sp>
      <p:sp>
        <p:nvSpPr>
          <p:cNvPr id="15" name="TextBox 14"/>
          <p:cNvSpPr txBox="1"/>
          <p:nvPr/>
        </p:nvSpPr>
        <p:spPr>
          <a:xfrm>
            <a:off x="1911048" y="2293258"/>
            <a:ext cx="6833809" cy="1384995"/>
          </a:xfrm>
          <a:prstGeom prst="rect">
            <a:avLst/>
          </a:prstGeom>
          <a:noFill/>
        </p:spPr>
        <p:txBody>
          <a:bodyPr wrap="square" rtlCol="0">
            <a:spAutoFit/>
          </a:bodyPr>
          <a:lstStyle/>
          <a:p>
            <a:r>
              <a:rPr lang="en-US" sz="2800" dirty="0">
                <a:solidFill>
                  <a:schemeClr val="bg1"/>
                </a:solidFill>
                <a:latin typeface="Century Gothic"/>
                <a:cs typeface="Century Gothic"/>
              </a:rPr>
              <a:t>Of the 176 things Jesus was said to have done, 84% of them were not actually done by Jesus.</a:t>
            </a:r>
          </a:p>
        </p:txBody>
      </p:sp>
    </p:spTree>
    <p:extLst>
      <p:ext uri="{BB962C8B-B14F-4D97-AF65-F5344CB8AC3E}">
        <p14:creationId xmlns:p14="http://schemas.microsoft.com/office/powerpoint/2010/main" val="221516778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 0 L -0.16146 0.03273 " pathEditMode="relative" ptsTypes="AA">
                                      <p:cBhvr>
                                        <p:cTn id="6" dur="2000" fill="hold"/>
                                        <p:tgtEl>
                                          <p:spTgt spid="5"/>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6146 0.03273 " pathEditMode="relative" ptsTypes="AA">
                                      <p:cBhvr>
                                        <p:cTn id="8" dur="2000" fill="hold"/>
                                        <p:tgtEl>
                                          <p:spTgt spid="6"/>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6.38889E-6 -6.84991E-6 L 6.38889E-6 -0.12477 " pathEditMode="relative" ptsTypes="AA">
                                      <p:cBhvr>
                                        <p:cTn id="10" dur="2000" fill="hold"/>
                                        <p:tgtEl>
                                          <p:spTgt spid="8"/>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4" grpId="0"/>
      <p:bldP spid="15" grpId="0"/>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95</TotalTime>
  <Words>449</Words>
  <Application>Microsoft Macintosh PowerPoint</Application>
  <PresentationFormat>On-screen Show (16:9)</PresentationFormat>
  <Paragraphs>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Bumby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Joshua Creel</cp:lastModifiedBy>
  <cp:revision>11</cp:revision>
  <dcterms:created xsi:type="dcterms:W3CDTF">2015-08-21T19:49:26Z</dcterms:created>
  <dcterms:modified xsi:type="dcterms:W3CDTF">2015-09-20T01:00:31Z</dcterms:modified>
</cp:coreProperties>
</file>