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74" r:id="rId2"/>
    <p:sldId id="400" r:id="rId3"/>
    <p:sldId id="402" r:id="rId4"/>
    <p:sldId id="405" r:id="rId5"/>
    <p:sldId id="407" r:id="rId6"/>
    <p:sldId id="406" r:id="rId7"/>
  </p:sldIdLst>
  <p:sldSz cx="9144000" cy="5143500" type="screen16x9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32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960A0FB-CB68-4D4B-B128-1723185530F7}" type="datetimeFigureOut">
              <a:rPr lang="en-US"/>
              <a:pPr/>
              <a:t>11/22/15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C17C6C4-B31F-7347-A411-D0DFFC55E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4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87D9F60-2623-804D-9CD6-0C14A7E52B88}" type="datetimeFigureOut">
              <a:rPr lang="en-US"/>
              <a:pPr/>
              <a:t>11/22/15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FB757D0-36FA-A64B-9C8C-DAB0DAC88F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4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99C60B-1C3B-2145-8B7B-304B1094F0E0}" type="datetimeFigureOut">
              <a:rPr lang="en-US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EDFF8-12FF-7944-86CE-F6F87F7B4A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1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CFDDD-5D63-D344-B9B3-951681C3254A}" type="datetimeFigureOut">
              <a:rPr lang="en-US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A598-22AA-294B-A0C1-8961D0EA6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2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9AC0D-6977-9146-96D9-4554C79A594B}" type="datetimeFigureOut">
              <a:rPr lang="en-US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BE714-3A50-AB4D-9125-736AE16A9B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AD7789-2522-F440-9E67-48B54DC7298F}" type="datetimeFigureOut">
              <a:rPr lang="en-US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87DEF-A68C-C942-B522-C19D1028E4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768CD-187D-1941-B898-0036A843BFF2}" type="datetimeFigureOut">
              <a:rPr lang="en-US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BA323-0B58-FB43-B503-F9381E1B6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2AAFE-6B97-2D44-BE30-128BC5E9E10F}" type="datetimeFigureOut">
              <a:rPr lang="en-US"/>
              <a:pPr/>
              <a:t>11/22/15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738F0-9208-AF4D-9502-C0007FD168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FF7C7-6042-A844-A7ED-1DD6B3B7A0C8}" type="datetimeFigureOut">
              <a:rPr lang="en-US"/>
              <a:pPr/>
              <a:t>11/22/15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7AF2-2F1D-374D-A54E-84636096FF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33ACA-5A8B-A94C-859D-18ECC582B29E}" type="datetimeFigureOut">
              <a:rPr lang="en-US"/>
              <a:pPr/>
              <a:t>11/22/15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6A0E4-ADF7-1C44-9998-EF995E2BD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264823-2DCB-4646-AB63-3ED4F3774F93}" type="datetimeFigureOut">
              <a:rPr lang="en-US"/>
              <a:pPr/>
              <a:t>11/22/15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2748C-E857-DA46-B6ED-923A55E95F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475F8D-8B1A-6C4A-8CF0-90EE1201E589}" type="datetimeFigureOut">
              <a:rPr lang="en-US"/>
              <a:pPr/>
              <a:t>11/22/15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458DB-F4FF-8440-9B72-A061211376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608080-EBE1-A046-A598-978AB5768F80}" type="datetimeFigureOut">
              <a:rPr lang="en-US"/>
              <a:pPr/>
              <a:t>11/22/15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76C7-472B-3044-BEB8-E3E4998409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AED8A3D-370E-DC4D-A059-59FE36F43E75}" type="datetimeFigureOut">
              <a:rPr lang="en-US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8AA082A-93A4-8348-88E7-F0F59D0328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latin typeface="Calibri" charset="0"/>
                <a:ea typeface="MS PGothic" charset="0"/>
              </a:rPr>
              <a:t>Chapter 11-12</a:t>
            </a:r>
            <a:endParaRPr lang="en-US" sz="3600" dirty="0">
              <a:latin typeface="Calibri" charset="0"/>
              <a:ea typeface="MS PGothic" charset="0"/>
            </a:endParaRP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76200" y="1844675"/>
            <a:ext cx="6248400" cy="3013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700" dirty="0" smtClean="0">
                <a:latin typeface="Calibri" charset="0"/>
                <a:ea typeface="MS PGothic" charset="0"/>
              </a:rPr>
              <a:t>Paul now challenges directly the false apostles in Corinth</a:t>
            </a:r>
          </a:p>
          <a:p>
            <a:pPr>
              <a:lnSpc>
                <a:spcPct val="90000"/>
              </a:lnSpc>
            </a:pPr>
            <a:r>
              <a:rPr lang="en-US" sz="2700" dirty="0" smtClean="0">
                <a:latin typeface="Calibri" charset="0"/>
                <a:ea typeface="MS PGothic" charset="0"/>
              </a:rPr>
              <a:t>Paul’s exposes the heart of his detractors</a:t>
            </a:r>
          </a:p>
          <a:p>
            <a:pPr>
              <a:lnSpc>
                <a:spcPct val="90000"/>
              </a:lnSpc>
            </a:pPr>
            <a:r>
              <a:rPr lang="en-US" sz="2700" dirty="0" smtClean="0">
                <a:latin typeface="Calibri" charset="0"/>
                <a:ea typeface="MS PGothic" charset="0"/>
              </a:rPr>
              <a:t>He engages in what he calls “foolishness” to expose them</a:t>
            </a:r>
            <a:endParaRPr lang="en-US" sz="2700" dirty="0">
              <a:latin typeface="Calibri" charset="0"/>
              <a:ea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92" y="1447801"/>
            <a:ext cx="2644108" cy="3409949"/>
          </a:xfrm>
          <a:prstGeom prst="rect">
            <a:avLst/>
          </a:prstGeom>
          <a:ln w="19050" cmpd="sng">
            <a:solidFill>
              <a:srgbClr val="CCFFCC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127635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Background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1322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33350"/>
            <a:ext cx="4800600" cy="857250"/>
          </a:xfrm>
        </p:spPr>
        <p:txBody>
          <a:bodyPr/>
          <a:lstStyle/>
          <a:p>
            <a:pPr algn="l"/>
            <a:r>
              <a:rPr lang="en-US" sz="3600" dirty="0" smtClean="0">
                <a:latin typeface="Calibri" charset="0"/>
                <a:ea typeface="MS PGothic" charset="0"/>
              </a:rPr>
              <a:t>Chapter 11-12</a:t>
            </a:r>
            <a:endParaRPr lang="en-US" sz="3600" dirty="0">
              <a:latin typeface="Calibri" charset="0"/>
              <a:ea typeface="MS PGothic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2072878"/>
            <a:ext cx="4267200" cy="2784872"/>
          </a:xfrm>
        </p:spPr>
        <p:txBody>
          <a:bodyPr/>
          <a:lstStyle/>
          <a:p>
            <a:r>
              <a:rPr lang="en-US" dirty="0" smtClean="0"/>
              <a:t>Preaches Spirit revealed Word</a:t>
            </a:r>
          </a:p>
          <a:p>
            <a:r>
              <a:rPr lang="en-US" dirty="0" smtClean="0"/>
              <a:t>“Rude in speech”</a:t>
            </a:r>
          </a:p>
          <a:p>
            <a:r>
              <a:rPr lang="en-US" dirty="0" smtClean="0"/>
              <a:t>Refused their money</a:t>
            </a:r>
          </a:p>
          <a:p>
            <a:r>
              <a:rPr lang="en-US" dirty="0" smtClean="0"/>
              <a:t>A burden on no one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2072878"/>
            <a:ext cx="4191000" cy="2784872"/>
          </a:xfrm>
        </p:spPr>
        <p:txBody>
          <a:bodyPr/>
          <a:lstStyle/>
          <a:p>
            <a:r>
              <a:rPr lang="en-US" smtClean="0"/>
              <a:t>Preach </a:t>
            </a:r>
            <a:r>
              <a:rPr lang="en-US" dirty="0" smtClean="0"/>
              <a:t>another Jesus</a:t>
            </a:r>
          </a:p>
          <a:p>
            <a:endParaRPr lang="en-US" dirty="0"/>
          </a:p>
          <a:p>
            <a:r>
              <a:rPr lang="en-US" dirty="0" smtClean="0"/>
              <a:t>Trained orators</a:t>
            </a:r>
          </a:p>
          <a:p>
            <a:r>
              <a:rPr lang="en-US" dirty="0" smtClean="0"/>
              <a:t>Accepted their money</a:t>
            </a:r>
          </a:p>
          <a:p>
            <a:r>
              <a:rPr lang="en-US" dirty="0" smtClean="0"/>
              <a:t>Received support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0"/>
            <a:ext cx="1166952" cy="1504949"/>
          </a:xfrm>
          <a:prstGeom prst="rect">
            <a:avLst/>
          </a:prstGeom>
          <a:ln w="19050" cmpd="sng">
            <a:solidFill>
              <a:srgbClr val="CCFFCC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143893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Paul</a:t>
            </a:r>
            <a:endParaRPr lang="en-US" sz="28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143893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False Teachers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822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206375"/>
            <a:ext cx="8229600" cy="857250"/>
          </a:xfrm>
        </p:spPr>
        <p:txBody>
          <a:bodyPr/>
          <a:lstStyle/>
          <a:p>
            <a:pPr algn="l"/>
            <a:r>
              <a:rPr lang="en-US" sz="3600" dirty="0" smtClean="0">
                <a:latin typeface="Calibri" charset="0"/>
                <a:ea typeface="MS PGothic" charset="0"/>
              </a:rPr>
              <a:t>Caesar Augustus		   Tomb Inscription</a:t>
            </a:r>
            <a:endParaRPr lang="en-US" sz="3600" dirty="0">
              <a:latin typeface="Calibri" charset="0"/>
              <a:ea typeface="MS PGothic" charset="0"/>
            </a:endParaRP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76200" y="1352550"/>
            <a:ext cx="8763000" cy="3657600"/>
          </a:xfrm>
          <a:solidFill>
            <a:srgbClr val="FF0000">
              <a:alpha val="74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Twice have I had the lesser 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riumph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hree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times the [full]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</a:rPr>
              <a:t>curule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riumph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wenty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- one times have I been saluted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as“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</a:rPr>
              <a:t>Imperator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Fifty-five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times has the Senate decreed a thanksgiving unto the Immortal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Gods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Nine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kings, or children of kings, have been led before my chariot in my 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riumphs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hirteen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times had I been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consul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3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762000" y="190500"/>
            <a:ext cx="8839200" cy="857250"/>
          </a:xfrm>
        </p:spPr>
        <p:txBody>
          <a:bodyPr/>
          <a:lstStyle/>
          <a:p>
            <a:pPr algn="l"/>
            <a:r>
              <a:rPr lang="en-US" sz="2800" dirty="0" smtClean="0">
                <a:latin typeface="Calibri" charset="0"/>
                <a:ea typeface="MS PGothic" charset="0"/>
              </a:rPr>
              <a:t>2</a:t>
            </a:r>
            <a:r>
              <a:rPr lang="en-US" sz="2800" baseline="30000" dirty="0" smtClean="0">
                <a:latin typeface="Calibri" charset="0"/>
                <a:ea typeface="MS PGothic" charset="0"/>
              </a:rPr>
              <a:t>nd</a:t>
            </a:r>
            <a:r>
              <a:rPr lang="en-US" sz="2800" dirty="0" smtClean="0">
                <a:latin typeface="Calibri" charset="0"/>
                <a:ea typeface="MS PGothic" charset="0"/>
              </a:rPr>
              <a:t> Cor. 11:23-28			Paul’s Accomplishments</a:t>
            </a:r>
            <a:endParaRPr lang="en-US" sz="2800" dirty="0">
              <a:latin typeface="Calibri" charset="0"/>
              <a:ea typeface="MS P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32275"/>
            <a:ext cx="8610600" cy="3477875"/>
          </a:xfrm>
          <a:prstGeom prst="rect">
            <a:avLst/>
          </a:prstGeom>
          <a:solidFill>
            <a:srgbClr val="FF0000">
              <a:alpha val="73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2F2F2"/>
                </a:solidFill>
              </a:rPr>
              <a:t>Are </a:t>
            </a:r>
            <a:r>
              <a:rPr lang="en-US" sz="2000" dirty="0">
                <a:solidFill>
                  <a:srgbClr val="F2F2F2"/>
                </a:solidFill>
              </a:rPr>
              <a:t>they servants of Christ? I am a better one—I am talking like a madman—with far greater </a:t>
            </a:r>
            <a:r>
              <a:rPr lang="en-US" sz="2000" u="sng" dirty="0">
                <a:solidFill>
                  <a:srgbClr val="F2F2F2"/>
                </a:solidFill>
              </a:rPr>
              <a:t>labors</a:t>
            </a:r>
            <a:r>
              <a:rPr lang="en-US" sz="2000" dirty="0">
                <a:solidFill>
                  <a:srgbClr val="F2F2F2"/>
                </a:solidFill>
              </a:rPr>
              <a:t>, far more </a:t>
            </a:r>
            <a:r>
              <a:rPr lang="en-US" sz="2000" u="sng" dirty="0">
                <a:solidFill>
                  <a:srgbClr val="F2F2F2"/>
                </a:solidFill>
              </a:rPr>
              <a:t>imprisonments</a:t>
            </a:r>
            <a:r>
              <a:rPr lang="en-US" sz="2000" dirty="0">
                <a:solidFill>
                  <a:srgbClr val="F2F2F2"/>
                </a:solidFill>
              </a:rPr>
              <a:t>, with countless </a:t>
            </a:r>
            <a:r>
              <a:rPr lang="en-US" sz="2000" u="sng" dirty="0">
                <a:solidFill>
                  <a:srgbClr val="F2F2F2"/>
                </a:solidFill>
              </a:rPr>
              <a:t>beatings</a:t>
            </a:r>
            <a:r>
              <a:rPr lang="en-US" sz="2000" dirty="0">
                <a:solidFill>
                  <a:srgbClr val="F2F2F2"/>
                </a:solidFill>
              </a:rPr>
              <a:t>, and often </a:t>
            </a:r>
            <a:r>
              <a:rPr lang="en-US" sz="2000" u="sng" dirty="0">
                <a:solidFill>
                  <a:srgbClr val="F2F2F2"/>
                </a:solidFill>
              </a:rPr>
              <a:t>near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death</a:t>
            </a:r>
            <a:r>
              <a:rPr lang="en-US" sz="2000" dirty="0">
                <a:solidFill>
                  <a:srgbClr val="F2F2F2"/>
                </a:solidFill>
              </a:rPr>
              <a:t>. Five times I received at the hands of the Jews the </a:t>
            </a:r>
            <a:r>
              <a:rPr lang="en-US" sz="2000" u="sng" dirty="0">
                <a:solidFill>
                  <a:srgbClr val="F2F2F2"/>
                </a:solidFill>
              </a:rPr>
              <a:t>forty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lashes</a:t>
            </a:r>
            <a:r>
              <a:rPr lang="en-US" sz="2000" dirty="0">
                <a:solidFill>
                  <a:srgbClr val="F2F2F2"/>
                </a:solidFill>
              </a:rPr>
              <a:t> less one. Three times I was </a:t>
            </a:r>
            <a:r>
              <a:rPr lang="en-US" sz="2000" u="sng" dirty="0">
                <a:solidFill>
                  <a:srgbClr val="F2F2F2"/>
                </a:solidFill>
              </a:rPr>
              <a:t>beaten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with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rods</a:t>
            </a:r>
            <a:r>
              <a:rPr lang="en-US" sz="2000" dirty="0">
                <a:solidFill>
                  <a:srgbClr val="F2F2F2"/>
                </a:solidFill>
              </a:rPr>
              <a:t>. Once I was </a:t>
            </a:r>
            <a:r>
              <a:rPr lang="en-US" sz="2000" u="sng" dirty="0">
                <a:solidFill>
                  <a:srgbClr val="F2F2F2"/>
                </a:solidFill>
              </a:rPr>
              <a:t>stoned</a:t>
            </a:r>
            <a:r>
              <a:rPr lang="en-US" sz="2000" dirty="0">
                <a:solidFill>
                  <a:srgbClr val="F2F2F2"/>
                </a:solidFill>
              </a:rPr>
              <a:t>. Three times I was </a:t>
            </a:r>
            <a:r>
              <a:rPr lang="en-US" sz="2000" u="sng" dirty="0">
                <a:solidFill>
                  <a:srgbClr val="F2F2F2"/>
                </a:solidFill>
              </a:rPr>
              <a:t>shipwrecked</a:t>
            </a:r>
            <a:r>
              <a:rPr lang="en-US" sz="2000" dirty="0">
                <a:solidFill>
                  <a:srgbClr val="F2F2F2"/>
                </a:solidFill>
              </a:rPr>
              <a:t>; a night and a day I was adrift at sea; on </a:t>
            </a:r>
            <a:r>
              <a:rPr lang="en-US" sz="2000" u="sng" dirty="0">
                <a:solidFill>
                  <a:srgbClr val="F2F2F2"/>
                </a:solidFill>
              </a:rPr>
              <a:t>frequent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journeys</a:t>
            </a:r>
            <a:r>
              <a:rPr lang="en-US" sz="2000" dirty="0">
                <a:solidFill>
                  <a:srgbClr val="F2F2F2"/>
                </a:solidFill>
              </a:rPr>
              <a:t>, in </a:t>
            </a:r>
            <a:r>
              <a:rPr lang="en-US" sz="2000" u="sng" dirty="0">
                <a:solidFill>
                  <a:srgbClr val="F2F2F2"/>
                </a:solidFill>
              </a:rPr>
              <a:t>danger</a:t>
            </a:r>
            <a:r>
              <a:rPr lang="en-US" sz="2000" dirty="0">
                <a:solidFill>
                  <a:srgbClr val="F2F2F2"/>
                </a:solidFill>
              </a:rPr>
              <a:t> from </a:t>
            </a:r>
            <a:r>
              <a:rPr lang="en-US" sz="2000" u="sng" dirty="0">
                <a:solidFill>
                  <a:srgbClr val="F2F2F2"/>
                </a:solidFill>
              </a:rPr>
              <a:t>rivers</a:t>
            </a:r>
            <a:r>
              <a:rPr lang="en-US" sz="2000" dirty="0">
                <a:solidFill>
                  <a:srgbClr val="F2F2F2"/>
                </a:solidFill>
              </a:rPr>
              <a:t>, danger from </a:t>
            </a:r>
            <a:r>
              <a:rPr lang="en-US" sz="2000" u="sng" dirty="0">
                <a:solidFill>
                  <a:srgbClr val="F2F2F2"/>
                </a:solidFill>
              </a:rPr>
              <a:t>robbers</a:t>
            </a:r>
            <a:r>
              <a:rPr lang="en-US" sz="2000" dirty="0">
                <a:solidFill>
                  <a:srgbClr val="F2F2F2"/>
                </a:solidFill>
              </a:rPr>
              <a:t>, danger from </a:t>
            </a:r>
            <a:r>
              <a:rPr lang="en-US" sz="2000" u="sng" dirty="0">
                <a:solidFill>
                  <a:srgbClr val="F2F2F2"/>
                </a:solidFill>
              </a:rPr>
              <a:t>my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own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people</a:t>
            </a:r>
            <a:r>
              <a:rPr lang="en-US" sz="2000" dirty="0">
                <a:solidFill>
                  <a:srgbClr val="F2F2F2"/>
                </a:solidFill>
              </a:rPr>
              <a:t>, danger from </a:t>
            </a:r>
            <a:r>
              <a:rPr lang="en-US" sz="2000" u="sng" dirty="0">
                <a:solidFill>
                  <a:srgbClr val="F2F2F2"/>
                </a:solidFill>
              </a:rPr>
              <a:t>Gentiles</a:t>
            </a:r>
            <a:r>
              <a:rPr lang="en-US" sz="2000" dirty="0">
                <a:solidFill>
                  <a:srgbClr val="F2F2F2"/>
                </a:solidFill>
              </a:rPr>
              <a:t>, danger </a:t>
            </a:r>
            <a:r>
              <a:rPr lang="en-US" sz="2000" u="sng" dirty="0">
                <a:solidFill>
                  <a:srgbClr val="F2F2F2"/>
                </a:solidFill>
              </a:rPr>
              <a:t>in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the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city</a:t>
            </a:r>
            <a:r>
              <a:rPr lang="en-US" sz="2000" dirty="0">
                <a:solidFill>
                  <a:srgbClr val="F2F2F2"/>
                </a:solidFill>
              </a:rPr>
              <a:t>, danger </a:t>
            </a:r>
            <a:r>
              <a:rPr lang="en-US" sz="2000" u="sng" dirty="0">
                <a:solidFill>
                  <a:srgbClr val="F2F2F2"/>
                </a:solidFill>
              </a:rPr>
              <a:t>in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the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wilderness</a:t>
            </a:r>
            <a:r>
              <a:rPr lang="en-US" sz="2000" dirty="0">
                <a:solidFill>
                  <a:srgbClr val="F2F2F2"/>
                </a:solidFill>
              </a:rPr>
              <a:t>, danger </a:t>
            </a:r>
            <a:r>
              <a:rPr lang="en-US" sz="2000" u="sng" dirty="0">
                <a:solidFill>
                  <a:srgbClr val="F2F2F2"/>
                </a:solidFill>
              </a:rPr>
              <a:t>at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sea</a:t>
            </a:r>
            <a:r>
              <a:rPr lang="en-US" sz="2000" dirty="0">
                <a:solidFill>
                  <a:srgbClr val="F2F2F2"/>
                </a:solidFill>
              </a:rPr>
              <a:t>, danger </a:t>
            </a:r>
            <a:r>
              <a:rPr lang="en-US" sz="2000" u="sng" dirty="0">
                <a:solidFill>
                  <a:srgbClr val="F2F2F2"/>
                </a:solidFill>
              </a:rPr>
              <a:t>from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false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brothers</a:t>
            </a:r>
            <a:r>
              <a:rPr lang="en-US" sz="2000" dirty="0">
                <a:solidFill>
                  <a:srgbClr val="F2F2F2"/>
                </a:solidFill>
              </a:rPr>
              <a:t>; in </a:t>
            </a:r>
            <a:r>
              <a:rPr lang="en-US" sz="2000" u="sng" dirty="0">
                <a:solidFill>
                  <a:srgbClr val="F2F2F2"/>
                </a:solidFill>
              </a:rPr>
              <a:t>toil</a:t>
            </a:r>
            <a:r>
              <a:rPr lang="en-US" sz="2000" dirty="0">
                <a:solidFill>
                  <a:srgbClr val="F2F2F2"/>
                </a:solidFill>
              </a:rPr>
              <a:t> and </a:t>
            </a:r>
            <a:r>
              <a:rPr lang="en-US" sz="2000" u="sng" dirty="0">
                <a:solidFill>
                  <a:srgbClr val="F2F2F2"/>
                </a:solidFill>
              </a:rPr>
              <a:t>hardship</a:t>
            </a:r>
            <a:r>
              <a:rPr lang="en-US" sz="2000" dirty="0">
                <a:solidFill>
                  <a:srgbClr val="F2F2F2"/>
                </a:solidFill>
              </a:rPr>
              <a:t>, through </a:t>
            </a:r>
            <a:r>
              <a:rPr lang="en-US" sz="2000" u="sng" dirty="0">
                <a:solidFill>
                  <a:srgbClr val="F2F2F2"/>
                </a:solidFill>
              </a:rPr>
              <a:t>many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a sleepless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night</a:t>
            </a:r>
            <a:r>
              <a:rPr lang="en-US" sz="2000" dirty="0">
                <a:solidFill>
                  <a:srgbClr val="F2F2F2"/>
                </a:solidFill>
              </a:rPr>
              <a:t>, in </a:t>
            </a:r>
            <a:r>
              <a:rPr lang="en-US" sz="2000" u="sng" dirty="0">
                <a:solidFill>
                  <a:srgbClr val="F2F2F2"/>
                </a:solidFill>
              </a:rPr>
              <a:t>hunger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and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thirst</a:t>
            </a:r>
            <a:r>
              <a:rPr lang="en-US" sz="2000" dirty="0">
                <a:solidFill>
                  <a:srgbClr val="F2F2F2"/>
                </a:solidFill>
              </a:rPr>
              <a:t>, often </a:t>
            </a:r>
            <a:r>
              <a:rPr lang="en-US" sz="2000" u="sng" dirty="0">
                <a:solidFill>
                  <a:srgbClr val="F2F2F2"/>
                </a:solidFill>
              </a:rPr>
              <a:t>without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food</a:t>
            </a:r>
            <a:r>
              <a:rPr lang="en-US" sz="2000" dirty="0">
                <a:solidFill>
                  <a:srgbClr val="F2F2F2"/>
                </a:solidFill>
              </a:rPr>
              <a:t>, in </a:t>
            </a:r>
            <a:r>
              <a:rPr lang="en-US" sz="2000" u="sng" dirty="0">
                <a:solidFill>
                  <a:srgbClr val="F2F2F2"/>
                </a:solidFill>
              </a:rPr>
              <a:t>cold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and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exposure</a:t>
            </a:r>
            <a:r>
              <a:rPr lang="en-US" sz="2000" dirty="0">
                <a:solidFill>
                  <a:srgbClr val="F2F2F2"/>
                </a:solidFill>
              </a:rPr>
              <a:t>. And, apart from other things, there is the </a:t>
            </a:r>
            <a:r>
              <a:rPr lang="en-US" sz="2000" u="sng" dirty="0">
                <a:solidFill>
                  <a:srgbClr val="F2F2F2"/>
                </a:solidFill>
              </a:rPr>
              <a:t>daily</a:t>
            </a:r>
            <a:r>
              <a:rPr lang="en-US" sz="2000" dirty="0">
                <a:solidFill>
                  <a:srgbClr val="F2F2F2"/>
                </a:solidFill>
              </a:rPr>
              <a:t> pressure on me of my </a:t>
            </a:r>
            <a:r>
              <a:rPr lang="en-US" sz="2000" u="sng" dirty="0">
                <a:solidFill>
                  <a:srgbClr val="F2F2F2"/>
                </a:solidFill>
              </a:rPr>
              <a:t>anxiety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for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all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the</a:t>
            </a:r>
            <a:r>
              <a:rPr lang="en-US" sz="2000" dirty="0">
                <a:solidFill>
                  <a:srgbClr val="F2F2F2"/>
                </a:solidFill>
              </a:rPr>
              <a:t> </a:t>
            </a:r>
            <a:r>
              <a:rPr lang="en-US" sz="2000" u="sng" dirty="0">
                <a:solidFill>
                  <a:srgbClr val="F2F2F2"/>
                </a:solidFill>
              </a:rPr>
              <a:t>churches</a:t>
            </a:r>
            <a:r>
              <a:rPr lang="en-US" sz="2000" dirty="0" smtClean="0">
                <a:solidFill>
                  <a:srgbClr val="F2F2F2"/>
                </a:solidFill>
              </a:rPr>
              <a:t>.</a:t>
            </a:r>
            <a:endParaRPr lang="en-US" sz="20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latin typeface="Calibri" charset="0"/>
                <a:ea typeface="MS PGothic" charset="0"/>
              </a:rPr>
              <a:t>Paul’s Glorying		   </a:t>
            </a:r>
            <a:r>
              <a:rPr lang="en-US" sz="3600" dirty="0" err="1" smtClean="0">
                <a:latin typeface="Calibri" charset="0"/>
                <a:ea typeface="MS PGothic" charset="0"/>
              </a:rPr>
              <a:t>Chpt</a:t>
            </a:r>
            <a:r>
              <a:rPr lang="en-US" sz="3600" dirty="0" smtClean="0">
                <a:latin typeface="Calibri" charset="0"/>
                <a:ea typeface="MS PGothic" charset="0"/>
              </a:rPr>
              <a:t> 11-12</a:t>
            </a:r>
            <a:endParaRPr lang="en-US" sz="3600" dirty="0">
              <a:latin typeface="Calibri" charset="0"/>
              <a:ea typeface="MS PGothic" charset="0"/>
            </a:endParaRP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0" y="1276350"/>
            <a:ext cx="609600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  <a:ea typeface="MS PGothic" charset="0"/>
              </a:rPr>
              <a:t>More abundant labors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  <a:ea typeface="MS PGothic" charset="0"/>
              </a:rPr>
              <a:t>In prisons more abundantly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  <a:ea typeface="MS PGothic" charset="0"/>
              </a:rPr>
              <a:t>Jewish whippings (5)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  <a:ea typeface="MS PGothic" charset="0"/>
              </a:rPr>
              <a:t>Roman beatings (3</a:t>
            </a:r>
            <a:r>
              <a:rPr lang="en-US" sz="2800" dirty="0" smtClean="0">
                <a:latin typeface="Calibri" charset="0"/>
                <a:ea typeface="MS PGothic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  <a:ea typeface="MS PGothic" charset="0"/>
              </a:rPr>
              <a:t>Stoned</a:t>
            </a:r>
            <a:endParaRPr lang="en-US" sz="2800" dirty="0" smtClean="0">
              <a:latin typeface="Calibri" charset="0"/>
              <a:ea typeface="MS PGothic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  <a:ea typeface="MS PGothic" charset="0"/>
              </a:rPr>
              <a:t>Shipwrecks (3)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  <a:ea typeface="MS PGothic" charset="0"/>
              </a:rPr>
              <a:t>Many kinds of peril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  <a:ea typeface="MS PGothic" charset="0"/>
              </a:rPr>
              <a:t>Often and hungry, thirsty, cold, naked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  <a:ea typeface="MS PGothic" charset="0"/>
              </a:rPr>
              <a:t>Anxiety for the brethren</a:t>
            </a:r>
            <a:endParaRPr lang="en-US" sz="2400" dirty="0">
              <a:latin typeface="Calibri" charset="0"/>
              <a:ea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352550"/>
            <a:ext cx="2644108" cy="3409949"/>
          </a:xfrm>
          <a:prstGeom prst="rect">
            <a:avLst/>
          </a:prstGeom>
          <a:ln w="19050" cmpd="sng">
            <a:solidFill>
              <a:srgbClr val="CCFFCC"/>
            </a:solidFill>
          </a:ln>
        </p:spPr>
      </p:pic>
    </p:spTree>
    <p:extLst>
      <p:ext uri="{BB962C8B-B14F-4D97-AF65-F5344CB8AC3E}">
        <p14:creationId xmlns:p14="http://schemas.microsoft.com/office/powerpoint/2010/main" val="40681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355</Words>
  <Application>Microsoft Macintosh PowerPoint</Application>
  <PresentationFormat>On-screen Show (16:9)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Chapter 11-12</vt:lpstr>
      <vt:lpstr>Chapter 11-12</vt:lpstr>
      <vt:lpstr>Caesar Augustus     Tomb Inscription</vt:lpstr>
      <vt:lpstr>2nd Cor. 11:23-28   Paul’s Accomplishments</vt:lpstr>
      <vt:lpstr>Paul’s Glorying     Chpt 11-12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Eric</dc:creator>
  <cp:keywords/>
  <dc:description/>
  <cp:lastModifiedBy>Steve</cp:lastModifiedBy>
  <cp:revision>126</cp:revision>
  <cp:lastPrinted>2015-11-21T17:01:12Z</cp:lastPrinted>
  <dcterms:created xsi:type="dcterms:W3CDTF">2012-06-10T16:56:07Z</dcterms:created>
  <dcterms:modified xsi:type="dcterms:W3CDTF">2015-11-22T12:52:11Z</dcterms:modified>
  <cp:category/>
</cp:coreProperties>
</file>