
<file path=[Content_Types].xml><?xml version="1.0" encoding="utf-8"?>
<Types xmlns="http://schemas.openxmlformats.org/package/2006/content-types">
  <Default Extension="xml" ContentType="application/xml"/>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56" r:id="rId3"/>
    <p:sldId id="281" r:id="rId4"/>
    <p:sldId id="272" r:id="rId5"/>
    <p:sldId id="282" r:id="rId6"/>
    <p:sldId id="283" r:id="rId7"/>
    <p:sldId id="284" r:id="rId8"/>
    <p:sldId id="269" r:id="rId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DA8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348"/>
    <p:restoredTop sz="94674"/>
  </p:normalViewPr>
  <p:slideViewPr>
    <p:cSldViewPr snapToGrid="0" snapToObjects="1">
      <p:cViewPr varScale="1">
        <p:scale>
          <a:sx n="128" d="100"/>
          <a:sy n="128" d="100"/>
        </p:scale>
        <p:origin x="184" y="768"/>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5/6/16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5/6/16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5/6/16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5/6/16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5/6/16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5/6/16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5/6/16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5/6/16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5/6/16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5/6/16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5/6/16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5/6/16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4608179"/>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resentation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78836703"/>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121915555"/>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0" y="328863"/>
            <a:ext cx="9144000" cy="3016210"/>
          </a:xfrm>
          <a:prstGeom prst="rect">
            <a:avLst/>
          </a:prstGeom>
          <a:noFill/>
        </p:spPr>
        <p:txBody>
          <a:bodyPr wrap="square" rtlCol="0">
            <a:spAutoFit/>
          </a:bodyPr>
          <a:lstStyle/>
          <a:p>
            <a:pPr>
              <a:spcAft>
                <a:spcPts val="1200"/>
              </a:spcAft>
            </a:pPr>
            <a:r>
              <a:rPr lang="en-US" sz="3200" dirty="0" smtClean="0">
                <a:effectLst>
                  <a:outerShdw blurRad="50800" dist="50800" dir="2700000" algn="tl" rotWithShape="0">
                    <a:prstClr val="black"/>
                  </a:outerShdw>
                </a:effectLst>
                <a:latin typeface="Century"/>
                <a:cs typeface="Century"/>
              </a:rPr>
              <a:t>Keys To Understanding</a:t>
            </a:r>
            <a:r>
              <a:rPr lang="is-IS" sz="3200" dirty="0" smtClean="0">
                <a:effectLst>
                  <a:outerShdw blurRad="50800" dist="50800" dir="2700000" algn="tl" rotWithShape="0">
                    <a:prstClr val="black"/>
                  </a:outerShdw>
                </a:effectLst>
                <a:latin typeface="Century"/>
                <a:cs typeface="Century"/>
              </a:rPr>
              <a:t>…</a:t>
            </a:r>
            <a:endParaRPr lang="en-US" sz="3200" dirty="0" smtClean="0">
              <a:effectLst>
                <a:outerShdw blurRad="50800" dist="50800" dir="2700000" algn="tl" rotWithShape="0">
                  <a:prstClr val="black"/>
                </a:outerShdw>
              </a:effectLst>
              <a:latin typeface="Century"/>
              <a:cs typeface="Century"/>
            </a:endParaRPr>
          </a:p>
          <a:p>
            <a:pPr marL="514350" indent="-514350">
              <a:spcAft>
                <a:spcPts val="1200"/>
              </a:spcAft>
              <a:buFont typeface="+mj-lt"/>
              <a:buAutoNum type="arabicPeriod"/>
            </a:pPr>
            <a:r>
              <a:rPr lang="en-US" sz="3200" dirty="0" smtClean="0">
                <a:effectLst>
                  <a:outerShdw blurRad="50800" dist="50800" dir="2700000" algn="tl" rotWithShape="0">
                    <a:prstClr val="black"/>
                  </a:outerShdw>
                </a:effectLst>
                <a:latin typeface="Century"/>
                <a:cs typeface="Century"/>
              </a:rPr>
              <a:t>The judgments are partial, not final.</a:t>
            </a:r>
          </a:p>
          <a:p>
            <a:pPr marL="514350" indent="-514350">
              <a:spcAft>
                <a:spcPts val="1200"/>
              </a:spcAft>
              <a:buFont typeface="+mj-lt"/>
              <a:buAutoNum type="arabicPeriod"/>
            </a:pPr>
            <a:r>
              <a:rPr lang="en-US" sz="3200" dirty="0" smtClean="0">
                <a:effectLst>
                  <a:outerShdw blurRad="50800" dist="50800" dir="2700000" algn="tl" rotWithShape="0">
                    <a:prstClr val="black"/>
                  </a:outerShdw>
                </a:effectLst>
                <a:latin typeface="Century"/>
                <a:cs typeface="Century"/>
              </a:rPr>
              <a:t>God is answering the prayers of His people.</a:t>
            </a:r>
          </a:p>
          <a:p>
            <a:pPr marL="514350" indent="-514350">
              <a:spcAft>
                <a:spcPts val="1200"/>
              </a:spcAft>
              <a:buFont typeface="+mj-lt"/>
              <a:buAutoNum type="arabicPeriod"/>
            </a:pPr>
            <a:r>
              <a:rPr lang="en-US" sz="3200" dirty="0" smtClean="0">
                <a:effectLst>
                  <a:outerShdw blurRad="50800" dist="50800" dir="2700000" algn="tl" rotWithShape="0">
                    <a:prstClr val="black"/>
                  </a:outerShdw>
                </a:effectLst>
                <a:latin typeface="Century"/>
                <a:cs typeface="Century"/>
              </a:rPr>
              <a:t>God is giving man one more chance</a:t>
            </a:r>
            <a:br>
              <a:rPr lang="en-US" sz="3200" dirty="0" smtClean="0">
                <a:effectLst>
                  <a:outerShdw blurRad="50800" dist="50800" dir="2700000" algn="tl" rotWithShape="0">
                    <a:prstClr val="black"/>
                  </a:outerShdw>
                </a:effectLst>
                <a:latin typeface="Century"/>
                <a:cs typeface="Century"/>
              </a:rPr>
            </a:br>
            <a:r>
              <a:rPr lang="en-US" sz="3200" dirty="0" smtClean="0">
                <a:effectLst>
                  <a:outerShdw blurRad="50800" dist="50800" dir="2700000" algn="tl" rotWithShape="0">
                    <a:prstClr val="black"/>
                  </a:outerShdw>
                </a:effectLst>
                <a:latin typeface="Century"/>
                <a:cs typeface="Century"/>
              </a:rPr>
              <a:t>to repent.</a:t>
            </a:r>
            <a:endParaRPr lang="en-US" sz="3200" dirty="0">
              <a:effectLst>
                <a:outerShdw blurRad="50800" dist="50800" dir="2700000" algn="tl" rotWithShape="0">
                  <a:prstClr val="black"/>
                </a:outerShdw>
              </a:effectLst>
              <a:latin typeface="Century"/>
              <a:cs typeface="Century"/>
            </a:endParaRPr>
          </a:p>
        </p:txBody>
      </p:sp>
    </p:spTree>
    <p:extLst>
      <p:ext uri="{BB962C8B-B14F-4D97-AF65-F5344CB8AC3E}">
        <p14:creationId xmlns:p14="http://schemas.microsoft.com/office/powerpoint/2010/main" val="24439211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0" y="328863"/>
            <a:ext cx="9144000" cy="2523768"/>
          </a:xfrm>
          <a:prstGeom prst="rect">
            <a:avLst/>
          </a:prstGeom>
          <a:noFill/>
        </p:spPr>
        <p:txBody>
          <a:bodyPr wrap="square" rtlCol="0">
            <a:spAutoFit/>
          </a:bodyPr>
          <a:lstStyle/>
          <a:p>
            <a:pPr>
              <a:spcAft>
                <a:spcPts val="1200"/>
              </a:spcAft>
            </a:pPr>
            <a:r>
              <a:rPr lang="en-US" sz="3200" dirty="0" smtClean="0">
                <a:effectLst>
                  <a:outerShdw blurRad="50800" dist="50800" dir="2700000" algn="tl" rotWithShape="0">
                    <a:prstClr val="black"/>
                  </a:outerShdw>
                </a:effectLst>
                <a:latin typeface="Century"/>
                <a:cs typeface="Century"/>
              </a:rPr>
              <a:t>The First 6 Trumpets</a:t>
            </a:r>
            <a:endParaRPr lang="en-US" sz="3200" dirty="0" smtClean="0">
              <a:effectLst>
                <a:outerShdw blurRad="50800" dist="50800" dir="2700000" algn="tl" rotWithShape="0">
                  <a:prstClr val="black"/>
                </a:outerShdw>
              </a:effectLst>
              <a:latin typeface="Century"/>
              <a:cs typeface="Century"/>
            </a:endParaRPr>
          </a:p>
          <a:p>
            <a:pPr marL="514350" indent="-514350">
              <a:spcAft>
                <a:spcPts val="1200"/>
              </a:spcAft>
              <a:buFont typeface="Arial" charset="0"/>
              <a:buChar char="•"/>
            </a:pPr>
            <a:r>
              <a:rPr lang="en-US" sz="3200" dirty="0" smtClean="0">
                <a:effectLst>
                  <a:outerShdw blurRad="50800" dist="50800" dir="2700000" algn="tl" rotWithShape="0">
                    <a:prstClr val="black"/>
                  </a:outerShdw>
                </a:effectLst>
                <a:latin typeface="Century"/>
                <a:cs typeface="Century"/>
              </a:rPr>
              <a:t>Trumpets 1-4: Natural Disasters (8.7-13)</a:t>
            </a:r>
          </a:p>
          <a:p>
            <a:pPr marL="514350" indent="-514350">
              <a:spcAft>
                <a:spcPts val="1200"/>
              </a:spcAft>
              <a:buFont typeface="Arial" charset="0"/>
              <a:buChar char="•"/>
            </a:pPr>
            <a:r>
              <a:rPr lang="en-US" sz="3200" dirty="0" smtClean="0">
                <a:effectLst>
                  <a:outerShdw blurRad="50800" dist="50800" dir="2700000" algn="tl" rotWithShape="0">
                    <a:prstClr val="black"/>
                  </a:outerShdw>
                </a:effectLst>
                <a:latin typeface="Century"/>
                <a:cs typeface="Century"/>
              </a:rPr>
              <a:t>Trumpet 5: The Consequences of Sin (9.1-12)</a:t>
            </a:r>
          </a:p>
          <a:p>
            <a:pPr marL="514350" indent="-514350">
              <a:spcAft>
                <a:spcPts val="1200"/>
              </a:spcAft>
              <a:buFont typeface="Arial" charset="0"/>
              <a:buChar char="•"/>
            </a:pPr>
            <a:r>
              <a:rPr lang="en-US" sz="3200" dirty="0" smtClean="0">
                <a:effectLst>
                  <a:outerShdw blurRad="50800" dist="50800" dir="2700000" algn="tl" rotWithShape="0">
                    <a:prstClr val="black"/>
                  </a:outerShdw>
                </a:effectLst>
                <a:latin typeface="Century"/>
                <a:cs typeface="Century"/>
              </a:rPr>
              <a:t>Trumpet 6: Invading Armies (9.13-19)</a:t>
            </a:r>
            <a:endParaRPr lang="en-US" sz="3200" dirty="0">
              <a:effectLst>
                <a:outerShdw blurRad="50800" dist="50800" dir="2700000" algn="tl" rotWithShape="0">
                  <a:prstClr val="black"/>
                </a:outerShdw>
              </a:effectLst>
              <a:latin typeface="Century"/>
              <a:cs typeface="Century"/>
            </a:endParaRPr>
          </a:p>
        </p:txBody>
      </p:sp>
    </p:spTree>
    <p:extLst>
      <p:ext uri="{BB962C8B-B14F-4D97-AF65-F5344CB8AC3E}">
        <p14:creationId xmlns:p14="http://schemas.microsoft.com/office/powerpoint/2010/main" val="3632276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0" y="0"/>
            <a:ext cx="9144000" cy="3693319"/>
          </a:xfrm>
          <a:prstGeom prst="rect">
            <a:avLst/>
          </a:prstGeom>
          <a:noFill/>
        </p:spPr>
        <p:txBody>
          <a:bodyPr wrap="square" rtlCol="0">
            <a:spAutoFit/>
          </a:bodyPr>
          <a:lstStyle/>
          <a:p>
            <a:pPr>
              <a:spcAft>
                <a:spcPts val="1200"/>
              </a:spcAft>
            </a:pPr>
            <a:r>
              <a:rPr lang="en-US" sz="2800" dirty="0" smtClean="0">
                <a:effectLst>
                  <a:outerShdw blurRad="50800" dist="50800" dir="2700000" algn="tl" rotWithShape="0">
                    <a:prstClr val="black"/>
                  </a:outerShdw>
                </a:effectLst>
                <a:latin typeface="Century"/>
                <a:cs typeface="Century"/>
              </a:rPr>
              <a:t>“</a:t>
            </a:r>
            <a:r>
              <a:rPr lang="en-US" sz="2800" dirty="0">
                <a:effectLst>
                  <a:outerShdw blurRad="50800" dist="50800" dir="2700000" algn="tl" rotWithShape="0">
                    <a:prstClr val="black"/>
                  </a:outerShdw>
                </a:effectLst>
                <a:latin typeface="Century"/>
                <a:cs typeface="Century"/>
              </a:rPr>
              <a:t>The rest of mankind, who were not killed by these plagues, did not repent of the works of their hands, so as not to worship demons, and the idols of gold and of silver and of brass and of stone and of wood, which can neither see nor hear nor walk; and they did not repent of their murders nor of their sorceries </a:t>
            </a:r>
            <a:r>
              <a:rPr lang="en-US" sz="2800" dirty="0" smtClean="0">
                <a:effectLst>
                  <a:outerShdw blurRad="50800" dist="50800" dir="2700000" algn="tl" rotWithShape="0">
                    <a:prstClr val="black"/>
                  </a:outerShdw>
                </a:effectLst>
                <a:latin typeface="Century"/>
                <a:cs typeface="Century"/>
              </a:rPr>
              <a:t/>
            </a:r>
            <a:br>
              <a:rPr lang="en-US" sz="2800" dirty="0" smtClean="0">
                <a:effectLst>
                  <a:outerShdw blurRad="50800" dist="50800" dir="2700000" algn="tl" rotWithShape="0">
                    <a:prstClr val="black"/>
                  </a:outerShdw>
                </a:effectLst>
                <a:latin typeface="Century"/>
                <a:cs typeface="Century"/>
              </a:rPr>
            </a:br>
            <a:r>
              <a:rPr lang="en-US" sz="2800" dirty="0" smtClean="0">
                <a:effectLst>
                  <a:outerShdw blurRad="50800" dist="50800" dir="2700000" algn="tl" rotWithShape="0">
                    <a:prstClr val="black"/>
                  </a:outerShdw>
                </a:effectLst>
                <a:latin typeface="Century"/>
                <a:cs typeface="Century"/>
              </a:rPr>
              <a:t>nor </a:t>
            </a:r>
            <a:r>
              <a:rPr lang="en-US" sz="2800" dirty="0">
                <a:effectLst>
                  <a:outerShdw blurRad="50800" dist="50800" dir="2700000" algn="tl" rotWithShape="0">
                    <a:prstClr val="black"/>
                  </a:outerShdw>
                </a:effectLst>
                <a:latin typeface="Century"/>
                <a:cs typeface="Century"/>
              </a:rPr>
              <a:t>of their immorality nor of their thefts.” </a:t>
            </a:r>
            <a:endParaRPr lang="en-US" sz="2800" dirty="0" smtClean="0">
              <a:effectLst>
                <a:outerShdw blurRad="50800" dist="50800" dir="2700000" algn="tl" rotWithShape="0">
                  <a:prstClr val="black"/>
                </a:outerShdw>
              </a:effectLst>
              <a:latin typeface="Century"/>
              <a:cs typeface="Century"/>
            </a:endParaRPr>
          </a:p>
          <a:p>
            <a:pPr>
              <a:spcAft>
                <a:spcPts val="1200"/>
              </a:spcAft>
            </a:pPr>
            <a:r>
              <a:rPr lang="en-US" sz="2800" dirty="0" smtClean="0">
                <a:effectLst>
                  <a:outerShdw blurRad="50800" dist="50800" dir="2700000" algn="tl" rotWithShape="0">
                    <a:prstClr val="black"/>
                  </a:outerShdw>
                </a:effectLst>
                <a:latin typeface="Century"/>
                <a:cs typeface="Century"/>
              </a:rPr>
              <a:t>(</a:t>
            </a:r>
            <a:r>
              <a:rPr lang="en-US" sz="2800" dirty="0">
                <a:effectLst>
                  <a:outerShdw blurRad="50800" dist="50800" dir="2700000" algn="tl" rotWithShape="0">
                    <a:prstClr val="black"/>
                  </a:outerShdw>
                </a:effectLst>
                <a:latin typeface="Century"/>
                <a:cs typeface="Century"/>
              </a:rPr>
              <a:t>Revelation </a:t>
            </a:r>
            <a:r>
              <a:rPr lang="en-US" sz="2800" dirty="0" smtClean="0">
                <a:effectLst>
                  <a:outerShdw blurRad="50800" dist="50800" dir="2700000" algn="tl" rotWithShape="0">
                    <a:prstClr val="black"/>
                  </a:outerShdw>
                </a:effectLst>
                <a:latin typeface="Century"/>
                <a:cs typeface="Century"/>
              </a:rPr>
              <a:t>9:20–21) </a:t>
            </a:r>
            <a:endParaRPr lang="en-US" sz="2800" dirty="0">
              <a:effectLst>
                <a:outerShdw blurRad="50800" dist="50800" dir="2700000" algn="tl" rotWithShape="0">
                  <a:prstClr val="black"/>
                </a:outerShdw>
              </a:effectLst>
              <a:latin typeface="Century"/>
              <a:cs typeface="Century"/>
            </a:endParaRPr>
          </a:p>
        </p:txBody>
      </p:sp>
    </p:spTree>
    <p:extLst>
      <p:ext uri="{BB962C8B-B14F-4D97-AF65-F5344CB8AC3E}">
        <p14:creationId xmlns:p14="http://schemas.microsoft.com/office/powerpoint/2010/main" val="232783012"/>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0" y="0"/>
            <a:ext cx="9144000" cy="3693319"/>
          </a:xfrm>
          <a:prstGeom prst="rect">
            <a:avLst/>
          </a:prstGeom>
          <a:noFill/>
        </p:spPr>
        <p:txBody>
          <a:bodyPr wrap="square" rtlCol="0">
            <a:spAutoFit/>
          </a:bodyPr>
          <a:lstStyle/>
          <a:p>
            <a:pPr>
              <a:spcAft>
                <a:spcPts val="1200"/>
              </a:spcAft>
            </a:pPr>
            <a:r>
              <a:rPr lang="en-US" sz="2800" dirty="0" smtClean="0">
                <a:effectLst>
                  <a:outerShdw blurRad="50800" dist="50800" dir="2700000" algn="tl" rotWithShape="0">
                    <a:prstClr val="black"/>
                  </a:outerShdw>
                </a:effectLst>
                <a:latin typeface="Century"/>
                <a:cs typeface="Century"/>
              </a:rPr>
              <a:t>“</a:t>
            </a:r>
            <a:r>
              <a:rPr lang="en-US" sz="2800" dirty="0">
                <a:effectLst>
                  <a:outerShdw blurRad="50800" dist="50800" dir="2700000" algn="tl" rotWithShape="0">
                    <a:prstClr val="black"/>
                  </a:outerShdw>
                </a:effectLst>
                <a:latin typeface="Century"/>
                <a:cs typeface="Century"/>
              </a:rPr>
              <a:t>Now on the same occasion there were some present who reported to Him about the Galileans whose blood Pilate had mixed with their sacrifices. And Jesus said to them, “Do you suppose that these Galileans were greater sinners than all other Galileans because they suffered this fate? “I tell you, no, but unless you repent, you will all likewise perish.” </a:t>
            </a:r>
            <a:endParaRPr lang="en-US" sz="2800" dirty="0" smtClean="0">
              <a:effectLst>
                <a:outerShdw blurRad="50800" dist="50800" dir="2700000" algn="tl" rotWithShape="0">
                  <a:prstClr val="black"/>
                </a:outerShdw>
              </a:effectLst>
              <a:latin typeface="Century"/>
              <a:cs typeface="Century"/>
            </a:endParaRPr>
          </a:p>
          <a:p>
            <a:pPr>
              <a:spcAft>
                <a:spcPts val="1200"/>
              </a:spcAft>
            </a:pPr>
            <a:r>
              <a:rPr lang="en-US" sz="2800" dirty="0" smtClean="0">
                <a:effectLst>
                  <a:outerShdw blurRad="50800" dist="50800" dir="2700000" algn="tl" rotWithShape="0">
                    <a:prstClr val="black"/>
                  </a:outerShdw>
                </a:effectLst>
                <a:latin typeface="Century"/>
                <a:cs typeface="Century"/>
              </a:rPr>
              <a:t>(</a:t>
            </a:r>
            <a:r>
              <a:rPr lang="en-US" sz="2800" dirty="0">
                <a:effectLst>
                  <a:outerShdw blurRad="50800" dist="50800" dir="2700000" algn="tl" rotWithShape="0">
                    <a:prstClr val="black"/>
                  </a:outerShdw>
                </a:effectLst>
                <a:latin typeface="Century"/>
                <a:cs typeface="Century"/>
              </a:rPr>
              <a:t>Luke </a:t>
            </a:r>
            <a:r>
              <a:rPr lang="en-US" sz="2800" dirty="0" smtClean="0">
                <a:effectLst>
                  <a:outerShdw blurRad="50800" dist="50800" dir="2700000" algn="tl" rotWithShape="0">
                    <a:prstClr val="black"/>
                  </a:outerShdw>
                </a:effectLst>
                <a:latin typeface="Century"/>
                <a:cs typeface="Century"/>
              </a:rPr>
              <a:t>13:1–3) </a:t>
            </a:r>
            <a:endParaRPr lang="en-US" sz="2800" dirty="0">
              <a:effectLst>
                <a:outerShdw blurRad="50800" dist="50800" dir="2700000" algn="tl" rotWithShape="0">
                  <a:prstClr val="black"/>
                </a:outerShdw>
              </a:effectLst>
              <a:latin typeface="Century"/>
              <a:cs typeface="Century"/>
            </a:endParaRPr>
          </a:p>
        </p:txBody>
      </p:sp>
    </p:spTree>
    <p:extLst>
      <p:ext uri="{BB962C8B-B14F-4D97-AF65-F5344CB8AC3E}">
        <p14:creationId xmlns:p14="http://schemas.microsoft.com/office/powerpoint/2010/main" val="1734574236"/>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8435093"/>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112</TotalTime>
  <Words>202</Words>
  <Application>Microsoft Macintosh PowerPoint</Application>
  <PresentationFormat>On-screen Show (16:9)</PresentationFormat>
  <Paragraphs>12</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Century</vt:lpstr>
      <vt:lpstr>Black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South Bumby Church of Christ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2004 Test Drive User</dc:creator>
  <cp:lastModifiedBy>Joshua Creel</cp:lastModifiedBy>
  <cp:revision>15</cp:revision>
  <dcterms:created xsi:type="dcterms:W3CDTF">2016-01-08T19:56:41Z</dcterms:created>
  <dcterms:modified xsi:type="dcterms:W3CDTF">2016-05-06T20:14:57Z</dcterms:modified>
</cp:coreProperties>
</file>