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8413" autoAdjust="0"/>
  </p:normalViewPr>
  <p:slideViewPr>
    <p:cSldViewPr snapToGrid="0">
      <p:cViewPr varScale="1">
        <p:scale>
          <a:sx n="57" d="100"/>
          <a:sy n="57"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36EF8E-742A-44DF-ACD1-8BA034C52F57}" type="datetimeFigureOut">
              <a:rPr lang="en-US" smtClean="0"/>
              <a:t>7/17/2016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04BE3-1126-4F16-8FB9-956700712EB1}" type="slidenum">
              <a:rPr lang="en-US" smtClean="0"/>
              <a:t>‹#›</a:t>
            </a:fld>
            <a:endParaRPr lang="en-US"/>
          </a:p>
        </p:txBody>
      </p:sp>
    </p:spTree>
    <p:extLst>
      <p:ext uri="{BB962C8B-B14F-4D97-AF65-F5344CB8AC3E}">
        <p14:creationId xmlns:p14="http://schemas.microsoft.com/office/powerpoint/2010/main" val="3894765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a:t>
            </a:r>
            <a:r>
              <a:rPr lang="en-US" baseline="0" dirty="0"/>
              <a:t> is often difficult to see the c</a:t>
            </a:r>
            <a:r>
              <a:rPr lang="en-US" dirty="0"/>
              <a:t>onnection</a:t>
            </a:r>
            <a:r>
              <a:rPr lang="en-US" baseline="0" dirty="0"/>
              <a:t> between the Old and New Testaments</a:t>
            </a:r>
          </a:p>
          <a:p>
            <a:r>
              <a:rPr lang="en-US" dirty="0"/>
              <a:t>One of the ways God meant to</a:t>
            </a:r>
            <a:r>
              <a:rPr lang="en-US" baseline="0" dirty="0"/>
              <a:t> connect His 2 testaments</a:t>
            </a:r>
          </a:p>
          <a:p>
            <a:endParaRPr lang="en-US" dirty="0"/>
          </a:p>
        </p:txBody>
      </p:sp>
      <p:sp>
        <p:nvSpPr>
          <p:cNvPr id="4" name="Slide Number Placeholder 3"/>
          <p:cNvSpPr>
            <a:spLocks noGrp="1"/>
          </p:cNvSpPr>
          <p:nvPr>
            <p:ph type="sldNum" sz="quarter" idx="10"/>
          </p:nvPr>
        </p:nvSpPr>
        <p:spPr/>
        <p:txBody>
          <a:bodyPr/>
          <a:lstStyle/>
          <a:p>
            <a:fld id="{38B04BE3-1126-4F16-8FB9-956700712EB1}" type="slidenum">
              <a:rPr lang="en-US" smtClean="0"/>
              <a:t>1</a:t>
            </a:fld>
            <a:endParaRPr lang="en-US"/>
          </a:p>
        </p:txBody>
      </p:sp>
    </p:spTree>
    <p:extLst>
      <p:ext uri="{BB962C8B-B14F-4D97-AF65-F5344CB8AC3E}">
        <p14:creationId xmlns:p14="http://schemas.microsoft.com/office/powerpoint/2010/main" val="410288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of you are familiar with typology/ for many this will be an introduction</a:t>
            </a:r>
          </a:p>
          <a:p>
            <a:r>
              <a:rPr lang="en-US" dirty="0"/>
              <a:t>An understanding of typology will help us not just to see the meaning in a</a:t>
            </a:r>
            <a:r>
              <a:rPr lang="en-US" baseline="0" dirty="0"/>
              <a:t> particular verse, but also meaning in the entire Bible and how all of God’s word fits together. </a:t>
            </a:r>
          </a:p>
          <a:p>
            <a:r>
              <a:rPr lang="en-US" baseline="0" dirty="0"/>
              <a:t>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8B04BE3-1126-4F16-8FB9-956700712EB1}" type="slidenum">
              <a:rPr lang="en-US" smtClean="0"/>
              <a:t>2</a:t>
            </a:fld>
            <a:endParaRPr lang="en-US"/>
          </a:p>
        </p:txBody>
      </p:sp>
    </p:spTree>
    <p:extLst>
      <p:ext uri="{BB962C8B-B14F-4D97-AF65-F5344CB8AC3E}">
        <p14:creationId xmlns:p14="http://schemas.microsoft.com/office/powerpoint/2010/main" val="3413808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 </a:t>
            </a:r>
            <a:r>
              <a:rPr lang="en-US" dirty="0" err="1"/>
              <a:t>Melchi</a:t>
            </a:r>
            <a:r>
              <a:rPr lang="en-US" dirty="0"/>
              <a:t> </a:t>
            </a:r>
            <a:r>
              <a:rPr lang="en-US" b="1" dirty="0"/>
              <a:t>(Types don’t know they are types)</a:t>
            </a:r>
          </a:p>
          <a:p>
            <a:r>
              <a:rPr lang="en-US" dirty="0"/>
              <a:t>Place- Jerusalem</a:t>
            </a:r>
          </a:p>
          <a:p>
            <a:r>
              <a:rPr lang="en-US" dirty="0"/>
              <a:t>Office- Priest prophet king</a:t>
            </a:r>
          </a:p>
          <a:p>
            <a:r>
              <a:rPr lang="en-US" dirty="0"/>
              <a:t>Object</a:t>
            </a:r>
            <a:r>
              <a:rPr lang="en-US" baseline="0" dirty="0"/>
              <a:t>- bronze serpent</a:t>
            </a:r>
          </a:p>
          <a:p>
            <a:r>
              <a:rPr lang="en-US" baseline="0" dirty="0"/>
              <a:t>Event- Life of David</a:t>
            </a:r>
          </a:p>
          <a:p>
            <a:endParaRPr lang="en-US" baseline="0" dirty="0"/>
          </a:p>
          <a:p>
            <a:r>
              <a:rPr lang="en-US" baseline="0" dirty="0"/>
              <a:t>Types are like prophecies- prophesies are words that predict future events/ types are physical manifestations of future events/ types are living prophecies that will be fulfilled at a future time</a:t>
            </a:r>
          </a:p>
          <a:p>
            <a:endParaRPr lang="en-US" dirty="0"/>
          </a:p>
          <a:p>
            <a:endParaRPr lang="en-US" dirty="0"/>
          </a:p>
        </p:txBody>
      </p:sp>
      <p:sp>
        <p:nvSpPr>
          <p:cNvPr id="4" name="Slide Number Placeholder 3"/>
          <p:cNvSpPr>
            <a:spLocks noGrp="1"/>
          </p:cNvSpPr>
          <p:nvPr>
            <p:ph type="sldNum" sz="quarter" idx="10"/>
          </p:nvPr>
        </p:nvSpPr>
        <p:spPr/>
        <p:txBody>
          <a:bodyPr/>
          <a:lstStyle/>
          <a:p>
            <a:fld id="{38B04BE3-1126-4F16-8FB9-956700712EB1}" type="slidenum">
              <a:rPr lang="en-US" smtClean="0"/>
              <a:t>3</a:t>
            </a:fld>
            <a:endParaRPr lang="en-US"/>
          </a:p>
        </p:txBody>
      </p:sp>
    </p:spTree>
    <p:extLst>
      <p:ext uri="{BB962C8B-B14F-4D97-AF65-F5344CB8AC3E}">
        <p14:creationId xmlns:p14="http://schemas.microsoft.com/office/powerpoint/2010/main" val="1048878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B04BE3-1126-4F16-8FB9-956700712EB1}" type="slidenum">
              <a:rPr lang="en-US" smtClean="0"/>
              <a:t>5</a:t>
            </a:fld>
            <a:endParaRPr lang="en-US"/>
          </a:p>
        </p:txBody>
      </p:sp>
    </p:spTree>
    <p:extLst>
      <p:ext uri="{BB962C8B-B14F-4D97-AF65-F5344CB8AC3E}">
        <p14:creationId xmlns:p14="http://schemas.microsoft.com/office/powerpoint/2010/main" val="1307427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Israel slaves in Egypt- no hope/ suffering and dying/no future</a:t>
            </a:r>
          </a:p>
          <a:p>
            <a:r>
              <a:rPr lang="en-US" dirty="0"/>
              <a:t>God has a pillar of cloud that towers over them and leads them</a:t>
            </a:r>
          </a:p>
          <a:p>
            <a:r>
              <a:rPr lang="en-US" dirty="0"/>
              <a:t>Their</a:t>
            </a:r>
            <a:r>
              <a:rPr lang="en-US" baseline="0" dirty="0"/>
              <a:t> captors are coming</a:t>
            </a:r>
          </a:p>
          <a:p>
            <a:r>
              <a:rPr lang="en-US" dirty="0"/>
              <a:t>Pillar</a:t>
            </a:r>
            <a:r>
              <a:rPr lang="en-US" baseline="0" dirty="0"/>
              <a:t> of cloud in front moves behind them </a:t>
            </a:r>
          </a:p>
          <a:p>
            <a:endParaRPr lang="en-US" dirty="0"/>
          </a:p>
          <a:p>
            <a:r>
              <a:rPr lang="en-US" dirty="0"/>
              <a:t>Exodus 14:21</a:t>
            </a:r>
          </a:p>
          <a:p>
            <a:endParaRPr lang="en-US" dirty="0"/>
          </a:p>
          <a:p>
            <a:endParaRPr lang="en-US" dirty="0"/>
          </a:p>
        </p:txBody>
      </p:sp>
      <p:sp>
        <p:nvSpPr>
          <p:cNvPr id="4" name="Slide Number Placeholder 3"/>
          <p:cNvSpPr>
            <a:spLocks noGrp="1"/>
          </p:cNvSpPr>
          <p:nvPr>
            <p:ph type="sldNum" sz="quarter" idx="10"/>
          </p:nvPr>
        </p:nvSpPr>
        <p:spPr/>
        <p:txBody>
          <a:bodyPr/>
          <a:lstStyle/>
          <a:p>
            <a:fld id="{38B04BE3-1126-4F16-8FB9-956700712EB1}" type="slidenum">
              <a:rPr lang="en-US" smtClean="0"/>
              <a:t>6</a:t>
            </a:fld>
            <a:endParaRPr lang="en-US"/>
          </a:p>
        </p:txBody>
      </p:sp>
    </p:spTree>
    <p:extLst>
      <p:ext uri="{BB962C8B-B14F-4D97-AF65-F5344CB8AC3E}">
        <p14:creationId xmlns:p14="http://schemas.microsoft.com/office/powerpoint/2010/main" val="1070939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7/12/2016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7/12/2016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91652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a:t>Typology</a:t>
            </a:r>
          </a:p>
        </p:txBody>
      </p:sp>
      <p:sp>
        <p:nvSpPr>
          <p:cNvPr id="3" name="Subtitle 2"/>
          <p:cNvSpPr>
            <a:spLocks noGrp="1"/>
          </p:cNvSpPr>
          <p:nvPr>
            <p:ph type="subTitle" idx="1"/>
          </p:nvPr>
        </p:nvSpPr>
        <p:spPr>
          <a:xfrm>
            <a:off x="684212" y="3843867"/>
            <a:ext cx="8181492" cy="1947333"/>
          </a:xfrm>
        </p:spPr>
        <p:txBody>
          <a:bodyPr>
            <a:normAutofit/>
          </a:bodyPr>
          <a:lstStyle/>
          <a:p>
            <a:r>
              <a:rPr lang="en-US" sz="3600" dirty="0">
                <a:solidFill>
                  <a:schemeClr val="bg1"/>
                </a:solidFill>
              </a:rPr>
              <a:t>The study of types and antitypes</a:t>
            </a:r>
          </a:p>
        </p:txBody>
      </p:sp>
    </p:spTree>
    <p:extLst>
      <p:ext uri="{BB962C8B-B14F-4D97-AF65-F5344CB8AC3E}">
        <p14:creationId xmlns:p14="http://schemas.microsoft.com/office/powerpoint/2010/main" val="1573046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394252"/>
            <a:ext cx="9904275" cy="6205331"/>
          </a:xfrm>
        </p:spPr>
        <p:txBody>
          <a:bodyPr anchor="t">
            <a:normAutofit/>
          </a:bodyPr>
          <a:lstStyle/>
          <a:p>
            <a:r>
              <a:rPr lang="en-US" sz="4000" b="1" dirty="0">
                <a:solidFill>
                  <a:schemeClr val="bg1"/>
                </a:solidFill>
              </a:rPr>
              <a:t>Typology</a:t>
            </a:r>
          </a:p>
          <a:p>
            <a:pPr marL="0" indent="0">
              <a:buNone/>
            </a:pPr>
            <a:r>
              <a:rPr lang="en-US" dirty="0">
                <a:solidFill>
                  <a:schemeClr val="bg1"/>
                </a:solidFill>
              </a:rPr>
              <a:t>	</a:t>
            </a:r>
            <a:r>
              <a:rPr lang="en-US" sz="2600" dirty="0">
                <a:solidFill>
                  <a:schemeClr val="bg1"/>
                </a:solidFill>
              </a:rPr>
              <a:t>When an element in Biblical history is </a:t>
            </a:r>
            <a:r>
              <a:rPr lang="en-US" sz="2600" b="1" dirty="0">
                <a:solidFill>
                  <a:schemeClr val="bg1"/>
                </a:solidFill>
              </a:rPr>
              <a:t>intentionally</a:t>
            </a:r>
            <a:r>
              <a:rPr lang="en-US" sz="2600" dirty="0">
                <a:solidFill>
                  <a:schemeClr val="bg1"/>
                </a:solidFill>
              </a:rPr>
              <a:t> meant to 	prefigure or foreshadow a greater future spiritual truth brought about through Jesus Christ. </a:t>
            </a:r>
            <a:endParaRPr lang="en-US" dirty="0">
              <a:solidFill>
                <a:schemeClr val="bg1"/>
              </a:solidFill>
            </a:endParaRPr>
          </a:p>
          <a:p>
            <a:endParaRPr lang="en-US" dirty="0">
              <a:solidFill>
                <a:schemeClr val="bg1"/>
              </a:solidFill>
            </a:endParaRPr>
          </a:p>
          <a:p>
            <a:r>
              <a:rPr lang="en-US" sz="3000" dirty="0">
                <a:solidFill>
                  <a:schemeClr val="bg1"/>
                </a:solidFill>
              </a:rPr>
              <a:t>Old Testament		            </a:t>
            </a:r>
            <a:endParaRPr lang="en-US" dirty="0">
              <a:solidFill>
                <a:schemeClr val="bg1"/>
              </a:solidFill>
            </a:endParaRPr>
          </a:p>
          <a:p>
            <a:pPr marL="0" indent="0">
              <a:buNone/>
            </a:pPr>
            <a:r>
              <a:rPr lang="en-US" sz="3000" dirty="0">
                <a:solidFill>
                  <a:schemeClr val="bg1"/>
                </a:solidFill>
              </a:rPr>
              <a:t>	    						  </a:t>
            </a:r>
          </a:p>
        </p:txBody>
      </p:sp>
      <p:sp>
        <p:nvSpPr>
          <p:cNvPr id="4" name="Right Arrow 3"/>
          <p:cNvSpPr/>
          <p:nvPr/>
        </p:nvSpPr>
        <p:spPr>
          <a:xfrm>
            <a:off x="4168793" y="3012285"/>
            <a:ext cx="1563757" cy="484632"/>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112933" y="2977602"/>
            <a:ext cx="4475553" cy="553998"/>
          </a:xfrm>
          <a:prstGeom prst="rect">
            <a:avLst/>
          </a:prstGeom>
          <a:noFill/>
        </p:spPr>
        <p:txBody>
          <a:bodyPr wrap="square" rtlCol="0">
            <a:spAutoFit/>
          </a:bodyPr>
          <a:lstStyle/>
          <a:p>
            <a:r>
              <a:rPr lang="en-US" sz="3000" dirty="0">
                <a:solidFill>
                  <a:schemeClr val="bg1"/>
                </a:solidFill>
              </a:rPr>
              <a:t>New Testament</a:t>
            </a:r>
          </a:p>
        </p:txBody>
      </p:sp>
      <p:sp>
        <p:nvSpPr>
          <p:cNvPr id="6" name="TextBox 5"/>
          <p:cNvSpPr txBox="1"/>
          <p:nvPr/>
        </p:nvSpPr>
        <p:spPr>
          <a:xfrm>
            <a:off x="1693333" y="3531600"/>
            <a:ext cx="2235200" cy="553998"/>
          </a:xfrm>
          <a:prstGeom prst="rect">
            <a:avLst/>
          </a:prstGeom>
          <a:noFill/>
        </p:spPr>
        <p:txBody>
          <a:bodyPr wrap="square" rtlCol="0">
            <a:spAutoFit/>
          </a:bodyPr>
          <a:lstStyle/>
          <a:p>
            <a:r>
              <a:rPr lang="en-US" sz="3000" b="1" dirty="0">
                <a:solidFill>
                  <a:schemeClr val="bg1"/>
                </a:solidFill>
              </a:rPr>
              <a:t>Type</a:t>
            </a:r>
          </a:p>
        </p:txBody>
      </p:sp>
      <p:sp>
        <p:nvSpPr>
          <p:cNvPr id="7" name="TextBox 6"/>
          <p:cNvSpPr txBox="1"/>
          <p:nvPr/>
        </p:nvSpPr>
        <p:spPr>
          <a:xfrm>
            <a:off x="6637867" y="3531600"/>
            <a:ext cx="2201333" cy="553998"/>
          </a:xfrm>
          <a:prstGeom prst="rect">
            <a:avLst/>
          </a:prstGeom>
          <a:noFill/>
        </p:spPr>
        <p:txBody>
          <a:bodyPr wrap="square" rtlCol="0">
            <a:spAutoFit/>
          </a:bodyPr>
          <a:lstStyle/>
          <a:p>
            <a:r>
              <a:rPr lang="en-US" sz="3000" b="1" dirty="0">
                <a:solidFill>
                  <a:schemeClr val="bg1"/>
                </a:solidFill>
              </a:rPr>
              <a:t>Antitype</a:t>
            </a:r>
          </a:p>
        </p:txBody>
      </p:sp>
      <p:sp>
        <p:nvSpPr>
          <p:cNvPr id="8" name="TextBox 7"/>
          <p:cNvSpPr txBox="1"/>
          <p:nvPr/>
        </p:nvSpPr>
        <p:spPr>
          <a:xfrm>
            <a:off x="1574800" y="4078754"/>
            <a:ext cx="2895600" cy="1938992"/>
          </a:xfrm>
          <a:prstGeom prst="rect">
            <a:avLst/>
          </a:prstGeom>
          <a:noFill/>
        </p:spPr>
        <p:txBody>
          <a:bodyPr wrap="square" rtlCol="0">
            <a:spAutoFit/>
          </a:bodyPr>
          <a:lstStyle/>
          <a:p>
            <a:r>
              <a:rPr lang="en-US" sz="2400" dirty="0">
                <a:solidFill>
                  <a:schemeClr val="bg1"/>
                </a:solidFill>
              </a:rPr>
              <a:t>-Person</a:t>
            </a:r>
          </a:p>
          <a:p>
            <a:r>
              <a:rPr lang="en-US" sz="2400" dirty="0">
                <a:solidFill>
                  <a:schemeClr val="bg1"/>
                </a:solidFill>
              </a:rPr>
              <a:t>-Place</a:t>
            </a:r>
          </a:p>
          <a:p>
            <a:r>
              <a:rPr lang="en-US" sz="2400" dirty="0">
                <a:solidFill>
                  <a:schemeClr val="bg1"/>
                </a:solidFill>
              </a:rPr>
              <a:t>-Office</a:t>
            </a:r>
          </a:p>
          <a:p>
            <a:r>
              <a:rPr lang="en-US" sz="2400" dirty="0">
                <a:solidFill>
                  <a:schemeClr val="bg1"/>
                </a:solidFill>
              </a:rPr>
              <a:t>-Object</a:t>
            </a:r>
          </a:p>
          <a:p>
            <a:r>
              <a:rPr lang="en-US" sz="2400" dirty="0">
                <a:solidFill>
                  <a:schemeClr val="bg1"/>
                </a:solidFill>
              </a:rPr>
              <a:t>-Event(s)</a:t>
            </a:r>
          </a:p>
        </p:txBody>
      </p:sp>
    </p:spTree>
    <p:extLst>
      <p:ext uri="{BB962C8B-B14F-4D97-AF65-F5344CB8AC3E}">
        <p14:creationId xmlns:p14="http://schemas.microsoft.com/office/powerpoint/2010/main" val="278577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9904275" cy="5608983"/>
          </a:xfrm>
        </p:spPr>
        <p:txBody>
          <a:bodyPr anchor="t"/>
          <a:lstStyle/>
          <a:p>
            <a:pPr marL="0" indent="0">
              <a:buNone/>
            </a:pPr>
            <a:r>
              <a:rPr lang="en-US" sz="4000" b="1" dirty="0">
                <a:solidFill>
                  <a:schemeClr val="bg1"/>
                </a:solidFill>
              </a:rPr>
              <a:t>Why Study Types?</a:t>
            </a:r>
          </a:p>
          <a:p>
            <a:pPr marL="0" indent="0">
              <a:buNone/>
            </a:pPr>
            <a:r>
              <a:rPr lang="en-US" sz="2800" dirty="0">
                <a:solidFill>
                  <a:schemeClr val="bg1"/>
                </a:solidFill>
              </a:rPr>
              <a:t>1.) New Testament letters talk about them </a:t>
            </a:r>
          </a:p>
          <a:p>
            <a:pPr marL="0" indent="0">
              <a:buNone/>
            </a:pPr>
            <a:r>
              <a:rPr lang="en-US" sz="2800" dirty="0">
                <a:solidFill>
                  <a:schemeClr val="bg1"/>
                </a:solidFill>
              </a:rPr>
              <a:t>		-Galatians 4:21-31 (Sarah/Hagar &amp; Free/Slave)</a:t>
            </a:r>
          </a:p>
          <a:p>
            <a:pPr marL="0" indent="0">
              <a:buNone/>
            </a:pPr>
            <a:r>
              <a:rPr lang="en-US" sz="2800" dirty="0">
                <a:solidFill>
                  <a:schemeClr val="bg1"/>
                </a:solidFill>
              </a:rPr>
              <a:t>		-Romans 5:12-21 (Adam and Christ)</a:t>
            </a:r>
          </a:p>
          <a:p>
            <a:pPr marL="0" indent="0">
              <a:buNone/>
            </a:pPr>
            <a:endParaRPr lang="en-US" sz="2400" dirty="0">
              <a:solidFill>
                <a:schemeClr val="bg1"/>
              </a:solidFill>
            </a:endParaRPr>
          </a:p>
          <a:p>
            <a:endParaRPr lang="en-US" dirty="0"/>
          </a:p>
        </p:txBody>
      </p:sp>
    </p:spTree>
    <p:extLst>
      <p:ext uri="{BB962C8B-B14F-4D97-AF65-F5344CB8AC3E}">
        <p14:creationId xmlns:p14="http://schemas.microsoft.com/office/powerpoint/2010/main" val="323127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9904275" cy="5608983"/>
          </a:xfrm>
        </p:spPr>
        <p:txBody>
          <a:bodyPr anchor="t"/>
          <a:lstStyle/>
          <a:p>
            <a:pPr marL="0" indent="0">
              <a:buNone/>
            </a:pPr>
            <a:r>
              <a:rPr lang="en-US" sz="4000" b="1" dirty="0">
                <a:solidFill>
                  <a:schemeClr val="bg1"/>
                </a:solidFill>
              </a:rPr>
              <a:t>Why Study Types?</a:t>
            </a:r>
          </a:p>
          <a:p>
            <a:pPr marL="0" indent="0">
              <a:buNone/>
            </a:pPr>
            <a:r>
              <a:rPr lang="en-US" sz="2800" dirty="0">
                <a:solidFill>
                  <a:schemeClr val="bg1"/>
                </a:solidFill>
              </a:rPr>
              <a:t>1.) New Testament letters talk about them </a:t>
            </a:r>
          </a:p>
          <a:p>
            <a:pPr marL="0" indent="0">
              <a:buNone/>
            </a:pPr>
            <a:r>
              <a:rPr lang="en-US" sz="2800" dirty="0">
                <a:solidFill>
                  <a:schemeClr val="bg1"/>
                </a:solidFill>
              </a:rPr>
              <a:t>2.) They help clarify and magnify spiritual concepts</a:t>
            </a:r>
          </a:p>
          <a:p>
            <a:pPr marL="0" indent="0">
              <a:buNone/>
            </a:pPr>
            <a:r>
              <a:rPr lang="en-US" sz="2800" dirty="0">
                <a:solidFill>
                  <a:schemeClr val="bg1"/>
                </a:solidFill>
              </a:rPr>
              <a:t>3.) You see Jesus in the whole Bible</a:t>
            </a:r>
          </a:p>
          <a:p>
            <a:pPr marL="0" indent="0">
              <a:buNone/>
            </a:pPr>
            <a:r>
              <a:rPr lang="en-US" sz="2800" dirty="0">
                <a:solidFill>
                  <a:schemeClr val="bg1"/>
                </a:solidFill>
              </a:rPr>
              <a:t>4.) You see evidence of God’s power</a:t>
            </a:r>
          </a:p>
          <a:p>
            <a:pPr marL="0" indent="0">
              <a:buNone/>
            </a:pPr>
            <a:endParaRPr lang="en-US" sz="2400" dirty="0">
              <a:solidFill>
                <a:schemeClr val="bg1"/>
              </a:solidFill>
            </a:endParaRPr>
          </a:p>
          <a:p>
            <a:endParaRPr lang="en-US" dirty="0"/>
          </a:p>
        </p:txBody>
      </p:sp>
    </p:spTree>
    <p:extLst>
      <p:ext uri="{BB962C8B-B14F-4D97-AF65-F5344CB8AC3E}">
        <p14:creationId xmlns:p14="http://schemas.microsoft.com/office/powerpoint/2010/main" val="74206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477078"/>
            <a:ext cx="9904275" cy="5817705"/>
          </a:xfrm>
        </p:spPr>
        <p:txBody>
          <a:bodyPr anchor="t">
            <a:normAutofit fontScale="92500"/>
          </a:bodyPr>
          <a:lstStyle/>
          <a:p>
            <a:pPr marL="0" indent="0">
              <a:buNone/>
            </a:pPr>
            <a:r>
              <a:rPr lang="en-US" sz="4000" b="1" dirty="0">
                <a:solidFill>
                  <a:schemeClr val="bg1"/>
                </a:solidFill>
              </a:rPr>
              <a:t>The Crossing of the Red Sea</a:t>
            </a:r>
          </a:p>
          <a:p>
            <a:pPr marL="0" indent="0">
              <a:buNone/>
            </a:pPr>
            <a:r>
              <a:rPr lang="en-US" sz="3200" dirty="0">
                <a:solidFill>
                  <a:schemeClr val="bg1"/>
                </a:solidFill>
              </a:rPr>
              <a:t>1 Corinthians 10</a:t>
            </a:r>
          </a:p>
          <a:p>
            <a:pPr marL="0" indent="0">
              <a:buNone/>
            </a:pPr>
            <a:r>
              <a:rPr lang="en-US" sz="2800" i="1" dirty="0">
                <a:solidFill>
                  <a:schemeClr val="bg1"/>
                </a:solidFill>
              </a:rPr>
              <a:t>For I do not want you to be unaware, brothers, that our fathers were all under the cloud, and all passed through the sea, and all were </a:t>
            </a:r>
            <a:r>
              <a:rPr lang="en-US" sz="2800" b="1" i="1" dirty="0">
                <a:solidFill>
                  <a:schemeClr val="bg1"/>
                </a:solidFill>
              </a:rPr>
              <a:t>baptized</a:t>
            </a:r>
            <a:r>
              <a:rPr lang="en-US" sz="2800" i="1" dirty="0">
                <a:solidFill>
                  <a:schemeClr val="bg1"/>
                </a:solidFill>
              </a:rPr>
              <a:t> into Moses in the cloud and in the sea, and all ate the same spiritual food, and all drank the same spiritual drink. For they drank from the spiritual Rock that followed them, and the Rock was Christ. </a:t>
            </a:r>
          </a:p>
          <a:p>
            <a:pPr marL="0" indent="0">
              <a:buNone/>
            </a:pPr>
            <a:r>
              <a:rPr lang="en-US" sz="2800" i="1" dirty="0">
                <a:solidFill>
                  <a:schemeClr val="bg1"/>
                </a:solidFill>
              </a:rPr>
              <a:t>Nevertheless, with most of them God was not pleased, for they were overthrown in the wilderness. Now these things took place as examples for us, that we might not desire evil as they did.</a:t>
            </a:r>
          </a:p>
          <a:p>
            <a:endParaRPr lang="en-US" dirty="0"/>
          </a:p>
        </p:txBody>
      </p:sp>
    </p:spTree>
    <p:extLst>
      <p:ext uri="{BB962C8B-B14F-4D97-AF65-F5344CB8AC3E}">
        <p14:creationId xmlns:p14="http://schemas.microsoft.com/office/powerpoint/2010/main" val="306262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6829</TotalTime>
  <Words>369</Words>
  <Application>Microsoft Office PowerPoint</Application>
  <PresentationFormat>Widescreen</PresentationFormat>
  <Paragraphs>51</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Century Gothic</vt:lpstr>
      <vt:lpstr>Wingdings 3</vt:lpstr>
      <vt:lpstr>Slice</vt:lpstr>
      <vt:lpstr>PowerPoint Presentation</vt:lpstr>
      <vt:lpstr>Typology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Pickup</dc:creator>
  <cp:lastModifiedBy>Taylor Pickup</cp:lastModifiedBy>
  <cp:revision>24</cp:revision>
  <dcterms:created xsi:type="dcterms:W3CDTF">2016-07-13T02:19:48Z</dcterms:created>
  <dcterms:modified xsi:type="dcterms:W3CDTF">2016-07-17T20:09:02Z</dcterms:modified>
</cp:coreProperties>
</file>