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D73D"/>
    <a:srgbClr val="9F5A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05"/>
    <p:restoredTop sz="94646"/>
  </p:normalViewPr>
  <p:slideViewPr>
    <p:cSldViewPr snapToGrid="0" snapToObjects="1">
      <p:cViewPr varScale="1">
        <p:scale>
          <a:sx n="58" d="100"/>
          <a:sy n="58" d="100"/>
        </p:scale>
        <p:origin x="240" y="8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D62F29-E1E0-034D-B094-596452BE2FE3}" type="datetimeFigureOut">
              <a:rPr lang="en-US" smtClean="0"/>
              <a:t>8/6/16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88430-22F3-DB4F-A9B1-9913D95D44DF}" type="slidenum">
              <a:rPr lang="en-US" smtClean="0"/>
              <a:t>‹#›</a:t>
            </a:fld>
            <a:endParaRPr lang="en-US"/>
          </a:p>
        </p:txBody>
      </p:sp>
    </p:spTree>
    <p:extLst>
      <p:ext uri="{BB962C8B-B14F-4D97-AF65-F5344CB8AC3E}">
        <p14:creationId xmlns:p14="http://schemas.microsoft.com/office/powerpoint/2010/main" val="1229370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62F29-E1E0-034D-B094-596452BE2FE3}" type="datetimeFigureOut">
              <a:rPr lang="en-US" smtClean="0"/>
              <a:t>8/6/16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88430-22F3-DB4F-A9B1-9913D95D44DF}" type="slidenum">
              <a:rPr lang="en-US" smtClean="0"/>
              <a:t>‹#›</a:t>
            </a:fld>
            <a:endParaRPr lang="en-US"/>
          </a:p>
        </p:txBody>
      </p:sp>
    </p:spTree>
    <p:extLst>
      <p:ext uri="{BB962C8B-B14F-4D97-AF65-F5344CB8AC3E}">
        <p14:creationId xmlns:p14="http://schemas.microsoft.com/office/powerpoint/2010/main" val="943418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62F29-E1E0-034D-B094-596452BE2FE3}" type="datetimeFigureOut">
              <a:rPr lang="en-US" smtClean="0"/>
              <a:t>8/6/16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88430-22F3-DB4F-A9B1-9913D95D44DF}" type="slidenum">
              <a:rPr lang="en-US" smtClean="0"/>
              <a:t>‹#›</a:t>
            </a:fld>
            <a:endParaRPr lang="en-US"/>
          </a:p>
        </p:txBody>
      </p:sp>
    </p:spTree>
    <p:extLst>
      <p:ext uri="{BB962C8B-B14F-4D97-AF65-F5344CB8AC3E}">
        <p14:creationId xmlns:p14="http://schemas.microsoft.com/office/powerpoint/2010/main" val="1167619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62F29-E1E0-034D-B094-596452BE2FE3}" type="datetimeFigureOut">
              <a:rPr lang="en-US" smtClean="0"/>
              <a:t>8/6/16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88430-22F3-DB4F-A9B1-9913D95D44DF}" type="slidenum">
              <a:rPr lang="en-US" smtClean="0"/>
              <a:t>‹#›</a:t>
            </a:fld>
            <a:endParaRPr lang="en-US"/>
          </a:p>
        </p:txBody>
      </p:sp>
    </p:spTree>
    <p:extLst>
      <p:ext uri="{BB962C8B-B14F-4D97-AF65-F5344CB8AC3E}">
        <p14:creationId xmlns:p14="http://schemas.microsoft.com/office/powerpoint/2010/main" val="1086296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D62F29-E1E0-034D-B094-596452BE2FE3}" type="datetimeFigureOut">
              <a:rPr lang="en-US" smtClean="0"/>
              <a:t>8/6/16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88430-22F3-DB4F-A9B1-9913D95D44DF}" type="slidenum">
              <a:rPr lang="en-US" smtClean="0"/>
              <a:t>‹#›</a:t>
            </a:fld>
            <a:endParaRPr lang="en-US"/>
          </a:p>
        </p:txBody>
      </p:sp>
    </p:spTree>
    <p:extLst>
      <p:ext uri="{BB962C8B-B14F-4D97-AF65-F5344CB8AC3E}">
        <p14:creationId xmlns:p14="http://schemas.microsoft.com/office/powerpoint/2010/main" val="1622472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D62F29-E1E0-034D-B094-596452BE2FE3}" type="datetimeFigureOut">
              <a:rPr lang="en-US" smtClean="0"/>
              <a:t>8/6/16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88430-22F3-DB4F-A9B1-9913D95D44DF}" type="slidenum">
              <a:rPr lang="en-US" smtClean="0"/>
              <a:t>‹#›</a:t>
            </a:fld>
            <a:endParaRPr lang="en-US"/>
          </a:p>
        </p:txBody>
      </p:sp>
    </p:spTree>
    <p:extLst>
      <p:ext uri="{BB962C8B-B14F-4D97-AF65-F5344CB8AC3E}">
        <p14:creationId xmlns:p14="http://schemas.microsoft.com/office/powerpoint/2010/main" val="155588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D62F29-E1E0-034D-B094-596452BE2FE3}" type="datetimeFigureOut">
              <a:rPr lang="en-US" smtClean="0"/>
              <a:t>8/6/16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88430-22F3-DB4F-A9B1-9913D95D44DF}" type="slidenum">
              <a:rPr lang="en-US" smtClean="0"/>
              <a:t>‹#›</a:t>
            </a:fld>
            <a:endParaRPr lang="en-US"/>
          </a:p>
        </p:txBody>
      </p:sp>
    </p:spTree>
    <p:extLst>
      <p:ext uri="{BB962C8B-B14F-4D97-AF65-F5344CB8AC3E}">
        <p14:creationId xmlns:p14="http://schemas.microsoft.com/office/powerpoint/2010/main" val="1484489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D62F29-E1E0-034D-B094-596452BE2FE3}" type="datetimeFigureOut">
              <a:rPr lang="en-US" smtClean="0"/>
              <a:t>8/6/16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88430-22F3-DB4F-A9B1-9913D95D44DF}" type="slidenum">
              <a:rPr lang="en-US" smtClean="0"/>
              <a:t>‹#›</a:t>
            </a:fld>
            <a:endParaRPr lang="en-US"/>
          </a:p>
        </p:txBody>
      </p:sp>
    </p:spTree>
    <p:extLst>
      <p:ext uri="{BB962C8B-B14F-4D97-AF65-F5344CB8AC3E}">
        <p14:creationId xmlns:p14="http://schemas.microsoft.com/office/powerpoint/2010/main" val="34337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D62F29-E1E0-034D-B094-596452BE2FE3}" type="datetimeFigureOut">
              <a:rPr lang="en-US" smtClean="0"/>
              <a:t>8/6/16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88430-22F3-DB4F-A9B1-9913D95D44DF}" type="slidenum">
              <a:rPr lang="en-US" smtClean="0"/>
              <a:t>‹#›</a:t>
            </a:fld>
            <a:endParaRPr lang="en-US"/>
          </a:p>
        </p:txBody>
      </p:sp>
    </p:spTree>
    <p:extLst>
      <p:ext uri="{BB962C8B-B14F-4D97-AF65-F5344CB8AC3E}">
        <p14:creationId xmlns:p14="http://schemas.microsoft.com/office/powerpoint/2010/main" val="846813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62F29-E1E0-034D-B094-596452BE2FE3}" type="datetimeFigureOut">
              <a:rPr lang="en-US" smtClean="0"/>
              <a:t>8/6/16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88430-22F3-DB4F-A9B1-9913D95D44DF}" type="slidenum">
              <a:rPr lang="en-US" smtClean="0"/>
              <a:t>‹#›</a:t>
            </a:fld>
            <a:endParaRPr lang="en-US"/>
          </a:p>
        </p:txBody>
      </p:sp>
    </p:spTree>
    <p:extLst>
      <p:ext uri="{BB962C8B-B14F-4D97-AF65-F5344CB8AC3E}">
        <p14:creationId xmlns:p14="http://schemas.microsoft.com/office/powerpoint/2010/main" val="102766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62F29-E1E0-034D-B094-596452BE2FE3}" type="datetimeFigureOut">
              <a:rPr lang="en-US" smtClean="0"/>
              <a:t>8/6/16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88430-22F3-DB4F-A9B1-9913D95D44DF}" type="slidenum">
              <a:rPr lang="en-US" smtClean="0"/>
              <a:t>‹#›</a:t>
            </a:fld>
            <a:endParaRPr lang="en-US"/>
          </a:p>
        </p:txBody>
      </p:sp>
    </p:spTree>
    <p:extLst>
      <p:ext uri="{BB962C8B-B14F-4D97-AF65-F5344CB8AC3E}">
        <p14:creationId xmlns:p14="http://schemas.microsoft.com/office/powerpoint/2010/main" val="18192905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62F29-E1E0-034D-B094-596452BE2FE3}" type="datetimeFigureOut">
              <a:rPr lang="en-US" smtClean="0"/>
              <a:t>8/6/16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88430-22F3-DB4F-A9B1-9913D95D44DF}" type="slidenum">
              <a:rPr lang="en-US" smtClean="0"/>
              <a:t>‹#›</a:t>
            </a:fld>
            <a:endParaRPr lang="en-US"/>
          </a:p>
        </p:txBody>
      </p:sp>
    </p:spTree>
    <p:extLst>
      <p:ext uri="{BB962C8B-B14F-4D97-AF65-F5344CB8AC3E}">
        <p14:creationId xmlns:p14="http://schemas.microsoft.com/office/powerpoint/2010/main" val="5965182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317043"/>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7" y="800099"/>
            <a:ext cx="12228415" cy="5243513"/>
          </a:xfrm>
          <a:prstGeom prst="rect">
            <a:avLst/>
          </a:prstGeom>
        </p:spPr>
      </p:pic>
      <p:sp>
        <p:nvSpPr>
          <p:cNvPr id="4" name="TextBox 3"/>
          <p:cNvSpPr txBox="1"/>
          <p:nvPr/>
        </p:nvSpPr>
        <p:spPr>
          <a:xfrm>
            <a:off x="0" y="4486275"/>
            <a:ext cx="1400175" cy="830997"/>
          </a:xfrm>
          <a:prstGeom prst="rect">
            <a:avLst/>
          </a:prstGeom>
          <a:noFill/>
        </p:spPr>
        <p:txBody>
          <a:bodyPr wrap="square" rtlCol="0">
            <a:spAutoFit/>
          </a:bodyPr>
          <a:lstStyle/>
          <a:p>
            <a:pPr algn="ctr"/>
            <a:r>
              <a:rPr lang="en-US" sz="2400" dirty="0" smtClean="0">
                <a:solidFill>
                  <a:schemeClr val="bg1"/>
                </a:solidFill>
                <a:latin typeface="Times" charset="0"/>
                <a:ea typeface="Times" charset="0"/>
                <a:cs typeface="Times" charset="0"/>
              </a:rPr>
              <a:t>Deut. 28</a:t>
            </a:r>
            <a:br>
              <a:rPr lang="en-US" sz="2400" dirty="0" smtClean="0">
                <a:solidFill>
                  <a:schemeClr val="bg1"/>
                </a:solidFill>
                <a:latin typeface="Times" charset="0"/>
                <a:ea typeface="Times" charset="0"/>
                <a:cs typeface="Times" charset="0"/>
              </a:rPr>
            </a:br>
            <a:r>
              <a:rPr lang="en-US" sz="2400" dirty="0" smtClean="0">
                <a:solidFill>
                  <a:schemeClr val="bg1"/>
                </a:solidFill>
                <a:latin typeface="Times" charset="0"/>
                <a:ea typeface="Times" charset="0"/>
                <a:cs typeface="Times" charset="0"/>
              </a:rPr>
              <a:t>1400 BC</a:t>
            </a:r>
            <a:endParaRPr lang="en-US" sz="2400" dirty="0">
              <a:solidFill>
                <a:schemeClr val="bg1"/>
              </a:solidFill>
              <a:latin typeface="Times" charset="0"/>
              <a:ea typeface="Times" charset="0"/>
              <a:cs typeface="Times" charset="0"/>
            </a:endParaRPr>
          </a:p>
        </p:txBody>
      </p:sp>
      <p:sp>
        <p:nvSpPr>
          <p:cNvPr id="5" name="TextBox 4"/>
          <p:cNvSpPr txBox="1"/>
          <p:nvPr/>
        </p:nvSpPr>
        <p:spPr>
          <a:xfrm>
            <a:off x="4535343" y="4486274"/>
            <a:ext cx="1304925" cy="830997"/>
          </a:xfrm>
          <a:prstGeom prst="rect">
            <a:avLst/>
          </a:prstGeom>
          <a:noFill/>
        </p:spPr>
        <p:txBody>
          <a:bodyPr wrap="square" rtlCol="0">
            <a:spAutoFit/>
          </a:bodyPr>
          <a:lstStyle/>
          <a:p>
            <a:pPr algn="ctr"/>
            <a:r>
              <a:rPr lang="en-US" sz="2400" dirty="0" smtClean="0">
                <a:solidFill>
                  <a:schemeClr val="bg1"/>
                </a:solidFill>
                <a:latin typeface="Times" charset="0"/>
                <a:ea typeface="Times" charset="0"/>
                <a:cs typeface="Times" charset="0"/>
              </a:rPr>
              <a:t>Isaiah 44</a:t>
            </a:r>
            <a:br>
              <a:rPr lang="en-US" sz="2400" dirty="0" smtClean="0">
                <a:solidFill>
                  <a:schemeClr val="bg1"/>
                </a:solidFill>
                <a:latin typeface="Times" charset="0"/>
                <a:ea typeface="Times" charset="0"/>
                <a:cs typeface="Times" charset="0"/>
              </a:rPr>
            </a:br>
            <a:r>
              <a:rPr lang="en-US" sz="2400" dirty="0" smtClean="0">
                <a:solidFill>
                  <a:schemeClr val="bg1"/>
                </a:solidFill>
                <a:latin typeface="Times" charset="0"/>
                <a:ea typeface="Times" charset="0"/>
                <a:cs typeface="Times" charset="0"/>
              </a:rPr>
              <a:t>700 BC</a:t>
            </a:r>
            <a:endParaRPr lang="en-US" sz="2400" dirty="0">
              <a:solidFill>
                <a:schemeClr val="bg1"/>
              </a:solidFill>
              <a:latin typeface="Times" charset="0"/>
              <a:ea typeface="Times" charset="0"/>
              <a:cs typeface="Times" charset="0"/>
            </a:endParaRPr>
          </a:p>
        </p:txBody>
      </p:sp>
      <p:sp>
        <p:nvSpPr>
          <p:cNvPr id="6" name="TextBox 5"/>
          <p:cNvSpPr txBox="1"/>
          <p:nvPr/>
        </p:nvSpPr>
        <p:spPr>
          <a:xfrm>
            <a:off x="7989163" y="4486273"/>
            <a:ext cx="1154837" cy="830997"/>
          </a:xfrm>
          <a:prstGeom prst="rect">
            <a:avLst/>
          </a:prstGeom>
          <a:noFill/>
        </p:spPr>
        <p:txBody>
          <a:bodyPr wrap="square" rtlCol="0">
            <a:spAutoFit/>
          </a:bodyPr>
          <a:lstStyle/>
          <a:p>
            <a:pPr algn="ctr"/>
            <a:r>
              <a:rPr lang="en-US" sz="2400" smtClean="0">
                <a:solidFill>
                  <a:schemeClr val="bg1"/>
                </a:solidFill>
                <a:latin typeface="Times" charset="0"/>
                <a:ea typeface="Times" charset="0"/>
                <a:cs typeface="Times" charset="0"/>
              </a:rPr>
              <a:t>Ezra</a:t>
            </a:r>
            <a:br>
              <a:rPr lang="en-US" sz="2400" smtClean="0">
                <a:solidFill>
                  <a:schemeClr val="bg1"/>
                </a:solidFill>
                <a:latin typeface="Times" charset="0"/>
                <a:ea typeface="Times" charset="0"/>
                <a:cs typeface="Times" charset="0"/>
              </a:rPr>
            </a:br>
            <a:r>
              <a:rPr lang="en-US" sz="2400" smtClean="0">
                <a:solidFill>
                  <a:schemeClr val="bg1"/>
                </a:solidFill>
                <a:latin typeface="Times" charset="0"/>
                <a:ea typeface="Times" charset="0"/>
                <a:cs typeface="Times" charset="0"/>
              </a:rPr>
              <a:t>536 BC</a:t>
            </a:r>
            <a:endParaRPr lang="en-US" sz="2400" dirty="0">
              <a:solidFill>
                <a:schemeClr val="bg1"/>
              </a:solidFill>
              <a:latin typeface="Times" charset="0"/>
              <a:ea typeface="Times" charset="0"/>
              <a:cs typeface="Times" charset="0"/>
            </a:endParaRPr>
          </a:p>
        </p:txBody>
      </p:sp>
      <p:cxnSp>
        <p:nvCxnSpPr>
          <p:cNvPr id="8" name="Straight Arrow Connector 7"/>
          <p:cNvCxnSpPr/>
          <p:nvPr/>
        </p:nvCxnSpPr>
        <p:spPr>
          <a:xfrm flipV="1">
            <a:off x="500063" y="4171951"/>
            <a:ext cx="14287" cy="35718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365462" y="4171950"/>
            <a:ext cx="42861" cy="35718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330839" y="4171950"/>
            <a:ext cx="42861" cy="35718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8905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par>
                                <p:cTn id="24" presetID="2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0773551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 y="-11589"/>
            <a:ext cx="12212602" cy="6869589"/>
          </a:xfrm>
          <a:prstGeom prst="rect">
            <a:avLst/>
          </a:prstGeom>
        </p:spPr>
      </p:pic>
      <p:sp>
        <p:nvSpPr>
          <p:cNvPr id="3" name="TextBox 2"/>
          <p:cNvSpPr txBox="1"/>
          <p:nvPr/>
        </p:nvSpPr>
        <p:spPr>
          <a:xfrm>
            <a:off x="4170555" y="401445"/>
            <a:ext cx="3439550" cy="1200329"/>
          </a:xfrm>
          <a:prstGeom prst="rect">
            <a:avLst/>
          </a:prstGeom>
          <a:noFill/>
        </p:spPr>
        <p:txBody>
          <a:bodyPr wrap="square" rtlCol="0">
            <a:spAutoFit/>
          </a:bodyPr>
          <a:lstStyle/>
          <a:p>
            <a:pPr algn="ctr"/>
            <a:r>
              <a:rPr lang="en-US" sz="3600" b="1" dirty="0" smtClean="0">
                <a:solidFill>
                  <a:srgbClr val="9F5A17"/>
                </a:solidFill>
                <a:effectLst>
                  <a:outerShdw blurRad="50800" dist="76200" dir="2700000" algn="tl" rotWithShape="0">
                    <a:srgbClr val="F3D73D">
                      <a:alpha val="40000"/>
                    </a:srgbClr>
                  </a:outerShdw>
                </a:effectLst>
                <a:latin typeface="Trajan Pro" charset="0"/>
                <a:ea typeface="Trajan Pro" charset="0"/>
                <a:cs typeface="Trajan Pro" charset="0"/>
              </a:rPr>
              <a:t>Why Israel Was Failing</a:t>
            </a:r>
            <a:endParaRPr lang="en-US" sz="3600" b="1" dirty="0">
              <a:solidFill>
                <a:srgbClr val="9F5A17"/>
              </a:solidFill>
              <a:effectLst>
                <a:outerShdw blurRad="50800" dist="76200" dir="2700000" algn="tl" rotWithShape="0">
                  <a:srgbClr val="F3D73D">
                    <a:alpha val="40000"/>
                  </a:srgbClr>
                </a:outerShdw>
              </a:effectLst>
              <a:latin typeface="Trajan Pro" charset="0"/>
              <a:ea typeface="Trajan Pro" charset="0"/>
              <a:cs typeface="Trajan Pro" charset="0"/>
            </a:endParaRPr>
          </a:p>
        </p:txBody>
      </p:sp>
      <p:sp>
        <p:nvSpPr>
          <p:cNvPr id="4" name="TextBox 3"/>
          <p:cNvSpPr txBox="1"/>
          <p:nvPr/>
        </p:nvSpPr>
        <p:spPr>
          <a:xfrm>
            <a:off x="209006" y="2567893"/>
            <a:ext cx="11753385" cy="3323987"/>
          </a:xfrm>
          <a:prstGeom prst="rect">
            <a:avLst/>
          </a:prstGeom>
          <a:noFill/>
        </p:spPr>
        <p:txBody>
          <a:bodyPr wrap="square" rtlCol="0">
            <a:spAutoFit/>
          </a:bodyPr>
          <a:lstStyle/>
          <a:p>
            <a:pPr marL="742950" indent="-742950">
              <a:spcAft>
                <a:spcPts val="1800"/>
              </a:spcAft>
              <a:buFont typeface="+mj-lt"/>
              <a:buAutoNum type="arabicPeriod"/>
            </a:pPr>
            <a:r>
              <a:rPr lang="en-US" sz="3600" dirty="0" smtClean="0">
                <a:effectLst>
                  <a:outerShdw blurRad="50800" dist="76200" dir="2700000" algn="tl" rotWithShape="0">
                    <a:prstClr val="black">
                      <a:alpha val="40000"/>
                    </a:prstClr>
                  </a:outerShdw>
                </a:effectLst>
                <a:latin typeface="Century" charset="0"/>
                <a:ea typeface="Century" charset="0"/>
                <a:cs typeface="Century" charset="0"/>
              </a:rPr>
              <a:t>Because of external obstacles (Ezra 4.1-5, 24)</a:t>
            </a:r>
          </a:p>
          <a:p>
            <a:pPr marL="742950" indent="-742950">
              <a:spcAft>
                <a:spcPts val="1800"/>
              </a:spcAft>
              <a:buFont typeface="+mj-lt"/>
              <a:buAutoNum type="arabicPeriod"/>
            </a:pPr>
            <a:r>
              <a:rPr lang="en-US" sz="3600" dirty="0" smtClean="0">
                <a:effectLst>
                  <a:outerShdw blurRad="50800" dist="76200" dir="2700000" algn="tl" rotWithShape="0">
                    <a:prstClr val="black">
                      <a:alpha val="40000"/>
                    </a:prstClr>
                  </a:outerShdw>
                </a:effectLst>
                <a:latin typeface="Century" charset="0"/>
                <a:ea typeface="Century" charset="0"/>
                <a:cs typeface="Century" charset="0"/>
              </a:rPr>
              <a:t>Because they were discouraged (Ezra 3.12-13; Haggai 2.3)</a:t>
            </a:r>
          </a:p>
          <a:p>
            <a:pPr marL="742950" indent="-742950">
              <a:spcAft>
                <a:spcPts val="1800"/>
              </a:spcAft>
              <a:buFont typeface="+mj-lt"/>
              <a:buAutoNum type="arabicPeriod"/>
            </a:pPr>
            <a:r>
              <a:rPr lang="en-US" sz="3600" dirty="0" smtClean="0">
                <a:effectLst>
                  <a:outerShdw blurRad="50800" dist="76200" dir="2700000" algn="tl" rotWithShape="0">
                    <a:prstClr val="black">
                      <a:alpha val="40000"/>
                    </a:prstClr>
                  </a:outerShdw>
                </a:effectLst>
                <a:latin typeface="Century" charset="0"/>
                <a:ea typeface="Century" charset="0"/>
                <a:cs typeface="Century" charset="0"/>
              </a:rPr>
              <a:t>Because they were preoccupied with their own interests (Haggai 1.2-4)</a:t>
            </a:r>
            <a:endParaRPr lang="en-US" sz="4800" dirty="0">
              <a:effectLst>
                <a:outerShdw blurRad="50800" dist="76200" dir="2700000" algn="tl" rotWithShape="0">
                  <a:prstClr val="black">
                    <a:alpha val="40000"/>
                  </a:prstClr>
                </a:outerShdw>
              </a:effectLst>
              <a:latin typeface="Century" charset="0"/>
              <a:ea typeface="Century" charset="0"/>
              <a:cs typeface="Century" charset="0"/>
            </a:endParaRPr>
          </a:p>
        </p:txBody>
      </p:sp>
    </p:spTree>
    <p:extLst>
      <p:ext uri="{BB962C8B-B14F-4D97-AF65-F5344CB8AC3E}">
        <p14:creationId xmlns:p14="http://schemas.microsoft.com/office/powerpoint/2010/main" val="3751901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 y="-11589"/>
            <a:ext cx="12212602" cy="6869589"/>
          </a:xfrm>
          <a:prstGeom prst="rect">
            <a:avLst/>
          </a:prstGeom>
        </p:spPr>
      </p:pic>
      <p:sp>
        <p:nvSpPr>
          <p:cNvPr id="3" name="TextBox 2"/>
          <p:cNvSpPr txBox="1"/>
          <p:nvPr/>
        </p:nvSpPr>
        <p:spPr>
          <a:xfrm>
            <a:off x="4170555" y="401445"/>
            <a:ext cx="3439550" cy="1200329"/>
          </a:xfrm>
          <a:prstGeom prst="rect">
            <a:avLst/>
          </a:prstGeom>
          <a:noFill/>
        </p:spPr>
        <p:txBody>
          <a:bodyPr wrap="square" rtlCol="0">
            <a:spAutoFit/>
          </a:bodyPr>
          <a:lstStyle/>
          <a:p>
            <a:pPr algn="ctr"/>
            <a:r>
              <a:rPr lang="en-US" sz="3600" b="1" dirty="0" smtClean="0">
                <a:solidFill>
                  <a:srgbClr val="9F5A17"/>
                </a:solidFill>
                <a:effectLst>
                  <a:outerShdw blurRad="50800" dist="76200" dir="2700000" algn="tl" rotWithShape="0">
                    <a:srgbClr val="F3D73D">
                      <a:alpha val="40000"/>
                    </a:srgbClr>
                  </a:outerShdw>
                </a:effectLst>
                <a:latin typeface="Trajan Pro" charset="0"/>
                <a:ea typeface="Trajan Pro" charset="0"/>
                <a:cs typeface="Trajan Pro" charset="0"/>
              </a:rPr>
              <a:t>Finish The Mission!</a:t>
            </a:r>
            <a:endParaRPr lang="en-US" sz="3600" b="1" dirty="0">
              <a:solidFill>
                <a:srgbClr val="9F5A17"/>
              </a:solidFill>
              <a:effectLst>
                <a:outerShdw blurRad="50800" dist="76200" dir="2700000" algn="tl" rotWithShape="0">
                  <a:srgbClr val="F3D73D">
                    <a:alpha val="40000"/>
                  </a:srgbClr>
                </a:outerShdw>
              </a:effectLst>
              <a:latin typeface="Trajan Pro" charset="0"/>
              <a:ea typeface="Trajan Pro" charset="0"/>
              <a:cs typeface="Trajan Pro" charset="0"/>
            </a:endParaRPr>
          </a:p>
        </p:txBody>
      </p:sp>
      <p:sp>
        <p:nvSpPr>
          <p:cNvPr id="4" name="TextBox 3"/>
          <p:cNvSpPr txBox="1"/>
          <p:nvPr/>
        </p:nvSpPr>
        <p:spPr>
          <a:xfrm>
            <a:off x="209006" y="2810108"/>
            <a:ext cx="11982994" cy="2400657"/>
          </a:xfrm>
          <a:prstGeom prst="rect">
            <a:avLst/>
          </a:prstGeom>
          <a:noFill/>
        </p:spPr>
        <p:txBody>
          <a:bodyPr wrap="square" rtlCol="0">
            <a:spAutoFit/>
          </a:bodyPr>
          <a:lstStyle/>
          <a:p>
            <a:pPr marL="742950" indent="-742950">
              <a:spcAft>
                <a:spcPts val="1800"/>
              </a:spcAft>
              <a:buFont typeface="+mj-lt"/>
              <a:buAutoNum type="arabicPeriod"/>
            </a:pPr>
            <a:r>
              <a:rPr lang="en-US" sz="4000" dirty="0" smtClean="0">
                <a:effectLst>
                  <a:outerShdw blurRad="50800" dist="76200" dir="2700000" algn="tl" rotWithShape="0">
                    <a:prstClr val="black">
                      <a:alpha val="40000"/>
                    </a:prstClr>
                  </a:outerShdw>
                </a:effectLst>
                <a:latin typeface="Century" charset="0"/>
                <a:ea typeface="Century" charset="0"/>
                <a:cs typeface="Century" charset="0"/>
              </a:rPr>
              <a:t>So that God would be pleased (Haggai 1.8)</a:t>
            </a:r>
          </a:p>
          <a:p>
            <a:pPr marL="742950" indent="-742950">
              <a:spcAft>
                <a:spcPts val="1800"/>
              </a:spcAft>
              <a:buFont typeface="+mj-lt"/>
              <a:buAutoNum type="arabicPeriod"/>
            </a:pPr>
            <a:r>
              <a:rPr lang="en-US" sz="4000" dirty="0" smtClean="0">
                <a:effectLst>
                  <a:outerShdw blurRad="50800" dist="76200" dir="2700000" algn="tl" rotWithShape="0">
                    <a:prstClr val="black">
                      <a:alpha val="40000"/>
                    </a:prstClr>
                  </a:outerShdw>
                </a:effectLst>
                <a:latin typeface="Century" charset="0"/>
                <a:ea typeface="Century" charset="0"/>
                <a:cs typeface="Century" charset="0"/>
              </a:rPr>
              <a:t>So that God would be glorified (Haggai 1.8)</a:t>
            </a:r>
          </a:p>
          <a:p>
            <a:pPr marL="742950" indent="-742950">
              <a:spcAft>
                <a:spcPts val="1800"/>
              </a:spcAft>
              <a:buFont typeface="+mj-lt"/>
              <a:buAutoNum type="arabicPeriod"/>
            </a:pPr>
            <a:r>
              <a:rPr lang="en-US" sz="4000" dirty="0" smtClean="0">
                <a:effectLst>
                  <a:outerShdw blurRad="50800" dist="76200" dir="2700000" algn="tl" rotWithShape="0">
                    <a:prstClr val="black">
                      <a:alpha val="40000"/>
                    </a:prstClr>
                  </a:outerShdw>
                </a:effectLst>
                <a:latin typeface="Century" charset="0"/>
                <a:ea typeface="Century" charset="0"/>
                <a:cs typeface="Century" charset="0"/>
              </a:rPr>
              <a:t>So that God would be with them (Haggai 1.13)</a:t>
            </a:r>
            <a:endParaRPr lang="en-US" sz="4000" dirty="0">
              <a:effectLst>
                <a:outerShdw blurRad="50800" dist="76200" dir="2700000" algn="tl" rotWithShape="0">
                  <a:prstClr val="black">
                    <a:alpha val="40000"/>
                  </a:prstClr>
                </a:outerShdw>
              </a:effectLst>
              <a:latin typeface="Century" charset="0"/>
              <a:ea typeface="Century" charset="0"/>
              <a:cs typeface="Century" charset="0"/>
            </a:endParaRPr>
          </a:p>
        </p:txBody>
      </p:sp>
    </p:spTree>
    <p:extLst>
      <p:ext uri="{BB962C8B-B14F-4D97-AF65-F5344CB8AC3E}">
        <p14:creationId xmlns:p14="http://schemas.microsoft.com/office/powerpoint/2010/main" val="15052264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 y="-11589"/>
            <a:ext cx="12212602" cy="6869589"/>
          </a:xfrm>
          <a:prstGeom prst="rect">
            <a:avLst/>
          </a:prstGeom>
        </p:spPr>
      </p:pic>
      <p:sp>
        <p:nvSpPr>
          <p:cNvPr id="3" name="TextBox 2"/>
          <p:cNvSpPr txBox="1"/>
          <p:nvPr/>
        </p:nvSpPr>
        <p:spPr>
          <a:xfrm>
            <a:off x="4170555" y="401445"/>
            <a:ext cx="3439550" cy="1200329"/>
          </a:xfrm>
          <a:prstGeom prst="rect">
            <a:avLst/>
          </a:prstGeom>
          <a:noFill/>
        </p:spPr>
        <p:txBody>
          <a:bodyPr wrap="square" rtlCol="0">
            <a:spAutoFit/>
          </a:bodyPr>
          <a:lstStyle/>
          <a:p>
            <a:pPr algn="ctr"/>
            <a:r>
              <a:rPr lang="en-US" sz="3600" b="1" dirty="0" smtClean="0">
                <a:solidFill>
                  <a:srgbClr val="9F5A17"/>
                </a:solidFill>
                <a:effectLst>
                  <a:outerShdw blurRad="50800" dist="76200" dir="2700000" algn="tl" rotWithShape="0">
                    <a:srgbClr val="F3D73D">
                      <a:alpha val="40000"/>
                    </a:srgbClr>
                  </a:outerShdw>
                </a:effectLst>
                <a:latin typeface="Trajan Pro" charset="0"/>
                <a:ea typeface="Trajan Pro" charset="0"/>
                <a:cs typeface="Trajan Pro" charset="0"/>
              </a:rPr>
              <a:t>Finish The Mission!</a:t>
            </a:r>
            <a:endParaRPr lang="en-US" sz="3600" b="1" dirty="0">
              <a:solidFill>
                <a:srgbClr val="9F5A17"/>
              </a:solidFill>
              <a:effectLst>
                <a:outerShdw blurRad="50800" dist="76200" dir="2700000" algn="tl" rotWithShape="0">
                  <a:srgbClr val="F3D73D">
                    <a:alpha val="40000"/>
                  </a:srgbClr>
                </a:outerShdw>
              </a:effectLst>
              <a:latin typeface="Trajan Pro" charset="0"/>
              <a:ea typeface="Trajan Pro" charset="0"/>
              <a:cs typeface="Trajan Pro" charset="0"/>
            </a:endParaRPr>
          </a:p>
        </p:txBody>
      </p:sp>
      <p:sp>
        <p:nvSpPr>
          <p:cNvPr id="4" name="TextBox 3"/>
          <p:cNvSpPr txBox="1"/>
          <p:nvPr/>
        </p:nvSpPr>
        <p:spPr>
          <a:xfrm>
            <a:off x="209006" y="2230244"/>
            <a:ext cx="11982994" cy="4401205"/>
          </a:xfrm>
          <a:prstGeom prst="rect">
            <a:avLst/>
          </a:prstGeom>
          <a:noFill/>
        </p:spPr>
        <p:txBody>
          <a:bodyPr wrap="square" rtlCol="0">
            <a:spAutoFit/>
          </a:bodyPr>
          <a:lstStyle/>
          <a:p>
            <a:pPr>
              <a:spcAft>
                <a:spcPts val="1800"/>
              </a:spcAft>
            </a:pPr>
            <a:r>
              <a:rPr lang="en-US" sz="4000" smtClean="0">
                <a:effectLst>
                  <a:outerShdw blurRad="50800" dist="76200" dir="2700000" algn="tl" rotWithShape="0">
                    <a:prstClr val="black">
                      <a:alpha val="40000"/>
                    </a:prstClr>
                  </a:outerShdw>
                </a:effectLst>
                <a:latin typeface="Century" charset="0"/>
                <a:ea typeface="Century" charset="0"/>
                <a:cs typeface="Century" charset="0"/>
              </a:rPr>
              <a:t>“</a:t>
            </a:r>
            <a:r>
              <a:rPr lang="en-US" sz="4000" dirty="0" smtClean="0">
                <a:effectLst>
                  <a:outerShdw blurRad="50800" dist="76200" dir="2700000" algn="tl" rotWithShape="0">
                    <a:prstClr val="black">
                      <a:alpha val="40000"/>
                    </a:prstClr>
                  </a:outerShdw>
                </a:effectLst>
                <a:latin typeface="Century" charset="0"/>
                <a:ea typeface="Century" charset="0"/>
                <a:cs typeface="Century" charset="0"/>
              </a:rPr>
              <a:t>Then Zerubbabel the son of </a:t>
            </a:r>
            <a:r>
              <a:rPr lang="en-US" sz="4000" dirty="0" err="1" smtClean="0">
                <a:effectLst>
                  <a:outerShdw blurRad="50800" dist="76200" dir="2700000" algn="tl" rotWithShape="0">
                    <a:prstClr val="black">
                      <a:alpha val="40000"/>
                    </a:prstClr>
                  </a:outerShdw>
                </a:effectLst>
                <a:latin typeface="Century" charset="0"/>
                <a:ea typeface="Century" charset="0"/>
                <a:cs typeface="Century" charset="0"/>
              </a:rPr>
              <a:t>Shealtiel</a:t>
            </a:r>
            <a:r>
              <a:rPr lang="en-US" sz="4000" dirty="0" smtClean="0">
                <a:effectLst>
                  <a:outerShdw blurRad="50800" dist="76200" dir="2700000" algn="tl" rotWithShape="0">
                    <a:prstClr val="black">
                      <a:alpha val="40000"/>
                    </a:prstClr>
                  </a:outerShdw>
                </a:effectLst>
                <a:latin typeface="Century" charset="0"/>
                <a:ea typeface="Century" charset="0"/>
                <a:cs typeface="Century" charset="0"/>
              </a:rPr>
              <a:t>, and Joshua the son of </a:t>
            </a:r>
            <a:r>
              <a:rPr lang="en-US" sz="4000" dirty="0" err="1" smtClean="0">
                <a:effectLst>
                  <a:outerShdw blurRad="50800" dist="76200" dir="2700000" algn="tl" rotWithShape="0">
                    <a:prstClr val="black">
                      <a:alpha val="40000"/>
                    </a:prstClr>
                  </a:outerShdw>
                </a:effectLst>
                <a:latin typeface="Century" charset="0"/>
                <a:ea typeface="Century" charset="0"/>
                <a:cs typeface="Century" charset="0"/>
              </a:rPr>
              <a:t>Jehozadak</a:t>
            </a:r>
            <a:r>
              <a:rPr lang="en-US" sz="4000" dirty="0" smtClean="0">
                <a:effectLst>
                  <a:outerShdw blurRad="50800" dist="76200" dir="2700000" algn="tl" rotWithShape="0">
                    <a:prstClr val="black">
                      <a:alpha val="40000"/>
                    </a:prstClr>
                  </a:outerShdw>
                </a:effectLst>
                <a:latin typeface="Century" charset="0"/>
                <a:ea typeface="Century" charset="0"/>
                <a:cs typeface="Century" charset="0"/>
              </a:rPr>
              <a:t>, the high priest, with all the remnant of the people, obeyed the voice of the Lord their God and the words of Haggai the prophet, as the Lord their God had sent him. And the people showed reverence for the Lord.” (Haggai 1:12, NASB95) </a:t>
            </a:r>
          </a:p>
        </p:txBody>
      </p:sp>
    </p:spTree>
    <p:extLst>
      <p:ext uri="{BB962C8B-B14F-4D97-AF65-F5344CB8AC3E}">
        <p14:creationId xmlns:p14="http://schemas.microsoft.com/office/powerpoint/2010/main" val="96269430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78997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54</TotalTime>
  <Words>149</Words>
  <Application>Microsoft Macintosh PowerPoint</Application>
  <PresentationFormat>Widescreen</PresentationFormat>
  <Paragraphs>13</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Calibri</vt:lpstr>
      <vt:lpstr>Calibri Light</vt:lpstr>
      <vt:lpstr>Century</vt:lpstr>
      <vt:lpstr>Times</vt:lpstr>
      <vt:lpstr>Trajan Pro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5</cp:revision>
  <dcterms:created xsi:type="dcterms:W3CDTF">2016-08-06T23:34:10Z</dcterms:created>
  <dcterms:modified xsi:type="dcterms:W3CDTF">2016-08-07T00:28:19Z</dcterms:modified>
</cp:coreProperties>
</file>