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8" r:id="rId7"/>
    <p:sldId id="269" r:id="rId8"/>
    <p:sldId id="265" r:id="rId9"/>
    <p:sldId id="267" r:id="rId10"/>
    <p:sldId id="266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1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83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9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15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1"/>
            <a:ext cx="7999315" cy="232337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1" y="3771174"/>
            <a:ext cx="7279649" cy="34217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1" y="2613788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499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2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05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1"/>
            <a:ext cx="2946867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1"/>
            <a:ext cx="2936241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1"/>
            <a:ext cx="293211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146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50"/>
            <a:ext cx="2940051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2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50"/>
            <a:ext cx="2930525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1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50"/>
            <a:ext cx="2932113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63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73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4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5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9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8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4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9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6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1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1"/>
            <a:ext cx="439633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1"/>
            <a:ext cx="4396339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35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0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7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40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8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3" y="2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7"/>
            <a:ext cx="9404723" cy="140053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2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2" y="295730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583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457189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9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009932" y="2901021"/>
            <a:ext cx="97035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80">
              <a:defRPr/>
            </a:pPr>
            <a:r>
              <a:rPr lang="en-US" sz="11500" kern="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Isaiah: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763074"/>
            <a:ext cx="12192000" cy="769441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50800" dist="635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1219080">
              <a:defRPr/>
            </a:pPr>
            <a:r>
              <a:rPr lang="en-US" sz="4400" kern="0" dirty="0">
                <a:solidFill>
                  <a:sysClr val="windowText" lastClr="000000"/>
                </a:solidFill>
              </a:rPr>
              <a:t>                    </a:t>
            </a:r>
            <a:r>
              <a:rPr lang="en-US" sz="4400" kern="0" dirty="0"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</a:rPr>
              <a:t>Portraits of Jesus</a:t>
            </a:r>
          </a:p>
        </p:txBody>
      </p:sp>
    </p:spTree>
    <p:extLst>
      <p:ext uri="{BB962C8B-B14F-4D97-AF65-F5344CB8AC3E}">
        <p14:creationId xmlns:p14="http://schemas.microsoft.com/office/powerpoint/2010/main" val="4204939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Thessalonians 1:7-9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20"/>
            <a:ext cx="945867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…when the Lord Jesus is revealed from heaven with his mighty angels </a:t>
            </a:r>
            <a:r>
              <a:rPr lang="en-US" sz="2800" baseline="30000" dirty="0"/>
              <a:t> </a:t>
            </a:r>
            <a:r>
              <a:rPr lang="en-US" sz="2800" dirty="0"/>
              <a:t>in flaming fire, inflicting vengeance on those who do not know God and on those who do not obey the gospel of our Lord Jesus. </a:t>
            </a:r>
            <a:r>
              <a:rPr lang="en-US" sz="2800" baseline="30000" dirty="0"/>
              <a:t> </a:t>
            </a:r>
            <a:r>
              <a:rPr lang="en-US" sz="2800" dirty="0"/>
              <a:t>They will suffer the punishment of eternal destruction, </a:t>
            </a:r>
            <a:r>
              <a:rPr lang="en-US" sz="2800" b="1" dirty="0"/>
              <a:t>away from the presence of the Lord and from the glory of his might,</a:t>
            </a:r>
          </a:p>
        </p:txBody>
      </p:sp>
    </p:spTree>
    <p:extLst>
      <p:ext uri="{BB962C8B-B14F-4D97-AF65-F5344CB8AC3E}">
        <p14:creationId xmlns:p14="http://schemas.microsoft.com/office/powerpoint/2010/main" val="41159496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99" y="214178"/>
            <a:ext cx="9404723" cy="1400531"/>
          </a:xfrm>
        </p:spPr>
        <p:txBody>
          <a:bodyPr/>
          <a:lstStyle/>
          <a:p>
            <a:r>
              <a:rPr lang="en-US" dirty="0"/>
              <a:t>25:7-9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74" y="914400"/>
            <a:ext cx="11237843" cy="5751443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US" sz="2400" i="1" dirty="0"/>
            </a:br>
            <a:r>
              <a:rPr lang="en-US" sz="2400" i="1" dirty="0"/>
              <a:t>And he will swallow up on this mountain</a:t>
            </a:r>
            <a:br>
              <a:rPr lang="en-US" sz="2400" i="1" dirty="0"/>
            </a:br>
            <a:r>
              <a:rPr lang="en-US" sz="2400" i="1" dirty="0"/>
              <a:t>    the covering that is cast over all peoples,</a:t>
            </a:r>
            <a:br>
              <a:rPr lang="en-US" sz="2400" i="1" dirty="0"/>
            </a:br>
            <a:r>
              <a:rPr lang="en-US" sz="2400" i="1" dirty="0"/>
              <a:t>    the veil that is spread over all nations.</a:t>
            </a:r>
            <a:br>
              <a:rPr lang="en-US" sz="2400" i="1" dirty="0"/>
            </a:br>
            <a:r>
              <a:rPr lang="en-US" sz="2400" i="1" baseline="30000" dirty="0"/>
              <a:t> </a:t>
            </a:r>
            <a:r>
              <a:rPr lang="en-US" sz="2400" i="1" dirty="0"/>
              <a:t>   </a:t>
            </a:r>
            <a:r>
              <a:rPr lang="en-US" sz="2400" b="1" i="1" dirty="0"/>
              <a:t>He will swallow up death forever;</a:t>
            </a:r>
            <a:br>
              <a:rPr lang="en-US" sz="2400" b="1" i="1" dirty="0"/>
            </a:br>
            <a:r>
              <a:rPr lang="en-US" sz="2400" i="1" dirty="0"/>
              <a:t>and the Lord </a:t>
            </a:r>
            <a:r>
              <a:rPr lang="en-US" sz="2400" i="1" cap="small" dirty="0"/>
              <a:t>God</a:t>
            </a:r>
            <a:r>
              <a:rPr lang="en-US" sz="2400" i="1" dirty="0"/>
              <a:t> will wipe away tears from all faces,</a:t>
            </a:r>
            <a:br>
              <a:rPr lang="en-US" sz="2400" i="1" dirty="0"/>
            </a:br>
            <a:r>
              <a:rPr lang="en-US" sz="2400" i="1" dirty="0"/>
              <a:t>    and the reproach of his people he will take away from all the earth,</a:t>
            </a:r>
            <a:br>
              <a:rPr lang="en-US" sz="2400" i="1" dirty="0"/>
            </a:br>
            <a:r>
              <a:rPr lang="en-US" sz="2400" i="1" dirty="0"/>
              <a:t>    for the </a:t>
            </a:r>
            <a:r>
              <a:rPr lang="en-US" sz="2400" i="1" cap="small" dirty="0"/>
              <a:t>Lord</a:t>
            </a:r>
            <a:r>
              <a:rPr lang="en-US" sz="2400" i="1" dirty="0"/>
              <a:t> has spoken.</a:t>
            </a:r>
            <a:br>
              <a:rPr lang="en-US" sz="2400" i="1" dirty="0"/>
            </a:br>
            <a:r>
              <a:rPr lang="en-US" sz="2400" i="1" baseline="30000" dirty="0"/>
              <a:t> </a:t>
            </a:r>
            <a:r>
              <a:rPr lang="en-US" sz="2400" i="1" dirty="0"/>
              <a:t>It will be said on that day,</a:t>
            </a:r>
            <a:br>
              <a:rPr lang="en-US" sz="2400" i="1" dirty="0"/>
            </a:br>
            <a:r>
              <a:rPr lang="en-US" sz="2400" i="1" dirty="0"/>
              <a:t>    “Behold, this is our God; we have waited for him, that he might save us.</a:t>
            </a:r>
            <a:br>
              <a:rPr lang="en-US" sz="2400" i="1" dirty="0"/>
            </a:br>
            <a:r>
              <a:rPr lang="en-US" sz="2400" i="1" dirty="0"/>
              <a:t>    This is the </a:t>
            </a:r>
            <a:r>
              <a:rPr lang="en-US" sz="2400" i="1" cap="small" dirty="0"/>
              <a:t>Lord</a:t>
            </a:r>
            <a:r>
              <a:rPr lang="en-US" sz="2400" i="1" dirty="0"/>
              <a:t>; we have waited for him;</a:t>
            </a:r>
            <a:br>
              <a:rPr lang="en-US" sz="2400" i="1" dirty="0"/>
            </a:br>
            <a:r>
              <a:rPr lang="en-US" sz="2400" i="1" dirty="0"/>
              <a:t>    let us be glad and rejoice in his salvation.”</a:t>
            </a:r>
          </a:p>
        </p:txBody>
      </p:sp>
    </p:spTree>
    <p:extLst>
      <p:ext uri="{BB962C8B-B14F-4D97-AF65-F5344CB8AC3E}">
        <p14:creationId xmlns:p14="http://schemas.microsoft.com/office/powerpoint/2010/main" val="1798823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9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157" y="39753"/>
            <a:ext cx="9404723" cy="1400531"/>
          </a:xfrm>
        </p:spPr>
        <p:txBody>
          <a:bodyPr/>
          <a:lstStyle/>
          <a:p>
            <a:pPr algn="ctr"/>
            <a:r>
              <a:rPr lang="en-US" dirty="0"/>
              <a:t>Chapters 1-39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528" y="1778605"/>
            <a:ext cx="1626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/>
            <a:r>
              <a:rPr lang="en-US" sz="2400" b="1" kern="0" dirty="0"/>
              <a:t>Intro: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4346" y="1749287"/>
            <a:ext cx="2124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sz="2400" b="1" kern="0" dirty="0"/>
              <a:t>The Coming King</a:t>
            </a:r>
            <a:endParaRPr lang="en-US" sz="2000" kern="0" dirty="0"/>
          </a:p>
        </p:txBody>
      </p:sp>
      <p:sp>
        <p:nvSpPr>
          <p:cNvPr id="9" name="Rectangle 8"/>
          <p:cNvSpPr/>
          <p:nvPr/>
        </p:nvSpPr>
        <p:spPr>
          <a:xfrm>
            <a:off x="137160" y="914403"/>
            <a:ext cx="1496109" cy="834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3600" kern="0" dirty="0">
                <a:solidFill>
                  <a:schemeClr val="bg1"/>
                </a:solidFill>
                <a:latin typeface="AR JULIAN" panose="02000000000000000000" pitchFamily="2" charset="0"/>
              </a:rPr>
              <a:t>1-5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82499" y="914403"/>
            <a:ext cx="1848135" cy="834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3600" kern="0" dirty="0">
                <a:solidFill>
                  <a:schemeClr val="bg1"/>
                </a:solidFill>
                <a:latin typeface="AR JULIAN" panose="02000000000000000000" pitchFamily="2" charset="0"/>
              </a:rPr>
              <a:t>6-12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69411" y="914403"/>
            <a:ext cx="3168232" cy="834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4"/>
            <a:r>
              <a:rPr lang="en-US" sz="3600" kern="0" dirty="0">
                <a:solidFill>
                  <a:schemeClr val="bg1"/>
                </a:solidFill>
                <a:latin typeface="AR JULIAN" panose="02000000000000000000" pitchFamily="2" charset="0"/>
              </a:rPr>
              <a:t>13-23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10991" y="2855498"/>
            <a:ext cx="1203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4"/>
            <a:endParaRPr lang="en-US" sz="2400" kern="0" dirty="0">
              <a:solidFill>
                <a:sysClr val="windowText" lastClr="000000"/>
              </a:solidFill>
            </a:endParaRPr>
          </a:p>
          <a:p>
            <a:pPr marL="285737" indent="-285737" defTabSz="914354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26465" y="1778605"/>
            <a:ext cx="2124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sz="2400" b="1" kern="0" dirty="0"/>
              <a:t>The King Rules the Nations</a:t>
            </a:r>
            <a:endParaRPr lang="en-US" sz="2000" kern="0" dirty="0"/>
          </a:p>
        </p:txBody>
      </p:sp>
      <p:sp>
        <p:nvSpPr>
          <p:cNvPr id="14" name="Rectangle 13"/>
          <p:cNvSpPr/>
          <p:nvPr/>
        </p:nvSpPr>
        <p:spPr>
          <a:xfrm>
            <a:off x="6786046" y="914400"/>
            <a:ext cx="1320097" cy="834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 JULIAN" panose="02000000000000000000" pitchFamily="2" charset="0"/>
              </a:rPr>
              <a:t>24-27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3350" y="1778605"/>
            <a:ext cx="21244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/>
            <a:r>
              <a:rPr lang="en-US" sz="2800" b="1" kern="0" dirty="0"/>
              <a:t>The King rules the earth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423174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56" y="424069"/>
            <a:ext cx="11436626" cy="6553200"/>
          </a:xfrm>
        </p:spPr>
        <p:txBody>
          <a:bodyPr/>
          <a:lstStyle/>
          <a:p>
            <a:pPr lvl="0">
              <a:spcBef>
                <a:spcPts val="1000"/>
              </a:spcBef>
              <a:buClr>
                <a:srgbClr val="1E5155">
                  <a:lumMod val="40000"/>
                  <a:lumOff val="60000"/>
                </a:srgbClr>
              </a:buClr>
              <a:buSzPct val="80000"/>
            </a:pPr>
            <a:r>
              <a:rPr lang="en-US" sz="3600" dirty="0">
                <a:solidFill>
                  <a:srgbClr val="FFFF00"/>
                </a:solidFill>
              </a:rPr>
              <a:t>A.)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3600" dirty="0">
                <a:solidFill>
                  <a:srgbClr val="FFFF00"/>
                </a:solidFill>
              </a:rPr>
              <a:t>B.)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		</a:t>
            </a:r>
            <a:r>
              <a:rPr lang="en-US" sz="3600" dirty="0">
                <a:solidFill>
                  <a:srgbClr val="FFFF00"/>
                </a:solidFill>
              </a:rPr>
              <a:t>C.)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				</a:t>
            </a:r>
            <a:r>
              <a:rPr lang="en-US" sz="3600" dirty="0">
                <a:solidFill>
                  <a:srgbClr val="FFFF00"/>
                </a:solidFill>
              </a:rPr>
              <a:t>D.)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						</a:t>
            </a:r>
            <a:r>
              <a:rPr lang="en-US" sz="3600" dirty="0">
                <a:solidFill>
                  <a:srgbClr val="FFFF00"/>
                </a:solidFill>
              </a:rPr>
              <a:t>E.)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				</a:t>
            </a:r>
            <a:r>
              <a:rPr lang="en-US" sz="3600" dirty="0">
                <a:solidFill>
                  <a:srgbClr val="FFFF00"/>
                </a:solidFill>
              </a:rPr>
              <a:t>D.)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		</a:t>
            </a:r>
            <a:r>
              <a:rPr lang="en-US" sz="3600" dirty="0">
                <a:solidFill>
                  <a:srgbClr val="FFFF00"/>
                </a:solidFill>
              </a:rPr>
              <a:t>C.)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4000" dirty="0">
                <a:solidFill>
                  <a:srgbClr val="FFFF00"/>
                </a:solidFill>
              </a:rPr>
              <a:t>B.)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rgbClr val="FFFF00"/>
                </a:solidFill>
              </a:rPr>
              <a:t>A.)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0175" y="596348"/>
            <a:ext cx="1057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Destruction of the world/ Nations plucked from the earth, gleanings remain (24:1-13)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73114" y="2537985"/>
            <a:ext cx="1057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Song of the wicked city’s destruction (25:1-5)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4506" y="3133810"/>
            <a:ext cx="1057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MOUNT ZION </a:t>
            </a:r>
            <a:r>
              <a:rPr lang="en-US" sz="2000" dirty="0"/>
              <a:t>(25:6-12)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73114" y="3782079"/>
            <a:ext cx="1057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Song of the righteous city’s salvation (26:1-6)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11722" y="4443137"/>
            <a:ext cx="1057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Sinful world overthrown/ Righteous awaiting salvation (26:7- 27:1)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921567" y="5090533"/>
            <a:ext cx="10575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Song of the Redeemer about His people (27:2-5)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060175" y="5646019"/>
            <a:ext cx="10575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Destruction of the city/ People of Israel gleaned and brought to the Lord (27:6-13)</a:t>
            </a:r>
            <a:br>
              <a:rPr lang="en-US" sz="2000" dirty="0">
                <a:solidFill>
                  <a:schemeClr val="tx1"/>
                </a:solidFill>
              </a:rPr>
            </a:b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21567" y="1198225"/>
            <a:ext cx="1057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Song of the redeemed people (24:14-16)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1722" y="1870438"/>
            <a:ext cx="10575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Sinful world overthrown/ wicked awaiting destruction (24:16-23)</a:t>
            </a:r>
          </a:p>
        </p:txBody>
      </p:sp>
    </p:spTree>
    <p:extLst>
      <p:ext uri="{BB962C8B-B14F-4D97-AF65-F5344CB8AC3E}">
        <p14:creationId xmlns:p14="http://schemas.microsoft.com/office/powerpoint/2010/main" val="337211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99" y="214178"/>
            <a:ext cx="9404723" cy="1400531"/>
          </a:xfrm>
        </p:spPr>
        <p:txBody>
          <a:bodyPr/>
          <a:lstStyle/>
          <a:p>
            <a:r>
              <a:rPr lang="en-US" dirty="0"/>
              <a:t>25:6-9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74" y="914400"/>
            <a:ext cx="11237843" cy="5751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i="1" dirty="0"/>
              <a:t>On this mountain the </a:t>
            </a:r>
            <a:r>
              <a:rPr lang="en-US" sz="2400" i="1" cap="small" dirty="0"/>
              <a:t>Lord</a:t>
            </a:r>
            <a:r>
              <a:rPr lang="en-US" sz="2400" i="1" dirty="0"/>
              <a:t> of hosts will make for all peoples</a:t>
            </a:r>
            <a:br>
              <a:rPr lang="en-US" sz="2400" i="1" dirty="0"/>
            </a:br>
            <a:r>
              <a:rPr lang="en-US" sz="2400" i="1" dirty="0"/>
              <a:t>    a feast of rich food, a feast of well-aged wine,</a:t>
            </a:r>
            <a:br>
              <a:rPr lang="en-US" sz="2400" i="1" dirty="0"/>
            </a:br>
            <a:r>
              <a:rPr lang="en-US" sz="2400" i="1" dirty="0"/>
              <a:t>    of rich food full of marrow, of aged wine well refined.</a:t>
            </a:r>
            <a:br>
              <a:rPr lang="en-US" sz="2400" i="1" dirty="0"/>
            </a:br>
            <a:r>
              <a:rPr lang="en-US" sz="2400" i="1" dirty="0"/>
              <a:t>And he will swallow up on this mountain</a:t>
            </a:r>
            <a:br>
              <a:rPr lang="en-US" sz="2400" i="1" dirty="0"/>
            </a:br>
            <a:r>
              <a:rPr lang="en-US" sz="2400" i="1" dirty="0"/>
              <a:t>    the covering that is cast over all peoples,</a:t>
            </a:r>
            <a:br>
              <a:rPr lang="en-US" sz="2400" i="1" dirty="0"/>
            </a:br>
            <a:r>
              <a:rPr lang="en-US" sz="2400" i="1" dirty="0"/>
              <a:t>    the veil that is spread over all nations.</a:t>
            </a:r>
            <a:br>
              <a:rPr lang="en-US" sz="2400" i="1" dirty="0"/>
            </a:br>
            <a:r>
              <a:rPr lang="en-US" sz="2400" i="1" baseline="30000" dirty="0"/>
              <a:t> </a:t>
            </a:r>
            <a:r>
              <a:rPr lang="en-US" sz="2400" i="1" dirty="0"/>
              <a:t>   He will swallow up death forever;</a:t>
            </a:r>
            <a:br>
              <a:rPr lang="en-US" sz="2400" i="1" dirty="0"/>
            </a:br>
            <a:r>
              <a:rPr lang="en-US" sz="2400" i="1" dirty="0"/>
              <a:t>and the Lord </a:t>
            </a:r>
            <a:r>
              <a:rPr lang="en-US" sz="2400" i="1" cap="small" dirty="0"/>
              <a:t>God</a:t>
            </a:r>
            <a:r>
              <a:rPr lang="en-US" sz="2400" i="1" dirty="0"/>
              <a:t> will wipe away tears from all faces,</a:t>
            </a:r>
            <a:br>
              <a:rPr lang="en-US" sz="2400" i="1" dirty="0"/>
            </a:br>
            <a:r>
              <a:rPr lang="en-US" sz="2400" i="1" dirty="0"/>
              <a:t>    and the reproach of his people he will take away from all the earth,</a:t>
            </a:r>
            <a:br>
              <a:rPr lang="en-US" sz="2400" i="1" dirty="0"/>
            </a:br>
            <a:r>
              <a:rPr lang="en-US" sz="2400" i="1" dirty="0"/>
              <a:t>    for the </a:t>
            </a:r>
            <a:r>
              <a:rPr lang="en-US" sz="2400" i="1" cap="small" dirty="0"/>
              <a:t>Lord</a:t>
            </a:r>
            <a:r>
              <a:rPr lang="en-US" sz="2400" i="1" dirty="0"/>
              <a:t> has spoken.</a:t>
            </a:r>
            <a:br>
              <a:rPr lang="en-US" sz="2400" i="1" dirty="0"/>
            </a:br>
            <a:r>
              <a:rPr lang="en-US" sz="2400" i="1" baseline="30000" dirty="0"/>
              <a:t> </a:t>
            </a:r>
            <a:r>
              <a:rPr lang="en-US" sz="2400" i="1" dirty="0"/>
              <a:t>It will be said on that day,</a:t>
            </a:r>
            <a:br>
              <a:rPr lang="en-US" sz="2400" i="1" dirty="0"/>
            </a:br>
            <a:r>
              <a:rPr lang="en-US" sz="2400" i="1" dirty="0"/>
              <a:t>    “Behold, this is our God; we have waited for him, that he might save us.</a:t>
            </a:r>
            <a:br>
              <a:rPr lang="en-US" sz="2400" i="1" dirty="0"/>
            </a:br>
            <a:r>
              <a:rPr lang="en-US" sz="2400" i="1" dirty="0"/>
              <a:t>    This is the </a:t>
            </a:r>
            <a:r>
              <a:rPr lang="en-US" sz="2400" i="1" cap="small" dirty="0"/>
              <a:t>Lord</a:t>
            </a:r>
            <a:r>
              <a:rPr lang="en-US" sz="2400" i="1" dirty="0"/>
              <a:t>; we have waited for him;</a:t>
            </a:r>
            <a:br>
              <a:rPr lang="en-US" sz="2400" i="1" dirty="0"/>
            </a:br>
            <a:r>
              <a:rPr lang="en-US" sz="2400" i="1" dirty="0"/>
              <a:t>    let us be glad and rejoice in his salvation.”</a:t>
            </a:r>
          </a:p>
        </p:txBody>
      </p:sp>
    </p:spTree>
    <p:extLst>
      <p:ext uri="{BB962C8B-B14F-4D97-AF65-F5344CB8AC3E}">
        <p14:creationId xmlns:p14="http://schemas.microsoft.com/office/powerpoint/2010/main" val="252165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Assyria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8226"/>
            <a:ext cx="8946541" cy="4870175"/>
          </a:xfrm>
        </p:spPr>
        <p:txBody>
          <a:bodyPr/>
          <a:lstStyle/>
          <a:p>
            <a:r>
              <a:rPr lang="en-US" sz="2800" dirty="0"/>
              <a:t>Cruel and unstoppable oppressor</a:t>
            </a:r>
          </a:p>
          <a:p>
            <a:r>
              <a:rPr lang="en-US" sz="2800" dirty="0"/>
              <a:t>Defeating people of every nation</a:t>
            </a:r>
          </a:p>
          <a:p>
            <a:r>
              <a:rPr lang="en-US" sz="2800" dirty="0"/>
              <a:t>The consequence of sin </a:t>
            </a:r>
          </a:p>
          <a:p>
            <a:r>
              <a:rPr lang="en-US" sz="2800" dirty="0"/>
              <a:t>God will protect His people (Jerusalem) from it</a:t>
            </a:r>
          </a:p>
          <a:p>
            <a:r>
              <a:rPr lang="en-US" sz="2800" dirty="0"/>
              <a:t>God will eventually destroy it</a:t>
            </a:r>
          </a:p>
          <a:p>
            <a:r>
              <a:rPr lang="en-US" sz="2800" dirty="0"/>
              <a:t>Losing to it means exile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43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Assyria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8226"/>
            <a:ext cx="8946541" cy="4870175"/>
          </a:xfrm>
        </p:spPr>
        <p:txBody>
          <a:bodyPr/>
          <a:lstStyle/>
          <a:p>
            <a:r>
              <a:rPr lang="en-US" sz="2800" dirty="0"/>
              <a:t>Cruel and unstoppable oppressor</a:t>
            </a:r>
          </a:p>
          <a:p>
            <a:r>
              <a:rPr lang="en-US" sz="2800" dirty="0"/>
              <a:t>Defeating people of every nation</a:t>
            </a:r>
          </a:p>
          <a:p>
            <a:r>
              <a:rPr lang="en-US" sz="2800" dirty="0"/>
              <a:t>The consequence of sin </a:t>
            </a:r>
          </a:p>
          <a:p>
            <a:r>
              <a:rPr lang="en-US" sz="2800" dirty="0"/>
              <a:t>God will protect His people (Jerusalem) from it</a:t>
            </a:r>
          </a:p>
          <a:p>
            <a:r>
              <a:rPr lang="en-US" sz="2800" dirty="0"/>
              <a:t>God will eventually destroy it</a:t>
            </a:r>
          </a:p>
          <a:p>
            <a:r>
              <a:rPr lang="en-US" sz="2800" dirty="0"/>
              <a:t>Losing to it means exile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6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8226"/>
            <a:ext cx="8946541" cy="4870175"/>
          </a:xfrm>
        </p:spPr>
        <p:txBody>
          <a:bodyPr/>
          <a:lstStyle/>
          <a:p>
            <a:r>
              <a:rPr lang="en-US" sz="2800" dirty="0"/>
              <a:t>Cruel and unstoppable oppressor</a:t>
            </a:r>
          </a:p>
          <a:p>
            <a:r>
              <a:rPr lang="en-US" sz="2800" dirty="0"/>
              <a:t>Defeating people of every nation</a:t>
            </a:r>
          </a:p>
          <a:p>
            <a:r>
              <a:rPr lang="en-US" sz="2800" dirty="0"/>
              <a:t>The consequence of sin </a:t>
            </a:r>
          </a:p>
          <a:p>
            <a:r>
              <a:rPr lang="en-US" sz="2800" dirty="0"/>
              <a:t>God will protect His people (Jerusalem) from it</a:t>
            </a:r>
          </a:p>
          <a:p>
            <a:r>
              <a:rPr lang="en-US" sz="2800" dirty="0"/>
              <a:t>God will eventually destroy it</a:t>
            </a:r>
          </a:p>
          <a:p>
            <a:r>
              <a:rPr lang="en-US" sz="2800" dirty="0"/>
              <a:t>Losing to it means exile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6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Kings 17:18-20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538" y="1390311"/>
            <a:ext cx="10412827" cy="419548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Therefore the </a:t>
            </a:r>
            <a:r>
              <a:rPr lang="en-US" sz="2800" cap="small" dirty="0"/>
              <a:t>Lord</a:t>
            </a:r>
            <a:r>
              <a:rPr lang="en-US" sz="2800" dirty="0"/>
              <a:t> was very angry with Israel and </a:t>
            </a:r>
            <a:r>
              <a:rPr lang="en-US" sz="2800" b="1" dirty="0"/>
              <a:t>removed them out of his sight. </a:t>
            </a:r>
            <a:r>
              <a:rPr lang="en-US" sz="2800" dirty="0"/>
              <a:t>None was left but the tribe of Judah only.</a:t>
            </a:r>
          </a:p>
          <a:p>
            <a:pPr marL="0" indent="0">
              <a:buNone/>
            </a:pPr>
            <a:r>
              <a:rPr lang="en-US" sz="2800" dirty="0"/>
              <a:t>Judah also did not keep the commandments of the </a:t>
            </a:r>
            <a:r>
              <a:rPr lang="en-US" sz="2800" cap="small" dirty="0"/>
              <a:t>Lord</a:t>
            </a:r>
            <a:r>
              <a:rPr lang="en-US" sz="2800" dirty="0"/>
              <a:t> their God, but walked in the customs that Israel had introduced.</a:t>
            </a:r>
            <a:r>
              <a:rPr lang="en-US" sz="2800" baseline="30000" dirty="0"/>
              <a:t> </a:t>
            </a:r>
            <a:r>
              <a:rPr lang="en-US" sz="2800" dirty="0"/>
              <a:t>And the </a:t>
            </a:r>
            <a:r>
              <a:rPr lang="en-US" sz="2800" cap="small" dirty="0"/>
              <a:t>Lord</a:t>
            </a:r>
            <a:r>
              <a:rPr lang="en-US" sz="2800" dirty="0"/>
              <a:t> rejected all the descendants of Israel and afflicted them and gave them into the hand of plunderers, </a:t>
            </a:r>
            <a:r>
              <a:rPr lang="en-US" sz="2800" b="1" dirty="0"/>
              <a:t>until he had cast them out of his sight.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454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Luke 13:27-28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589094"/>
            <a:ext cx="10817018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But he will say, ‘I tell you, I do not know where you come from. </a:t>
            </a:r>
            <a:r>
              <a:rPr lang="en-US" sz="2800" b="1" dirty="0"/>
              <a:t>Depart from me</a:t>
            </a:r>
            <a:r>
              <a:rPr lang="en-US" sz="2800" dirty="0"/>
              <a:t>, all you workers of evil!’</a:t>
            </a:r>
          </a:p>
          <a:p>
            <a:pPr marL="0" indent="0">
              <a:buNone/>
            </a:pPr>
            <a:r>
              <a:rPr lang="en-US" sz="2800" baseline="30000" dirty="0"/>
              <a:t> </a:t>
            </a:r>
            <a:r>
              <a:rPr lang="en-US" sz="2800" dirty="0"/>
              <a:t>In that place there will be weeping and gnashing of teeth, when you see Abraham and Isaac and Jacob and all the prophets in the kingdom of God but </a:t>
            </a:r>
            <a:r>
              <a:rPr lang="en-US" sz="2800" b="1" dirty="0"/>
              <a:t>you yourselves cast out.</a:t>
            </a:r>
          </a:p>
        </p:txBody>
      </p:sp>
    </p:spTree>
    <p:extLst>
      <p:ext uri="{BB962C8B-B14F-4D97-AF65-F5344CB8AC3E}">
        <p14:creationId xmlns:p14="http://schemas.microsoft.com/office/powerpoint/2010/main" val="1431587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339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 JULIAN</vt:lpstr>
      <vt:lpstr>Arial</vt:lpstr>
      <vt:lpstr>Century Gothic</vt:lpstr>
      <vt:lpstr>Wingdings 3</vt:lpstr>
      <vt:lpstr>Ion</vt:lpstr>
      <vt:lpstr>PowerPoint Presentation</vt:lpstr>
      <vt:lpstr>Chapters 1-39</vt:lpstr>
      <vt:lpstr>A.)   B.)     C.)       D.)         E.)       D.)     C.)   B.) A.)</vt:lpstr>
      <vt:lpstr>25:6-9</vt:lpstr>
      <vt:lpstr>Assyria</vt:lpstr>
      <vt:lpstr>Assyria</vt:lpstr>
      <vt:lpstr>Death</vt:lpstr>
      <vt:lpstr>2 Kings 17:18-20</vt:lpstr>
      <vt:lpstr>Luke 13:27-28</vt:lpstr>
      <vt:lpstr>2 Thessalonians 1:7-9</vt:lpstr>
      <vt:lpstr>25:7-9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Pickup</dc:creator>
  <cp:lastModifiedBy>Taylor Pickup</cp:lastModifiedBy>
  <cp:revision>10</cp:revision>
  <dcterms:created xsi:type="dcterms:W3CDTF">2016-10-16T04:44:39Z</dcterms:created>
  <dcterms:modified xsi:type="dcterms:W3CDTF">2016-10-16T06:11:13Z</dcterms:modified>
</cp:coreProperties>
</file>