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1" r:id="rId4"/>
    <p:sldId id="262" r:id="rId5"/>
    <p:sldId id="264" r:id="rId6"/>
    <p:sldId id="265" r:id="rId7"/>
    <p:sldId id="266" r:id="rId8"/>
    <p:sldId id="276" r:id="rId9"/>
    <p:sldId id="260" r:id="rId10"/>
    <p:sldId id="269" r:id="rId11"/>
    <p:sldId id="270" r:id="rId12"/>
    <p:sldId id="271" r:id="rId13"/>
    <p:sldId id="272" r:id="rId14"/>
    <p:sldId id="277" r:id="rId15"/>
    <p:sldId id="273" r:id="rId16"/>
    <p:sldId id="279" r:id="rId17"/>
    <p:sldId id="278" r:id="rId18"/>
    <p:sldId id="274" r:id="rId19"/>
    <p:sldId id="275" r:id="rId20"/>
    <p:sldId id="28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9"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1"/>
            <a:ext cx="8825659" cy="861420"/>
          </a:xfrm>
        </p:spPr>
        <p:txBody>
          <a:bodyPr anchor="t"/>
          <a:lstStyle>
            <a:lvl1pPr marL="0" indent="0" algn="l">
              <a:buNone/>
              <a:defRPr cap="all">
                <a:solidFill>
                  <a:schemeClr val="bg2">
                    <a:lumMod val="40000"/>
                    <a:lumOff val="60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9750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7" y="4800587"/>
            <a:ext cx="8825657" cy="566739"/>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9"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189" indent="0">
              <a:buNone/>
              <a:defRPr sz="1600"/>
            </a:lvl2pPr>
            <a:lvl3pPr marL="914377" indent="0">
              <a:buNone/>
              <a:defRPr sz="16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10/21/2016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24782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5"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5" y="3657600"/>
            <a:ext cx="8825659" cy="2362200"/>
          </a:xfrm>
        </p:spPr>
        <p:txBody>
          <a:bodyPr anchor="ctr">
            <a:normAutofit/>
          </a:bodyPr>
          <a:lstStyle>
            <a:lvl1pPr marL="0" indent="0">
              <a:buNone/>
              <a:defRPr sz="18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63397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1"/>
            <a:ext cx="7999315" cy="2323375"/>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1" y="3771174"/>
            <a:ext cx="7279649" cy="342175"/>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5" y="4350657"/>
            <a:ext cx="8825659" cy="1676400"/>
          </a:xfrm>
        </p:spPr>
        <p:txBody>
          <a:bodyPr anchor="ctr">
            <a:normAutofit/>
          </a:bodyPr>
          <a:lstStyle>
            <a:lvl1pPr marL="0" indent="0">
              <a:buNone/>
              <a:defRPr sz="18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9330491" y="2613788"/>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7739120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5" y="3124202"/>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9" cy="860400"/>
          </a:xfrm>
        </p:spPr>
        <p:txBody>
          <a:bodyPr anchor="t"/>
          <a:lstStyle>
            <a:lvl1pPr marL="0" indent="0" algn="l">
              <a:buNone/>
              <a:defRPr sz="2000" cap="none">
                <a:solidFill>
                  <a:schemeClr val="bg2">
                    <a:lumMod val="40000"/>
                    <a:lumOff val="60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9307020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1"/>
            <a:ext cx="2946867" cy="576263"/>
          </a:xfrm>
        </p:spPr>
        <p:txBody>
          <a:bodyPr anchor="b">
            <a:noAutofit/>
          </a:bodyPr>
          <a:lstStyle>
            <a:lvl1pPr marL="0" indent="0">
              <a:buNone/>
              <a:defRPr sz="2400" b="0">
                <a:solidFill>
                  <a:schemeClr val="bg2">
                    <a:lumMod val="40000"/>
                    <a:lumOff val="60000"/>
                  </a:schemeClr>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1" cy="3589339"/>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Edit Master text styles</a:t>
            </a:r>
          </a:p>
        </p:txBody>
      </p:sp>
      <p:sp>
        <p:nvSpPr>
          <p:cNvPr id="5" name="Text Placeholder 4"/>
          <p:cNvSpPr>
            <a:spLocks noGrp="1"/>
          </p:cNvSpPr>
          <p:nvPr>
            <p:ph type="body" sz="quarter" idx="3"/>
          </p:nvPr>
        </p:nvSpPr>
        <p:spPr>
          <a:xfrm>
            <a:off x="3883661" y="1981201"/>
            <a:ext cx="2936241" cy="576263"/>
          </a:xfrm>
        </p:spPr>
        <p:txBody>
          <a:bodyPr anchor="b">
            <a:noAutofit/>
          </a:bodyPr>
          <a:lstStyle>
            <a:lvl1pPr marL="0" indent="0">
              <a:buNone/>
              <a:defRPr sz="2400" b="0">
                <a:solidFill>
                  <a:schemeClr val="bg2">
                    <a:lumMod val="40000"/>
                    <a:lumOff val="60000"/>
                  </a:schemeClr>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5" y="2667000"/>
            <a:ext cx="2946795" cy="3589339"/>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1" y="1981201"/>
            <a:ext cx="2932113" cy="576263"/>
          </a:xfrm>
        </p:spPr>
        <p:txBody>
          <a:bodyPr anchor="b">
            <a:noAutofit/>
          </a:bodyPr>
          <a:lstStyle>
            <a:lvl1pPr marL="0" indent="0">
              <a:buNone/>
              <a:defRPr sz="2400" b="0">
                <a:solidFill>
                  <a:schemeClr val="bg2">
                    <a:lumMod val="40000"/>
                    <a:lumOff val="60000"/>
                  </a:schemeClr>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1" y="2667000"/>
            <a:ext cx="2932113" cy="3589339"/>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Edit Master text styles</a:t>
            </a:r>
          </a:p>
        </p:txBody>
      </p:sp>
      <p:cxnSp>
        <p:nvCxnSpPr>
          <p:cNvPr id="17" name="Straight Connector 16"/>
          <p:cNvCxnSpPr/>
          <p:nvPr/>
        </p:nvCxnSpPr>
        <p:spPr>
          <a:xfrm>
            <a:off x="3726143"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10/21/2016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6926500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50"/>
            <a:ext cx="2940051" cy="576263"/>
          </a:xfrm>
        </p:spPr>
        <p:txBody>
          <a:bodyPr anchor="b">
            <a:noAutofit/>
          </a:bodyPr>
          <a:lstStyle>
            <a:lvl1pPr marL="0" indent="0">
              <a:buNone/>
              <a:defRPr sz="2400" b="0">
                <a:solidFill>
                  <a:schemeClr val="bg2">
                    <a:lumMod val="40000"/>
                    <a:lumOff val="60000"/>
                  </a:schemeClr>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1"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189" indent="0">
              <a:buNone/>
              <a:defRPr sz="1600"/>
            </a:lvl2pPr>
            <a:lvl3pPr marL="914377" indent="0">
              <a:buNone/>
              <a:defRPr sz="16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2"/>
            <a:ext cx="2940051" cy="659189"/>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Edit Master text styles</a:t>
            </a:r>
          </a:p>
        </p:txBody>
      </p:sp>
      <p:sp>
        <p:nvSpPr>
          <p:cNvPr id="5" name="Text Placeholder 4"/>
          <p:cNvSpPr>
            <a:spLocks noGrp="1"/>
          </p:cNvSpPr>
          <p:nvPr>
            <p:ph type="body" sz="quarter" idx="3"/>
          </p:nvPr>
        </p:nvSpPr>
        <p:spPr>
          <a:xfrm>
            <a:off x="3889376" y="4250950"/>
            <a:ext cx="2930525" cy="576263"/>
          </a:xfrm>
        </p:spPr>
        <p:txBody>
          <a:bodyPr anchor="b">
            <a:noAutofit/>
          </a:bodyPr>
          <a:lstStyle>
            <a:lvl1pPr marL="0" indent="0">
              <a:buNone/>
              <a:defRPr sz="2400" b="0">
                <a:solidFill>
                  <a:schemeClr val="bg2">
                    <a:lumMod val="40000"/>
                    <a:lumOff val="60000"/>
                  </a:schemeClr>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5"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189" indent="0">
              <a:buNone/>
              <a:defRPr sz="1600"/>
            </a:lvl2pPr>
            <a:lvl3pPr marL="914377" indent="0">
              <a:buNone/>
              <a:defRPr sz="16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1"/>
            <a:ext cx="2934407" cy="659189"/>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1" y="4250950"/>
            <a:ext cx="2932113" cy="576263"/>
          </a:xfrm>
        </p:spPr>
        <p:txBody>
          <a:bodyPr anchor="b">
            <a:noAutofit/>
          </a:bodyPr>
          <a:lstStyle>
            <a:lvl1pPr marL="0" indent="0">
              <a:buNone/>
              <a:defRPr sz="2400" b="0">
                <a:solidFill>
                  <a:schemeClr val="bg2">
                    <a:lumMod val="40000"/>
                    <a:lumOff val="60000"/>
                  </a:schemeClr>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701"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189" indent="0">
              <a:buNone/>
              <a:defRPr sz="1600"/>
            </a:lvl2pPr>
            <a:lvl3pPr marL="914377" indent="0">
              <a:buNone/>
              <a:defRPr sz="16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6" y="4827208"/>
            <a:ext cx="2935997" cy="659189"/>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Edit Master text styles</a:t>
            </a:r>
          </a:p>
        </p:txBody>
      </p:sp>
      <p:cxnSp>
        <p:nvCxnSpPr>
          <p:cNvPr id="19" name="Straight Connector 18"/>
          <p:cNvCxnSpPr/>
          <p:nvPr/>
        </p:nvCxnSpPr>
        <p:spPr>
          <a:xfrm>
            <a:off x="3726143"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10/21/2016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46735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1875213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3" y="430214"/>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4" y="887415"/>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365021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smtClean="0"/>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462323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7" y="2861734"/>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9" cy="860400"/>
          </a:xfrm>
        </p:spPr>
        <p:txBody>
          <a:bodyPr anchor="t"/>
          <a:lstStyle>
            <a:lvl1pPr marL="0" indent="0" algn="l">
              <a:buNone/>
              <a:defRPr sz="2000" cap="all">
                <a:solidFill>
                  <a:schemeClr val="bg2">
                    <a:lumMod val="40000"/>
                    <a:lumOff val="60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495816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3" y="2060576"/>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4"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10/21/2016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979887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1"/>
            <a:ext cx="4396339" cy="576263"/>
          </a:xfrm>
        </p:spPr>
        <p:txBody>
          <a:bodyPr anchor="b">
            <a:noAutofit/>
          </a:bodyPr>
          <a:lstStyle>
            <a:lvl1pPr marL="0" indent="0">
              <a:buNone/>
              <a:defRPr sz="2400" b="0">
                <a:solidFill>
                  <a:schemeClr val="bg2">
                    <a:lumMod val="40000"/>
                    <a:lumOff val="60000"/>
                  </a:schemeClr>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1103313" y="2514600"/>
            <a:ext cx="4396339" cy="37417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6" y="1905001"/>
            <a:ext cx="4396339" cy="576263"/>
          </a:xfrm>
        </p:spPr>
        <p:txBody>
          <a:bodyPr anchor="b">
            <a:noAutofit/>
          </a:bodyPr>
          <a:lstStyle>
            <a:lvl1pPr marL="0" indent="0">
              <a:buNone/>
              <a:defRPr sz="2400" b="0">
                <a:solidFill>
                  <a:schemeClr val="bg2">
                    <a:lumMod val="40000"/>
                    <a:lumOff val="60000"/>
                  </a:schemeClr>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5654496" y="2514600"/>
            <a:ext cx="4396339" cy="37417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10/21/2016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54676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10/21/2016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71264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10/21/2016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528501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2"/>
            <a:ext cx="3401063" cy="2895599"/>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10/21/2016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109073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7"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7"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189" indent="0">
              <a:buNone/>
              <a:defRPr sz="1600"/>
            </a:lvl2pPr>
            <a:lvl3pPr marL="914377" indent="0">
              <a:buNone/>
              <a:defRPr sz="16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5" y="3657600"/>
            <a:ext cx="5084979" cy="1371600"/>
          </a:xfrm>
        </p:spPr>
        <p:txBody>
          <a:bodyPr>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10/21/2016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910794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1"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1" y="2892348"/>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3" y="2"/>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5"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2" y="452717"/>
            <a:ext cx="9404723" cy="1400531"/>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20"/>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41" y="1790702"/>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10/21/2016</a:t>
            </a:fld>
            <a:endParaRPr lang="en-US" dirty="0"/>
          </a:p>
        </p:txBody>
      </p:sp>
      <p:sp>
        <p:nvSpPr>
          <p:cNvPr id="5" name="Footer Placeholder 4"/>
          <p:cNvSpPr>
            <a:spLocks noGrp="1"/>
          </p:cNvSpPr>
          <p:nvPr>
            <p:ph type="ftr" sz="quarter" idx="3"/>
          </p:nvPr>
        </p:nvSpPr>
        <p:spPr>
          <a:xfrm rot="5400000">
            <a:off x="8951573" y="3225298"/>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2" y="295730"/>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82787240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457189"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891" indent="-342891" algn="l" defTabSz="457189"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32" indent="-285744" algn="l" defTabSz="457189"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2971" indent="-228594" algn="l" defTabSz="457189"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160" indent="-228594" algn="l" defTabSz="457189"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349" indent="-228594" algn="l" defTabSz="457189"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5937" indent="-228594" algn="l" defTabSz="457189"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726" indent="-228594" algn="l" defTabSz="457189"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8914" indent="-228594" algn="l" defTabSz="457189"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103" indent="-228594" algn="l" defTabSz="457189"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09932" y="2901021"/>
            <a:ext cx="9703559" cy="1862048"/>
          </a:xfrm>
          <a:prstGeom prst="rect">
            <a:avLst/>
          </a:prstGeom>
          <a:noFill/>
        </p:spPr>
        <p:txBody>
          <a:bodyPr wrap="square" rtlCol="0">
            <a:spAutoFit/>
          </a:bodyPr>
          <a:lstStyle/>
          <a:p>
            <a:pPr algn="ctr" defTabSz="1219050">
              <a:defRPr/>
            </a:pPr>
            <a:r>
              <a:rPr lang="en-US" sz="11500" kern="0" dirty="0">
                <a:effectLst>
                  <a:outerShdw blurRad="50800" dist="38100" dir="2700000" algn="tl" rotWithShape="0">
                    <a:prstClr val="black">
                      <a:alpha val="40000"/>
                    </a:prstClr>
                  </a:outerShdw>
                </a:effectLst>
              </a:rPr>
              <a:t>Isaiah:</a:t>
            </a:r>
          </a:p>
        </p:txBody>
      </p:sp>
      <p:sp>
        <p:nvSpPr>
          <p:cNvPr id="7" name="TextBox 6"/>
          <p:cNvSpPr txBox="1"/>
          <p:nvPr/>
        </p:nvSpPr>
        <p:spPr>
          <a:xfrm>
            <a:off x="0" y="4763076"/>
            <a:ext cx="12192000" cy="769441"/>
          </a:xfrm>
          <a:prstGeom prst="rect">
            <a:avLst/>
          </a:prstGeom>
          <a:solidFill>
            <a:schemeClr val="accent1">
              <a:lumMod val="75000"/>
            </a:schemeClr>
          </a:solidFill>
          <a:effectLst>
            <a:outerShdw blurRad="50800" dist="63500" dir="5400000" algn="t" rotWithShape="0">
              <a:prstClr val="black">
                <a:alpha val="40000"/>
              </a:prstClr>
            </a:outerShdw>
          </a:effectLst>
        </p:spPr>
        <p:txBody>
          <a:bodyPr wrap="square" rtlCol="0">
            <a:spAutoFit/>
          </a:bodyPr>
          <a:lstStyle/>
          <a:p>
            <a:pPr defTabSz="1219050">
              <a:defRPr/>
            </a:pPr>
            <a:r>
              <a:rPr lang="en-US" sz="4400" kern="0" dirty="0"/>
              <a:t>                    </a:t>
            </a:r>
            <a:r>
              <a:rPr lang="en-US" sz="4400" kern="0" dirty="0">
                <a:effectLst>
                  <a:outerShdw blurRad="50800" dist="127000" dir="2700000" algn="tl" rotWithShape="0">
                    <a:prstClr val="black">
                      <a:alpha val="40000"/>
                    </a:prstClr>
                  </a:outerShdw>
                </a:effectLst>
              </a:rPr>
              <a:t>Portraits of Jesus</a:t>
            </a:r>
          </a:p>
        </p:txBody>
      </p:sp>
    </p:spTree>
    <p:extLst>
      <p:ext uri="{BB962C8B-B14F-4D97-AF65-F5344CB8AC3E}">
        <p14:creationId xmlns:p14="http://schemas.microsoft.com/office/powerpoint/2010/main" val="1721594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 36</a:t>
            </a:r>
          </a:p>
        </p:txBody>
      </p:sp>
      <p:sp>
        <p:nvSpPr>
          <p:cNvPr id="3" name="Content Placeholder 2"/>
          <p:cNvSpPr>
            <a:spLocks noGrp="1"/>
          </p:cNvSpPr>
          <p:nvPr>
            <p:ph idx="1"/>
          </p:nvPr>
        </p:nvSpPr>
        <p:spPr>
          <a:xfrm>
            <a:off x="646112" y="2052920"/>
            <a:ext cx="10804990" cy="4195481"/>
          </a:xfrm>
        </p:spPr>
        <p:txBody>
          <a:bodyPr>
            <a:normAutofit/>
          </a:bodyPr>
          <a:lstStyle/>
          <a:p>
            <a:pPr marL="0" indent="0">
              <a:buNone/>
            </a:pPr>
            <a:r>
              <a:rPr lang="en-US" sz="2400" dirty="0"/>
              <a:t>In the fourteenth year of King Hezekiah, Sennacherib king of Assyria came up against </a:t>
            </a:r>
            <a:r>
              <a:rPr lang="en-US" sz="2400" b="1" dirty="0"/>
              <a:t>all the fortified cities of Judah </a:t>
            </a:r>
            <a:r>
              <a:rPr lang="en-US" sz="2400" dirty="0"/>
              <a:t>and took them. And the king of Assyria sent the Rabshakeh from Lachish to King Hezekiah at Jerusalem, with a great army. (vs. 1-2)</a:t>
            </a:r>
          </a:p>
        </p:txBody>
      </p:sp>
    </p:spTree>
    <p:extLst>
      <p:ext uri="{BB962C8B-B14F-4D97-AF65-F5344CB8AC3E}">
        <p14:creationId xmlns:p14="http://schemas.microsoft.com/office/powerpoint/2010/main" val="2140401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828" y="281354"/>
            <a:ext cx="11479237" cy="6414868"/>
          </a:xfrm>
        </p:spPr>
        <p:txBody>
          <a:bodyPr>
            <a:normAutofit/>
          </a:bodyPr>
          <a:lstStyle/>
          <a:p>
            <a:pPr marL="0" indent="0">
              <a:buNone/>
            </a:pPr>
            <a:r>
              <a:rPr lang="en-US" sz="2400" dirty="0"/>
              <a:t>And the Rabshakeh said to them, “Say to Hezekiah, ‘Thus says the great king, the king of Assyria: On what do you rest this trust of yours? Do you think that mere words are strategy and power for war? In whom do you now trust, that you have rebelled against me? Behold, you are trusting in Egypt, that broken reed of a staff, which will pierce the hand of any man who leans on it. Such is Pharaoh king of Egypt to all who trust in him. But if you say to me, “We trust in the </a:t>
            </a:r>
            <a:r>
              <a:rPr lang="en-US" sz="2400" cap="small" dirty="0"/>
              <a:t>Lord</a:t>
            </a:r>
            <a:r>
              <a:rPr lang="en-US" sz="2400" dirty="0"/>
              <a:t> our God,” is it not he whose high places and altars Hezekiah has removed, saying to Judah and to Jerusalem, “You shall worship before this altar”? Come now, make a wager with my master the king of Assyria: I will give you two thousand horses, if you are able on your part to set riders on them. How then can you repulse a single captain among the least of my master's servants, when you trust in Egypt for chariots and for horsemen? Moreover, is it without the </a:t>
            </a:r>
            <a:r>
              <a:rPr lang="en-US" sz="2400" cap="small" dirty="0"/>
              <a:t>Lord</a:t>
            </a:r>
            <a:r>
              <a:rPr lang="en-US" sz="2400" dirty="0"/>
              <a:t> that I have come up against this land to destroy it? The </a:t>
            </a:r>
            <a:r>
              <a:rPr lang="en-US" sz="2400" cap="small" dirty="0"/>
              <a:t>Lord</a:t>
            </a:r>
            <a:r>
              <a:rPr lang="en-US" sz="2400" dirty="0"/>
              <a:t> said to me, “Go up against this land and destroy it.”’”</a:t>
            </a:r>
          </a:p>
        </p:txBody>
      </p:sp>
    </p:spTree>
    <p:extLst>
      <p:ext uri="{BB962C8B-B14F-4D97-AF65-F5344CB8AC3E}">
        <p14:creationId xmlns:p14="http://schemas.microsoft.com/office/powerpoint/2010/main" val="172211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828" y="281354"/>
            <a:ext cx="11479237" cy="6414868"/>
          </a:xfrm>
        </p:spPr>
        <p:txBody>
          <a:bodyPr>
            <a:normAutofit fontScale="92500"/>
          </a:bodyPr>
          <a:lstStyle/>
          <a:p>
            <a:pPr marL="0" indent="0">
              <a:buNone/>
            </a:pPr>
            <a:r>
              <a:rPr lang="en-US" sz="2400" dirty="0"/>
              <a:t>But the Rabshakeh said, “Has my master sent me to speak these words to your master and to you, and not to the men sitting on the wall, who are doomed with you to eat their own dung and drink their own urine?”</a:t>
            </a:r>
          </a:p>
          <a:p>
            <a:pPr marL="0" indent="0">
              <a:buNone/>
            </a:pPr>
            <a:r>
              <a:rPr lang="en-US" sz="2400" dirty="0"/>
              <a:t>Then the Rabshakeh stood and called out in a loud voice in the language of Judah: “Hear the words of the great king, the king of Assyria! Thus says the king: ‘Do not let Hezekiah deceive you, for he will not be able to deliver you. Do not let Hezekiah make you trust in the </a:t>
            </a:r>
            <a:r>
              <a:rPr lang="en-US" sz="2400" cap="small" dirty="0"/>
              <a:t>Lord</a:t>
            </a:r>
            <a:r>
              <a:rPr lang="en-US" sz="2400" dirty="0"/>
              <a:t> by saying, “The </a:t>
            </a:r>
            <a:r>
              <a:rPr lang="en-US" sz="2400" cap="small" dirty="0"/>
              <a:t>Lord</a:t>
            </a:r>
            <a:r>
              <a:rPr lang="en-US" sz="2400" dirty="0"/>
              <a:t> will surely deliver us. This city will not be given into the hand of the king of Assyria.” Do not listen to Hezekiah. For thus says the king of Assyria: Make your peace with me and come out to me. Then each one of you will eat of his own vine, and each one of his own fig tree, and each one of you will drink the water of his own cistern, until I come and take you away to a land like your own land, a land of grain and wine, a land of bread and vineyards. Beware lest Hezekiah mislead you by saying, “The </a:t>
            </a:r>
            <a:r>
              <a:rPr lang="en-US" sz="2400" cap="small" dirty="0"/>
              <a:t>Lord</a:t>
            </a:r>
            <a:r>
              <a:rPr lang="en-US" sz="2400" dirty="0"/>
              <a:t> will deliver us.” Has any of the gods of the nations delivered his land out of the hand of the king of Assyria? Where are the gods of </a:t>
            </a:r>
            <a:r>
              <a:rPr lang="en-US" sz="2400" dirty="0" err="1"/>
              <a:t>Hamath</a:t>
            </a:r>
            <a:r>
              <a:rPr lang="en-US" sz="2400" dirty="0"/>
              <a:t> and Arpad? Where are the gods of Sepharvaim? Have they delivered Samaria out of my hand?</a:t>
            </a:r>
            <a:r>
              <a:rPr lang="en-US" sz="2400" baseline="30000" dirty="0"/>
              <a:t> </a:t>
            </a:r>
            <a:r>
              <a:rPr lang="en-US" sz="2400" dirty="0"/>
              <a:t>Who among all the gods of these lands have delivered their lands out of my hand, that the </a:t>
            </a:r>
            <a:r>
              <a:rPr lang="en-US" sz="2400" cap="small" dirty="0"/>
              <a:t>Lord</a:t>
            </a:r>
            <a:r>
              <a:rPr lang="en-US" sz="2400" dirty="0"/>
              <a:t> should deliver Jerusalem out of my hand?’”</a:t>
            </a:r>
          </a:p>
          <a:p>
            <a:pPr marL="0" indent="0">
              <a:buNone/>
            </a:pPr>
            <a:endParaRPr lang="en-US" sz="2400" dirty="0"/>
          </a:p>
        </p:txBody>
      </p:sp>
    </p:spTree>
    <p:extLst>
      <p:ext uri="{BB962C8B-B14F-4D97-AF65-F5344CB8AC3E}">
        <p14:creationId xmlns:p14="http://schemas.microsoft.com/office/powerpoint/2010/main" val="959242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828" y="281354"/>
            <a:ext cx="11479237" cy="6414868"/>
          </a:xfrm>
        </p:spPr>
        <p:txBody>
          <a:bodyPr>
            <a:normAutofit/>
          </a:bodyPr>
          <a:lstStyle/>
          <a:p>
            <a:pPr marL="0" indent="0">
              <a:buNone/>
            </a:pPr>
            <a:endParaRPr lang="en-US" sz="2400" dirty="0"/>
          </a:p>
          <a:p>
            <a:pPr marL="0" indent="0">
              <a:buNone/>
            </a:pPr>
            <a:r>
              <a:rPr lang="en-US" sz="2400" dirty="0"/>
              <a:t>“Thus says Hezekiah, “…It may be that the </a:t>
            </a:r>
            <a:r>
              <a:rPr lang="en-US" sz="2400" cap="small" dirty="0"/>
              <a:t>Lord</a:t>
            </a:r>
            <a:r>
              <a:rPr lang="en-US" sz="2400" dirty="0"/>
              <a:t> your God will hear the words of the Rabshakeh, whom his master the king of Assyria has sent to mock the living God, and will rebuke the words that the </a:t>
            </a:r>
            <a:r>
              <a:rPr lang="en-US" sz="2400" cap="small" dirty="0"/>
              <a:t>Lord</a:t>
            </a:r>
            <a:r>
              <a:rPr lang="en-US" sz="2400" dirty="0"/>
              <a:t> your God has heard; therefore lift up your prayer for the remnant that is left.’”</a:t>
            </a:r>
          </a:p>
          <a:p>
            <a:pPr marL="0" indent="0">
              <a:buNone/>
            </a:pPr>
            <a:endParaRPr lang="en-US" sz="2400" dirty="0"/>
          </a:p>
          <a:p>
            <a:pPr marL="0" indent="0">
              <a:buNone/>
            </a:pPr>
            <a:r>
              <a:rPr lang="en-US" sz="2400" dirty="0"/>
              <a:t>Isaiah said to them, “Say to your master, ‘Thus says the </a:t>
            </a:r>
            <a:r>
              <a:rPr lang="en-US" sz="2400" cap="small" dirty="0"/>
              <a:t>Lord</a:t>
            </a:r>
            <a:r>
              <a:rPr lang="en-US" sz="2400" dirty="0"/>
              <a:t>: Do not be afraid because of the words that you have heard, with which the young men of the king of Assyria have reviled me. Behold, I will put a spirit in him, so that he shall hear a rumor and return to his own land, and I will make him fall by the sword in his own land.’”</a:t>
            </a:r>
          </a:p>
        </p:txBody>
      </p:sp>
    </p:spTree>
    <p:extLst>
      <p:ext uri="{BB962C8B-B14F-4D97-AF65-F5344CB8AC3E}">
        <p14:creationId xmlns:p14="http://schemas.microsoft.com/office/powerpoint/2010/main" val="2556742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1304" y="357809"/>
            <a:ext cx="10916547" cy="4896679"/>
          </a:xfrm>
        </p:spPr>
        <p:txBody>
          <a:bodyPr/>
          <a:lstStyle/>
          <a:p>
            <a:pPr marL="0" lvl="0" indent="0">
              <a:buClr>
                <a:srgbClr val="1E5155">
                  <a:lumMod val="40000"/>
                  <a:lumOff val="60000"/>
                </a:srgbClr>
              </a:buClr>
              <a:buNone/>
            </a:pPr>
            <a:r>
              <a:rPr lang="en-US" sz="2200" dirty="0">
                <a:solidFill>
                  <a:prstClr val="white"/>
                </a:solidFill>
              </a:rPr>
              <a:t>[Sennacherib] sent messengers to Hezekiah, saying, “Thus shall you speak to Hezekiah king of Judah: ‘Do not let your God in whom you trust deceive you by promising that Jerusalem will not be given into the hand of the king of Assyria. Behold, you have heard what the kings of Assyria have done to all lands, devoting them to destruction. And shall you be delivered? Have the gods of the nations delivered them, the nations that my fathers destroyed, </a:t>
            </a:r>
            <a:r>
              <a:rPr lang="en-US" sz="2200" dirty="0" err="1">
                <a:solidFill>
                  <a:prstClr val="white"/>
                </a:solidFill>
              </a:rPr>
              <a:t>Gozan</a:t>
            </a:r>
            <a:r>
              <a:rPr lang="en-US" sz="2200" dirty="0">
                <a:solidFill>
                  <a:prstClr val="white"/>
                </a:solidFill>
              </a:rPr>
              <a:t>, Haran, </a:t>
            </a:r>
            <a:r>
              <a:rPr lang="en-US" sz="2200" dirty="0" err="1">
                <a:solidFill>
                  <a:prstClr val="white"/>
                </a:solidFill>
              </a:rPr>
              <a:t>Rezeph</a:t>
            </a:r>
            <a:r>
              <a:rPr lang="en-US" sz="2200" dirty="0">
                <a:solidFill>
                  <a:prstClr val="white"/>
                </a:solidFill>
              </a:rPr>
              <a:t>, and the people of Eden who were in </a:t>
            </a:r>
            <a:r>
              <a:rPr lang="en-US" sz="2200" dirty="0" err="1">
                <a:solidFill>
                  <a:prstClr val="white"/>
                </a:solidFill>
              </a:rPr>
              <a:t>Telassar</a:t>
            </a:r>
            <a:r>
              <a:rPr lang="en-US" sz="2200" dirty="0">
                <a:solidFill>
                  <a:prstClr val="white"/>
                </a:solidFill>
              </a:rPr>
              <a:t>? Where is the king of </a:t>
            </a:r>
            <a:r>
              <a:rPr lang="en-US" sz="2200" dirty="0" err="1">
                <a:solidFill>
                  <a:prstClr val="white"/>
                </a:solidFill>
              </a:rPr>
              <a:t>Hamath</a:t>
            </a:r>
            <a:r>
              <a:rPr lang="en-US" sz="2200" dirty="0">
                <a:solidFill>
                  <a:prstClr val="white"/>
                </a:solidFill>
              </a:rPr>
              <a:t>, the king of Arpad, the king of the city of Sepharvaim, the king of </a:t>
            </a:r>
            <a:r>
              <a:rPr lang="en-US" sz="2200" dirty="0" err="1">
                <a:solidFill>
                  <a:prstClr val="white"/>
                </a:solidFill>
              </a:rPr>
              <a:t>Hena</a:t>
            </a:r>
            <a:r>
              <a:rPr lang="en-US" sz="2200" dirty="0">
                <a:solidFill>
                  <a:prstClr val="white"/>
                </a:solidFill>
              </a:rPr>
              <a:t>, or the king of </a:t>
            </a:r>
            <a:r>
              <a:rPr lang="en-US" sz="2200" dirty="0" err="1">
                <a:solidFill>
                  <a:prstClr val="white"/>
                </a:solidFill>
              </a:rPr>
              <a:t>Ivvah</a:t>
            </a:r>
            <a:r>
              <a:rPr lang="en-US" sz="2200" dirty="0">
                <a:solidFill>
                  <a:prstClr val="white"/>
                </a:solidFill>
              </a:rPr>
              <a:t>?’”</a:t>
            </a:r>
          </a:p>
          <a:p>
            <a:pPr marL="0" indent="0">
              <a:buNone/>
            </a:pPr>
            <a:endParaRPr lang="en-US" dirty="0"/>
          </a:p>
        </p:txBody>
      </p:sp>
    </p:spTree>
    <p:extLst>
      <p:ext uri="{BB962C8B-B14F-4D97-AF65-F5344CB8AC3E}">
        <p14:creationId xmlns:p14="http://schemas.microsoft.com/office/powerpoint/2010/main" val="1070881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828" y="281354"/>
            <a:ext cx="11479237" cy="6414868"/>
          </a:xfrm>
        </p:spPr>
        <p:txBody>
          <a:bodyPr>
            <a:normAutofit/>
          </a:bodyPr>
          <a:lstStyle/>
          <a:p>
            <a:pPr marL="0" indent="0">
              <a:buNone/>
            </a:pPr>
            <a:r>
              <a:rPr lang="en-US" sz="2400" dirty="0"/>
              <a:t>Hezekiah received the letter from the hand of the messengers, and read it; and Hezekiah went up to the house of the </a:t>
            </a:r>
            <a:r>
              <a:rPr lang="en-US" sz="2400" cap="small" dirty="0"/>
              <a:t>Lord</a:t>
            </a:r>
            <a:r>
              <a:rPr lang="en-US" sz="2400" dirty="0"/>
              <a:t>, and spread it before the </a:t>
            </a:r>
            <a:r>
              <a:rPr lang="en-US" sz="2400" cap="small" dirty="0"/>
              <a:t>Lord</a:t>
            </a:r>
            <a:r>
              <a:rPr lang="en-US" sz="2400" dirty="0"/>
              <a:t>. And Hezekiah prayed to the </a:t>
            </a:r>
            <a:r>
              <a:rPr lang="en-US" sz="2400" cap="small" dirty="0"/>
              <a:t>Lord</a:t>
            </a:r>
            <a:r>
              <a:rPr lang="en-US" sz="2400" dirty="0"/>
              <a:t>: “</a:t>
            </a:r>
            <a:r>
              <a:rPr lang="en-US" sz="2400" b="1" dirty="0"/>
              <a:t>O </a:t>
            </a:r>
            <a:r>
              <a:rPr lang="en-US" sz="2400" b="1" cap="small" dirty="0"/>
              <a:t>Lord</a:t>
            </a:r>
            <a:r>
              <a:rPr lang="en-US" sz="2400" b="1" dirty="0"/>
              <a:t> of hosts, God of Israel, enthroned above the cherubim, you are the God, you alone, of all the kingdoms of the earth; you have made heaven and earth.</a:t>
            </a:r>
            <a:r>
              <a:rPr lang="en-US" sz="2400" b="1" baseline="30000" dirty="0"/>
              <a:t> </a:t>
            </a:r>
            <a:r>
              <a:rPr lang="en-US" sz="2400" b="1" dirty="0"/>
              <a:t>Incline your ear, O </a:t>
            </a:r>
            <a:r>
              <a:rPr lang="en-US" sz="2400" b="1" cap="small" dirty="0"/>
              <a:t>Lord</a:t>
            </a:r>
            <a:r>
              <a:rPr lang="en-US" sz="2400" b="1" dirty="0"/>
              <a:t>, and hear; open your eyes, O </a:t>
            </a:r>
            <a:r>
              <a:rPr lang="en-US" sz="2400" b="1" cap="small" dirty="0"/>
              <a:t>Lord</a:t>
            </a:r>
            <a:r>
              <a:rPr lang="en-US" sz="2400" b="1" dirty="0"/>
              <a:t>, and see; and hear all the words of Sennacherib, which he has sent to mock the living God. Truly, O </a:t>
            </a:r>
            <a:r>
              <a:rPr lang="en-US" sz="2400" b="1" cap="small" dirty="0"/>
              <a:t>Lord</a:t>
            </a:r>
            <a:r>
              <a:rPr lang="en-US" sz="2400" b="1" dirty="0"/>
              <a:t>, the kings of Assyria have laid waste all the nations and their lands, and have cast their gods into the fire. For they were no gods, but the work of men's hands, wood and stone. Therefore they were destroyed. So now, O </a:t>
            </a:r>
            <a:r>
              <a:rPr lang="en-US" sz="2400" b="1" cap="small" dirty="0"/>
              <a:t>Lord</a:t>
            </a:r>
            <a:r>
              <a:rPr lang="en-US" sz="2400" b="1" dirty="0"/>
              <a:t> our God, save us from his hand, that all the kingdoms of the earth may know that you alone are the </a:t>
            </a:r>
            <a:r>
              <a:rPr lang="en-US" sz="2400" b="1" cap="small" dirty="0"/>
              <a:t>Lord</a:t>
            </a:r>
            <a:r>
              <a:rPr lang="en-US" sz="2400" b="1" dirty="0"/>
              <a:t>.”</a:t>
            </a:r>
          </a:p>
        </p:txBody>
      </p:sp>
    </p:spTree>
    <p:extLst>
      <p:ext uri="{BB962C8B-B14F-4D97-AF65-F5344CB8AC3E}">
        <p14:creationId xmlns:p14="http://schemas.microsoft.com/office/powerpoint/2010/main" val="1999988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103312" y="1111348"/>
            <a:ext cx="8946541" cy="5137053"/>
          </a:xfrm>
        </p:spPr>
        <p:txBody>
          <a:bodyPr>
            <a:normAutofit/>
          </a:bodyPr>
          <a:lstStyle/>
          <a:p>
            <a:pPr marL="0" indent="0">
              <a:buNone/>
            </a:pPr>
            <a:r>
              <a:rPr lang="en-US" sz="2800" dirty="0"/>
              <a:t>“Thus says the </a:t>
            </a:r>
            <a:r>
              <a:rPr lang="en-US" sz="2800" cap="small" dirty="0"/>
              <a:t>Lord</a:t>
            </a:r>
            <a:r>
              <a:rPr lang="en-US" sz="2800" dirty="0"/>
              <a:t>, the God of Israel: </a:t>
            </a:r>
            <a:r>
              <a:rPr lang="en-US" sz="2800" b="1" dirty="0"/>
              <a:t>Because you have prayed to me </a:t>
            </a:r>
            <a:r>
              <a:rPr lang="en-US" sz="2800" dirty="0"/>
              <a:t>concerning Sennacherib king of Assyria,</a:t>
            </a:r>
            <a:r>
              <a:rPr lang="en-US" sz="2800" baseline="30000" dirty="0"/>
              <a:t> </a:t>
            </a:r>
            <a:r>
              <a:rPr lang="en-US" sz="2800" dirty="0"/>
              <a:t>this is the word that the </a:t>
            </a:r>
            <a:r>
              <a:rPr lang="en-US" sz="2800" cap="small" dirty="0"/>
              <a:t>Lord</a:t>
            </a:r>
            <a:r>
              <a:rPr lang="en-US" sz="2800" dirty="0"/>
              <a:t> has spoken concerning him:</a:t>
            </a:r>
          </a:p>
        </p:txBody>
      </p:sp>
    </p:spTree>
    <p:extLst>
      <p:ext uri="{BB962C8B-B14F-4D97-AF65-F5344CB8AC3E}">
        <p14:creationId xmlns:p14="http://schemas.microsoft.com/office/powerpoint/2010/main" val="13273334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783" y="384313"/>
            <a:ext cx="5393635" cy="6473687"/>
          </a:xfrm>
        </p:spPr>
        <p:txBody>
          <a:bodyPr>
            <a:normAutofit/>
          </a:bodyPr>
          <a:lstStyle/>
          <a:p>
            <a:pPr marL="0" indent="0">
              <a:buNone/>
            </a:pPr>
            <a:r>
              <a:rPr lang="en-US" sz="1900" dirty="0"/>
              <a:t>“Whom have you mocked and reviled?</a:t>
            </a:r>
            <a:br>
              <a:rPr lang="en-US" sz="1900" dirty="0"/>
            </a:br>
            <a:r>
              <a:rPr lang="en-US" sz="1900" dirty="0"/>
              <a:t>    Against whom have you raised your voice</a:t>
            </a:r>
            <a:br>
              <a:rPr lang="en-US" sz="1900" dirty="0"/>
            </a:br>
            <a:r>
              <a:rPr lang="en-US" sz="1900" dirty="0"/>
              <a:t>and lifted your eyes to the heights?</a:t>
            </a:r>
            <a:br>
              <a:rPr lang="en-US" sz="1900" dirty="0"/>
            </a:br>
            <a:r>
              <a:rPr lang="en-US" sz="1900" dirty="0"/>
              <a:t>    Against the Holy One of Israel!</a:t>
            </a:r>
            <a:br>
              <a:rPr lang="en-US" sz="1900" dirty="0"/>
            </a:br>
            <a:r>
              <a:rPr lang="en-US" sz="1900" dirty="0"/>
              <a:t>By your servants you have mocked the Lord,</a:t>
            </a:r>
            <a:br>
              <a:rPr lang="en-US" sz="1900" dirty="0"/>
            </a:br>
            <a:r>
              <a:rPr lang="en-US" sz="1900" dirty="0"/>
              <a:t>    and you have said, With my many chariots</a:t>
            </a:r>
            <a:br>
              <a:rPr lang="en-US" sz="1900" dirty="0"/>
            </a:br>
            <a:r>
              <a:rPr lang="en-US" sz="1900" dirty="0"/>
              <a:t>I have gone up the heights of the mountains,</a:t>
            </a:r>
            <a:br>
              <a:rPr lang="en-US" sz="1900" dirty="0"/>
            </a:br>
            <a:r>
              <a:rPr lang="en-US" sz="1900" dirty="0"/>
              <a:t>    to the far recesses of Lebanon,</a:t>
            </a:r>
            <a:br>
              <a:rPr lang="en-US" sz="1900" dirty="0"/>
            </a:br>
            <a:r>
              <a:rPr lang="en-US" sz="1900" dirty="0"/>
              <a:t>to cut down its tallest cedars,</a:t>
            </a:r>
            <a:br>
              <a:rPr lang="en-US" sz="1900" dirty="0"/>
            </a:br>
            <a:r>
              <a:rPr lang="en-US" sz="1900" dirty="0"/>
              <a:t>    its choicest cypresses,</a:t>
            </a:r>
            <a:br>
              <a:rPr lang="en-US" sz="1900" dirty="0"/>
            </a:br>
            <a:r>
              <a:rPr lang="en-US" sz="1900" dirty="0"/>
              <a:t>to come to its remotest height,</a:t>
            </a:r>
            <a:br>
              <a:rPr lang="en-US" sz="1900" dirty="0"/>
            </a:br>
            <a:r>
              <a:rPr lang="en-US" sz="1900" dirty="0"/>
              <a:t>    its most fruitful forest.</a:t>
            </a:r>
            <a:br>
              <a:rPr lang="en-US" sz="1900" dirty="0"/>
            </a:br>
            <a:r>
              <a:rPr lang="en-US" sz="1900" dirty="0"/>
              <a:t>I dug wells</a:t>
            </a:r>
            <a:br>
              <a:rPr lang="en-US" sz="1900" dirty="0"/>
            </a:br>
            <a:r>
              <a:rPr lang="en-US" sz="1900" dirty="0"/>
              <a:t>    and drank waters,</a:t>
            </a:r>
            <a:br>
              <a:rPr lang="en-US" sz="1900" dirty="0"/>
            </a:br>
            <a:r>
              <a:rPr lang="en-US" sz="1900" dirty="0"/>
              <a:t>to dry up with the sole of my foot</a:t>
            </a:r>
            <a:br>
              <a:rPr lang="en-US" sz="1900" dirty="0"/>
            </a:br>
            <a:r>
              <a:rPr lang="en-US" sz="1900" dirty="0"/>
              <a:t>    all the streams of Egypt.</a:t>
            </a:r>
          </a:p>
          <a:p>
            <a:pPr marL="0" indent="0">
              <a:buNone/>
            </a:pPr>
            <a:endParaRPr lang="en-US" dirty="0"/>
          </a:p>
        </p:txBody>
      </p:sp>
      <p:sp>
        <p:nvSpPr>
          <p:cNvPr id="4" name="Rectangle 3"/>
          <p:cNvSpPr/>
          <p:nvPr/>
        </p:nvSpPr>
        <p:spPr>
          <a:xfrm>
            <a:off x="6162261" y="384313"/>
            <a:ext cx="6467061" cy="6360716"/>
          </a:xfrm>
          <a:prstGeom prst="rect">
            <a:avLst/>
          </a:prstGeom>
        </p:spPr>
        <p:txBody>
          <a:bodyPr wrap="square">
            <a:spAutoFit/>
          </a:bodyPr>
          <a:lstStyle/>
          <a:p>
            <a:pPr lvl="0" defTabSz="457189">
              <a:spcBef>
                <a:spcPts val="1000"/>
              </a:spcBef>
              <a:buClr>
                <a:srgbClr val="1E5155">
                  <a:lumMod val="40000"/>
                  <a:lumOff val="60000"/>
                </a:srgbClr>
              </a:buClr>
              <a:buSzPct val="80000"/>
            </a:pPr>
            <a:r>
              <a:rPr lang="en-US" sz="1900" dirty="0">
                <a:solidFill>
                  <a:prstClr val="white"/>
                </a:solidFill>
                <a:ea typeface="+mj-ea"/>
                <a:cs typeface="+mj-cs"/>
              </a:rPr>
              <a:t>“Have you not heard</a:t>
            </a:r>
            <a:br>
              <a:rPr lang="en-US" sz="1900" dirty="0">
                <a:solidFill>
                  <a:prstClr val="white"/>
                </a:solidFill>
                <a:ea typeface="+mj-ea"/>
                <a:cs typeface="+mj-cs"/>
              </a:rPr>
            </a:br>
            <a:r>
              <a:rPr lang="en-US" sz="1900" dirty="0">
                <a:solidFill>
                  <a:prstClr val="white"/>
                </a:solidFill>
                <a:ea typeface="+mj-ea"/>
                <a:cs typeface="+mj-cs"/>
              </a:rPr>
              <a:t>    that I determined it long ago?</a:t>
            </a:r>
            <a:br>
              <a:rPr lang="en-US" sz="1900" dirty="0">
                <a:solidFill>
                  <a:prstClr val="white"/>
                </a:solidFill>
                <a:ea typeface="+mj-ea"/>
                <a:cs typeface="+mj-cs"/>
              </a:rPr>
            </a:br>
            <a:r>
              <a:rPr lang="en-US" sz="1900" dirty="0">
                <a:solidFill>
                  <a:prstClr val="white"/>
                </a:solidFill>
                <a:ea typeface="+mj-ea"/>
                <a:cs typeface="+mj-cs"/>
              </a:rPr>
              <a:t>I planned from days of old</a:t>
            </a:r>
            <a:br>
              <a:rPr lang="en-US" sz="1900" dirty="0">
                <a:solidFill>
                  <a:prstClr val="white"/>
                </a:solidFill>
                <a:ea typeface="+mj-ea"/>
                <a:cs typeface="+mj-cs"/>
              </a:rPr>
            </a:br>
            <a:r>
              <a:rPr lang="en-US" sz="1900" dirty="0">
                <a:solidFill>
                  <a:prstClr val="white"/>
                </a:solidFill>
                <a:ea typeface="+mj-ea"/>
                <a:cs typeface="+mj-cs"/>
              </a:rPr>
              <a:t>    what now I bring to pass,</a:t>
            </a:r>
            <a:br>
              <a:rPr lang="en-US" sz="1900" dirty="0">
                <a:solidFill>
                  <a:prstClr val="white"/>
                </a:solidFill>
                <a:ea typeface="+mj-ea"/>
                <a:cs typeface="+mj-cs"/>
              </a:rPr>
            </a:br>
            <a:r>
              <a:rPr lang="en-US" sz="1900" dirty="0">
                <a:solidFill>
                  <a:prstClr val="white"/>
                </a:solidFill>
                <a:ea typeface="+mj-ea"/>
                <a:cs typeface="+mj-cs"/>
              </a:rPr>
              <a:t>that you should make fortified cities</a:t>
            </a:r>
            <a:br>
              <a:rPr lang="en-US" sz="1900" dirty="0">
                <a:solidFill>
                  <a:prstClr val="white"/>
                </a:solidFill>
                <a:ea typeface="+mj-ea"/>
                <a:cs typeface="+mj-cs"/>
              </a:rPr>
            </a:br>
            <a:r>
              <a:rPr lang="en-US" sz="1900" dirty="0">
                <a:solidFill>
                  <a:prstClr val="white"/>
                </a:solidFill>
                <a:ea typeface="+mj-ea"/>
                <a:cs typeface="+mj-cs"/>
              </a:rPr>
              <a:t>    crash into heaps of ruins,</a:t>
            </a:r>
            <a:br>
              <a:rPr lang="en-US" sz="1900" dirty="0">
                <a:solidFill>
                  <a:prstClr val="white"/>
                </a:solidFill>
                <a:ea typeface="+mj-ea"/>
                <a:cs typeface="+mj-cs"/>
              </a:rPr>
            </a:br>
            <a:r>
              <a:rPr lang="en-US" sz="1900" dirty="0">
                <a:solidFill>
                  <a:prstClr val="white"/>
                </a:solidFill>
                <a:ea typeface="+mj-ea"/>
                <a:cs typeface="+mj-cs"/>
              </a:rPr>
              <a:t>while their inhabitants, shorn of strength,</a:t>
            </a:r>
            <a:br>
              <a:rPr lang="en-US" sz="1900" dirty="0">
                <a:solidFill>
                  <a:prstClr val="white"/>
                </a:solidFill>
                <a:ea typeface="+mj-ea"/>
                <a:cs typeface="+mj-cs"/>
              </a:rPr>
            </a:br>
            <a:r>
              <a:rPr lang="en-US" sz="1900" dirty="0">
                <a:solidFill>
                  <a:prstClr val="white"/>
                </a:solidFill>
                <a:ea typeface="+mj-ea"/>
                <a:cs typeface="+mj-cs"/>
              </a:rPr>
              <a:t>    are dismayed and confounded,</a:t>
            </a:r>
            <a:br>
              <a:rPr lang="en-US" sz="1900" dirty="0">
                <a:solidFill>
                  <a:prstClr val="white"/>
                </a:solidFill>
                <a:ea typeface="+mj-ea"/>
                <a:cs typeface="+mj-cs"/>
              </a:rPr>
            </a:br>
            <a:r>
              <a:rPr lang="en-US" sz="1900" dirty="0">
                <a:solidFill>
                  <a:prstClr val="white"/>
                </a:solidFill>
                <a:ea typeface="+mj-ea"/>
                <a:cs typeface="+mj-cs"/>
              </a:rPr>
              <a:t>and have become like plants of the field</a:t>
            </a:r>
            <a:br>
              <a:rPr lang="en-US" sz="1900" dirty="0">
                <a:solidFill>
                  <a:prstClr val="white"/>
                </a:solidFill>
                <a:ea typeface="+mj-ea"/>
                <a:cs typeface="+mj-cs"/>
              </a:rPr>
            </a:br>
            <a:r>
              <a:rPr lang="en-US" sz="1900" dirty="0">
                <a:solidFill>
                  <a:prstClr val="white"/>
                </a:solidFill>
                <a:ea typeface="+mj-ea"/>
                <a:cs typeface="+mj-cs"/>
              </a:rPr>
              <a:t>    and like tender grass,</a:t>
            </a:r>
            <a:br>
              <a:rPr lang="en-US" sz="1900" dirty="0">
                <a:solidFill>
                  <a:prstClr val="white"/>
                </a:solidFill>
                <a:ea typeface="+mj-ea"/>
                <a:cs typeface="+mj-cs"/>
              </a:rPr>
            </a:br>
            <a:r>
              <a:rPr lang="en-US" sz="1900" dirty="0">
                <a:solidFill>
                  <a:prstClr val="white"/>
                </a:solidFill>
                <a:ea typeface="+mj-ea"/>
                <a:cs typeface="+mj-cs"/>
              </a:rPr>
              <a:t>like grass on the housetops,</a:t>
            </a:r>
            <a:br>
              <a:rPr lang="en-US" sz="1900" dirty="0">
                <a:solidFill>
                  <a:prstClr val="white"/>
                </a:solidFill>
                <a:ea typeface="+mj-ea"/>
                <a:cs typeface="+mj-cs"/>
              </a:rPr>
            </a:br>
            <a:r>
              <a:rPr lang="en-US" sz="1900" dirty="0">
                <a:solidFill>
                  <a:prstClr val="white"/>
                </a:solidFill>
                <a:ea typeface="+mj-ea"/>
                <a:cs typeface="+mj-cs"/>
              </a:rPr>
              <a:t>    blighted before it is grown.</a:t>
            </a:r>
          </a:p>
          <a:p>
            <a:pPr lvl="0" defTabSz="457189">
              <a:spcBef>
                <a:spcPts val="1000"/>
              </a:spcBef>
              <a:buClr>
                <a:srgbClr val="1E5155">
                  <a:lumMod val="40000"/>
                  <a:lumOff val="60000"/>
                </a:srgbClr>
              </a:buClr>
              <a:buSzPct val="80000"/>
            </a:pPr>
            <a:r>
              <a:rPr lang="en-US" sz="1900" dirty="0">
                <a:solidFill>
                  <a:prstClr val="white"/>
                </a:solidFill>
                <a:ea typeface="+mj-ea"/>
                <a:cs typeface="+mj-cs"/>
              </a:rPr>
              <a:t>“I know your sitting down</a:t>
            </a:r>
            <a:br>
              <a:rPr lang="en-US" sz="1900" dirty="0">
                <a:solidFill>
                  <a:prstClr val="white"/>
                </a:solidFill>
                <a:ea typeface="+mj-ea"/>
                <a:cs typeface="+mj-cs"/>
              </a:rPr>
            </a:br>
            <a:r>
              <a:rPr lang="en-US" sz="1900" dirty="0">
                <a:solidFill>
                  <a:prstClr val="white"/>
                </a:solidFill>
                <a:ea typeface="+mj-ea"/>
                <a:cs typeface="+mj-cs"/>
              </a:rPr>
              <a:t>    and your going out and coming in,</a:t>
            </a:r>
            <a:br>
              <a:rPr lang="en-US" sz="1900" dirty="0">
                <a:solidFill>
                  <a:prstClr val="white"/>
                </a:solidFill>
                <a:ea typeface="+mj-ea"/>
                <a:cs typeface="+mj-cs"/>
              </a:rPr>
            </a:br>
            <a:r>
              <a:rPr lang="en-US" sz="1900" dirty="0">
                <a:solidFill>
                  <a:prstClr val="white"/>
                </a:solidFill>
                <a:ea typeface="+mj-ea"/>
                <a:cs typeface="+mj-cs"/>
              </a:rPr>
              <a:t>    and your raging against me.</a:t>
            </a:r>
            <a:br>
              <a:rPr lang="en-US" sz="1900" dirty="0">
                <a:solidFill>
                  <a:prstClr val="white"/>
                </a:solidFill>
                <a:ea typeface="+mj-ea"/>
                <a:cs typeface="+mj-cs"/>
              </a:rPr>
            </a:br>
            <a:r>
              <a:rPr lang="en-US" sz="1900" dirty="0">
                <a:solidFill>
                  <a:prstClr val="white"/>
                </a:solidFill>
                <a:ea typeface="+mj-ea"/>
                <a:cs typeface="+mj-cs"/>
              </a:rPr>
              <a:t>Because you have raged against me</a:t>
            </a:r>
            <a:br>
              <a:rPr lang="en-US" sz="1900" dirty="0">
                <a:solidFill>
                  <a:prstClr val="white"/>
                </a:solidFill>
                <a:ea typeface="+mj-ea"/>
                <a:cs typeface="+mj-cs"/>
              </a:rPr>
            </a:br>
            <a:r>
              <a:rPr lang="en-US" sz="1900" dirty="0">
                <a:solidFill>
                  <a:prstClr val="white"/>
                </a:solidFill>
                <a:ea typeface="+mj-ea"/>
                <a:cs typeface="+mj-cs"/>
              </a:rPr>
              <a:t>    and your complacency has come to my ears,</a:t>
            </a:r>
            <a:br>
              <a:rPr lang="en-US" sz="1900" dirty="0">
                <a:solidFill>
                  <a:prstClr val="white"/>
                </a:solidFill>
                <a:ea typeface="+mj-ea"/>
                <a:cs typeface="+mj-cs"/>
              </a:rPr>
            </a:br>
            <a:r>
              <a:rPr lang="en-US" sz="1900" dirty="0">
                <a:solidFill>
                  <a:prstClr val="white"/>
                </a:solidFill>
                <a:ea typeface="+mj-ea"/>
                <a:cs typeface="+mj-cs"/>
              </a:rPr>
              <a:t>I will put my hook in your nose</a:t>
            </a:r>
            <a:br>
              <a:rPr lang="en-US" sz="1900" dirty="0">
                <a:solidFill>
                  <a:prstClr val="white"/>
                </a:solidFill>
                <a:ea typeface="+mj-ea"/>
                <a:cs typeface="+mj-cs"/>
              </a:rPr>
            </a:br>
            <a:r>
              <a:rPr lang="en-US" sz="1900" dirty="0">
                <a:solidFill>
                  <a:prstClr val="white"/>
                </a:solidFill>
                <a:ea typeface="+mj-ea"/>
                <a:cs typeface="+mj-cs"/>
              </a:rPr>
              <a:t>    and my bit in your mouth,</a:t>
            </a:r>
            <a:br>
              <a:rPr lang="en-US" sz="1900" dirty="0">
                <a:solidFill>
                  <a:prstClr val="white"/>
                </a:solidFill>
                <a:ea typeface="+mj-ea"/>
                <a:cs typeface="+mj-cs"/>
              </a:rPr>
            </a:br>
            <a:r>
              <a:rPr lang="en-US" sz="1900" dirty="0">
                <a:solidFill>
                  <a:prstClr val="white"/>
                </a:solidFill>
                <a:ea typeface="+mj-ea"/>
                <a:cs typeface="+mj-cs"/>
              </a:rPr>
              <a:t>and I will turn you back on the way</a:t>
            </a:r>
            <a:br>
              <a:rPr lang="en-US" sz="1900" dirty="0">
                <a:solidFill>
                  <a:prstClr val="white"/>
                </a:solidFill>
                <a:ea typeface="+mj-ea"/>
                <a:cs typeface="+mj-cs"/>
              </a:rPr>
            </a:br>
            <a:r>
              <a:rPr lang="en-US" sz="1900" dirty="0">
                <a:solidFill>
                  <a:prstClr val="white"/>
                </a:solidFill>
                <a:ea typeface="+mj-ea"/>
                <a:cs typeface="+mj-cs"/>
              </a:rPr>
              <a:t>    by which you came.”</a:t>
            </a:r>
          </a:p>
        </p:txBody>
      </p:sp>
    </p:spTree>
    <p:extLst>
      <p:ext uri="{BB962C8B-B14F-4D97-AF65-F5344CB8AC3E}">
        <p14:creationId xmlns:p14="http://schemas.microsoft.com/office/powerpoint/2010/main" val="2617067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828" y="281354"/>
            <a:ext cx="11479237" cy="6414868"/>
          </a:xfrm>
        </p:spPr>
        <p:txBody>
          <a:bodyPr>
            <a:normAutofit/>
          </a:bodyPr>
          <a:lstStyle/>
          <a:p>
            <a:pPr marL="0" indent="0">
              <a:buNone/>
            </a:pPr>
            <a:r>
              <a:rPr lang="en-US" sz="2400" dirty="0"/>
              <a:t>“…the surviving remnant of the house of Judah shall again take root downward and bear fruit upward. For out of Jerusalem shall go a remnant, and out of Mount Zion a band of survivors. The zeal of the </a:t>
            </a:r>
            <a:r>
              <a:rPr lang="en-US" sz="2400" cap="small" dirty="0"/>
              <a:t>Lord</a:t>
            </a:r>
            <a:r>
              <a:rPr lang="en-US" sz="2400" dirty="0"/>
              <a:t> of hosts will do this.</a:t>
            </a:r>
          </a:p>
          <a:p>
            <a:pPr marL="0" indent="0">
              <a:buNone/>
            </a:pPr>
            <a:r>
              <a:rPr lang="en-US" sz="2400" dirty="0"/>
              <a:t>Therefore thus says the </a:t>
            </a:r>
            <a:r>
              <a:rPr lang="en-US" sz="2400" cap="small" dirty="0"/>
              <a:t>Lord</a:t>
            </a:r>
            <a:r>
              <a:rPr lang="en-US" sz="2400" dirty="0"/>
              <a:t> concerning the king of Assyria: He shall not come into this city or shoot an arrow there or come before it with a shield or cast up a siege mound against it. By the way that he came, by the same he shall return, and he shall not come into this city, declares the </a:t>
            </a:r>
            <a:r>
              <a:rPr lang="en-US" sz="2400" cap="small" dirty="0"/>
              <a:t>Lord</a:t>
            </a:r>
            <a:r>
              <a:rPr lang="en-US" sz="2400" dirty="0"/>
              <a:t>. For I will defend this city to save it, for my own sake and for the sake of my servant David.”</a:t>
            </a:r>
          </a:p>
          <a:p>
            <a:pPr marL="0" indent="0">
              <a:buNone/>
            </a:pPr>
            <a:endParaRPr lang="en-US" sz="2400" b="1" dirty="0"/>
          </a:p>
        </p:txBody>
      </p:sp>
    </p:spTree>
    <p:extLst>
      <p:ext uri="{BB962C8B-B14F-4D97-AF65-F5344CB8AC3E}">
        <p14:creationId xmlns:p14="http://schemas.microsoft.com/office/powerpoint/2010/main" val="1858707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828" y="281354"/>
            <a:ext cx="11479237" cy="6414868"/>
          </a:xfrm>
        </p:spPr>
        <p:txBody>
          <a:bodyPr>
            <a:normAutofit/>
          </a:bodyPr>
          <a:lstStyle/>
          <a:p>
            <a:pPr marL="0" indent="0">
              <a:buNone/>
            </a:pPr>
            <a:r>
              <a:rPr lang="en-US" sz="2400" dirty="0"/>
              <a:t>And the angel of the </a:t>
            </a:r>
            <a:r>
              <a:rPr lang="en-US" sz="2400" cap="small" dirty="0"/>
              <a:t>Lord</a:t>
            </a:r>
            <a:r>
              <a:rPr lang="en-US" sz="2400" dirty="0"/>
              <a:t> went out and struck down 185,000 in the camp of the Assyrians. And when people arose early in the morning, behold, these were all dead bodies. Then Sennacherib king of Assyria departed and returned home and lived at Nineveh. And as he was worshiping in the house of </a:t>
            </a:r>
            <a:r>
              <a:rPr lang="en-US" sz="2400" dirty="0" err="1"/>
              <a:t>Nisroch</a:t>
            </a:r>
            <a:r>
              <a:rPr lang="en-US" sz="2400" dirty="0"/>
              <a:t> his god, </a:t>
            </a:r>
            <a:r>
              <a:rPr lang="en-US" sz="2400" dirty="0" err="1"/>
              <a:t>Adrammelech</a:t>
            </a:r>
            <a:r>
              <a:rPr lang="en-US" sz="2400" dirty="0"/>
              <a:t> and </a:t>
            </a:r>
            <a:r>
              <a:rPr lang="en-US" sz="2400" dirty="0" err="1"/>
              <a:t>Sharezer</a:t>
            </a:r>
            <a:r>
              <a:rPr lang="en-US" sz="2400" dirty="0"/>
              <a:t>, his sons, struck him down with the sword. And after they escaped into the land of Ararat, Esarhaddon his son reigned in his place.</a:t>
            </a:r>
            <a:endParaRPr lang="en-US" sz="2400" b="1" dirty="0"/>
          </a:p>
        </p:txBody>
      </p:sp>
    </p:spTree>
    <p:extLst>
      <p:ext uri="{BB962C8B-B14F-4D97-AF65-F5344CB8AC3E}">
        <p14:creationId xmlns:p14="http://schemas.microsoft.com/office/powerpoint/2010/main" val="2774608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28157" y="39753"/>
            <a:ext cx="9404723" cy="1400531"/>
          </a:xfrm>
        </p:spPr>
        <p:txBody>
          <a:bodyPr/>
          <a:lstStyle/>
          <a:p>
            <a:pPr algn="ctr"/>
            <a:r>
              <a:rPr lang="en-US" dirty="0"/>
              <a:t>Chapters 1-39</a:t>
            </a:r>
          </a:p>
        </p:txBody>
      </p:sp>
      <p:sp>
        <p:nvSpPr>
          <p:cNvPr id="10" name="TextBox 9"/>
          <p:cNvSpPr txBox="1"/>
          <p:nvPr/>
        </p:nvSpPr>
        <p:spPr>
          <a:xfrm>
            <a:off x="272440" y="1742990"/>
            <a:ext cx="1626995" cy="461665"/>
          </a:xfrm>
          <a:prstGeom prst="rect">
            <a:avLst/>
          </a:prstGeom>
          <a:noFill/>
        </p:spPr>
        <p:txBody>
          <a:bodyPr wrap="square" rtlCol="0">
            <a:spAutoFit/>
          </a:bodyPr>
          <a:lstStyle/>
          <a:p>
            <a:pPr defTabSz="914332"/>
            <a:r>
              <a:rPr lang="en-US" sz="2400" b="1" kern="0" dirty="0"/>
              <a:t>Intro</a:t>
            </a:r>
          </a:p>
        </p:txBody>
      </p:sp>
      <p:sp>
        <p:nvSpPr>
          <p:cNvPr id="12" name="TextBox 11"/>
          <p:cNvSpPr txBox="1"/>
          <p:nvPr/>
        </p:nvSpPr>
        <p:spPr>
          <a:xfrm>
            <a:off x="1318889" y="1778606"/>
            <a:ext cx="2124439" cy="830997"/>
          </a:xfrm>
          <a:prstGeom prst="rect">
            <a:avLst/>
          </a:prstGeom>
          <a:noFill/>
        </p:spPr>
        <p:txBody>
          <a:bodyPr wrap="square" rtlCol="0">
            <a:spAutoFit/>
          </a:bodyPr>
          <a:lstStyle/>
          <a:p>
            <a:pPr algn="ctr" defTabSz="914332"/>
            <a:r>
              <a:rPr lang="en-US" sz="2400" b="1" kern="0" dirty="0"/>
              <a:t>The Coming King</a:t>
            </a:r>
            <a:endParaRPr lang="en-US" sz="2000" kern="0" dirty="0"/>
          </a:p>
        </p:txBody>
      </p:sp>
      <p:sp>
        <p:nvSpPr>
          <p:cNvPr id="22" name="TextBox 21"/>
          <p:cNvSpPr txBox="1"/>
          <p:nvPr/>
        </p:nvSpPr>
        <p:spPr>
          <a:xfrm>
            <a:off x="5710993" y="2855499"/>
            <a:ext cx="1203159" cy="830997"/>
          </a:xfrm>
          <a:prstGeom prst="rect">
            <a:avLst/>
          </a:prstGeom>
          <a:noFill/>
        </p:spPr>
        <p:txBody>
          <a:bodyPr wrap="square" rtlCol="0">
            <a:spAutoFit/>
          </a:bodyPr>
          <a:lstStyle/>
          <a:p>
            <a:pPr defTabSz="914332"/>
            <a:endParaRPr lang="en-US" sz="2400" kern="0" dirty="0">
              <a:solidFill>
                <a:sysClr val="windowText" lastClr="000000"/>
              </a:solidFill>
            </a:endParaRPr>
          </a:p>
          <a:p>
            <a:pPr marL="285730" indent="-285730" defTabSz="914332">
              <a:buFont typeface="Arial" panose="020B0604020202020204" pitchFamily="34" charset="0"/>
              <a:buChar char="•"/>
            </a:pPr>
            <a:endParaRPr lang="en-US" sz="2400" kern="0" dirty="0">
              <a:solidFill>
                <a:sysClr val="windowText" lastClr="000000"/>
              </a:solidFill>
            </a:endParaRPr>
          </a:p>
        </p:txBody>
      </p:sp>
      <p:sp>
        <p:nvSpPr>
          <p:cNvPr id="25" name="TextBox 24"/>
          <p:cNvSpPr txBox="1"/>
          <p:nvPr/>
        </p:nvSpPr>
        <p:spPr>
          <a:xfrm>
            <a:off x="3699393" y="1778606"/>
            <a:ext cx="2124439" cy="1200329"/>
          </a:xfrm>
          <a:prstGeom prst="rect">
            <a:avLst/>
          </a:prstGeom>
          <a:noFill/>
        </p:spPr>
        <p:txBody>
          <a:bodyPr wrap="square" rtlCol="0">
            <a:spAutoFit/>
          </a:bodyPr>
          <a:lstStyle/>
          <a:p>
            <a:pPr algn="ctr" defTabSz="914332"/>
            <a:r>
              <a:rPr lang="en-US" sz="2400" b="1" kern="0" dirty="0"/>
              <a:t>The King Rules the Nations</a:t>
            </a:r>
            <a:endParaRPr lang="en-US" sz="2000" kern="0" dirty="0"/>
          </a:p>
        </p:txBody>
      </p:sp>
      <p:sp>
        <p:nvSpPr>
          <p:cNvPr id="15" name="TextBox 14"/>
          <p:cNvSpPr txBox="1"/>
          <p:nvPr/>
        </p:nvSpPr>
        <p:spPr>
          <a:xfrm>
            <a:off x="5823832" y="1778606"/>
            <a:ext cx="2124439" cy="1200329"/>
          </a:xfrm>
          <a:prstGeom prst="rect">
            <a:avLst/>
          </a:prstGeom>
          <a:noFill/>
        </p:spPr>
        <p:txBody>
          <a:bodyPr wrap="square" rtlCol="0">
            <a:spAutoFit/>
          </a:bodyPr>
          <a:lstStyle/>
          <a:p>
            <a:pPr algn="ctr" defTabSz="914332"/>
            <a:r>
              <a:rPr lang="en-US" sz="2400" b="1" kern="0" dirty="0"/>
              <a:t>The King Rules the Earth</a:t>
            </a:r>
            <a:endParaRPr lang="en-US" sz="1867" kern="0" dirty="0"/>
          </a:p>
        </p:txBody>
      </p:sp>
      <p:sp>
        <p:nvSpPr>
          <p:cNvPr id="9" name="Rectangle 8"/>
          <p:cNvSpPr/>
          <p:nvPr/>
        </p:nvSpPr>
        <p:spPr>
          <a:xfrm>
            <a:off x="137161" y="940908"/>
            <a:ext cx="1359513" cy="802084"/>
          </a:xfrm>
          <a:prstGeom prst="rect">
            <a:avLst/>
          </a:prstGeom>
          <a:solidFill>
            <a:schemeClr val="accent4">
              <a:lumMod val="40000"/>
              <a:lumOff val="60000"/>
            </a:schemeClr>
          </a:solidFill>
          <a:ln>
            <a:solidFill>
              <a:schemeClr val="tx1"/>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32"/>
            <a:r>
              <a:rPr lang="en-US" sz="3600" kern="0" dirty="0">
                <a:solidFill>
                  <a:schemeClr val="bg1"/>
                </a:solidFill>
                <a:latin typeface="AR JULIAN" panose="02000000000000000000" pitchFamily="2" charset="0"/>
              </a:rPr>
              <a:t>1-5</a:t>
            </a:r>
          </a:p>
        </p:txBody>
      </p:sp>
      <p:sp>
        <p:nvSpPr>
          <p:cNvPr id="11" name="Rectangle 10"/>
          <p:cNvSpPr/>
          <p:nvPr/>
        </p:nvSpPr>
        <p:spPr>
          <a:xfrm>
            <a:off x="1541410" y="940908"/>
            <a:ext cx="1679399" cy="802084"/>
          </a:xfrm>
          <a:prstGeom prst="rect">
            <a:avLst/>
          </a:prstGeom>
          <a:solidFill>
            <a:schemeClr val="accent4">
              <a:lumMod val="40000"/>
              <a:lumOff val="60000"/>
            </a:schemeClr>
          </a:solidFill>
          <a:ln>
            <a:solidFill>
              <a:schemeClr val="tx1"/>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32"/>
            <a:r>
              <a:rPr lang="en-US" sz="3600" kern="0" dirty="0">
                <a:solidFill>
                  <a:schemeClr val="bg1"/>
                </a:solidFill>
                <a:latin typeface="AR JULIAN" panose="02000000000000000000" pitchFamily="2" charset="0"/>
              </a:rPr>
              <a:t>6-12</a:t>
            </a:r>
          </a:p>
        </p:txBody>
      </p:sp>
      <p:sp>
        <p:nvSpPr>
          <p:cNvPr id="13" name="Rectangle 12"/>
          <p:cNvSpPr/>
          <p:nvPr/>
        </p:nvSpPr>
        <p:spPr>
          <a:xfrm>
            <a:off x="3256042" y="940908"/>
            <a:ext cx="2878969" cy="802084"/>
          </a:xfrm>
          <a:prstGeom prst="rect">
            <a:avLst/>
          </a:prstGeom>
          <a:solidFill>
            <a:schemeClr val="accent4">
              <a:lumMod val="40000"/>
              <a:lumOff val="60000"/>
            </a:schemeClr>
          </a:solidFill>
          <a:ln>
            <a:solidFill>
              <a:schemeClr val="tx1"/>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32"/>
            <a:r>
              <a:rPr lang="en-US" sz="3600" kern="0" dirty="0">
                <a:solidFill>
                  <a:schemeClr val="bg1"/>
                </a:solidFill>
                <a:latin typeface="AR JULIAN" panose="02000000000000000000" pitchFamily="2" charset="0"/>
              </a:rPr>
              <a:t>13-23</a:t>
            </a:r>
          </a:p>
        </p:txBody>
      </p:sp>
      <p:sp>
        <p:nvSpPr>
          <p:cNvPr id="14" name="Rectangle 13"/>
          <p:cNvSpPr/>
          <p:nvPr/>
        </p:nvSpPr>
        <p:spPr>
          <a:xfrm>
            <a:off x="6178996" y="940906"/>
            <a:ext cx="1311755" cy="802084"/>
          </a:xfrm>
          <a:prstGeom prst="rect">
            <a:avLst/>
          </a:prstGeom>
          <a:solidFill>
            <a:schemeClr val="accent4">
              <a:lumMod val="40000"/>
              <a:lumOff val="60000"/>
            </a:schemeClr>
          </a:solidFill>
          <a:ln>
            <a:solidFill>
              <a:schemeClr val="tx1"/>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r>
              <a:rPr lang="en-US" sz="3300" kern="0" dirty="0">
                <a:solidFill>
                  <a:schemeClr val="bg1"/>
                </a:solidFill>
                <a:latin typeface="AR JULIAN" panose="02000000000000000000" pitchFamily="2" charset="0"/>
              </a:rPr>
              <a:t>24-27</a:t>
            </a:r>
          </a:p>
        </p:txBody>
      </p:sp>
      <p:sp>
        <p:nvSpPr>
          <p:cNvPr id="16" name="Rectangle 15"/>
          <p:cNvSpPr/>
          <p:nvPr/>
        </p:nvSpPr>
        <p:spPr>
          <a:xfrm>
            <a:off x="7523988" y="940904"/>
            <a:ext cx="2878969" cy="802552"/>
          </a:xfrm>
          <a:prstGeom prst="rect">
            <a:avLst/>
          </a:prstGeom>
          <a:solidFill>
            <a:schemeClr val="accent4">
              <a:lumMod val="40000"/>
              <a:lumOff val="60000"/>
            </a:schemeClr>
          </a:solidFill>
          <a:ln>
            <a:solidFill>
              <a:schemeClr val="tx1"/>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r>
              <a:rPr lang="en-US" sz="3600" kern="0" dirty="0">
                <a:solidFill>
                  <a:schemeClr val="bg1"/>
                </a:solidFill>
                <a:latin typeface="AR JULIAN" panose="02000000000000000000" pitchFamily="2" charset="0"/>
              </a:rPr>
              <a:t>28-35</a:t>
            </a:r>
          </a:p>
        </p:txBody>
      </p:sp>
      <p:sp>
        <p:nvSpPr>
          <p:cNvPr id="17" name="TextBox 16"/>
          <p:cNvSpPr txBox="1"/>
          <p:nvPr/>
        </p:nvSpPr>
        <p:spPr>
          <a:xfrm>
            <a:off x="7835432" y="1778606"/>
            <a:ext cx="2371396" cy="1569660"/>
          </a:xfrm>
          <a:prstGeom prst="rect">
            <a:avLst/>
          </a:prstGeom>
          <a:noFill/>
        </p:spPr>
        <p:txBody>
          <a:bodyPr wrap="square" rtlCol="0">
            <a:spAutoFit/>
          </a:bodyPr>
          <a:lstStyle/>
          <a:p>
            <a:pPr algn="ctr" defTabSz="914332"/>
            <a:r>
              <a:rPr lang="en-US" sz="2400" b="1" kern="0" dirty="0"/>
              <a:t>The Astonishing Work of the King</a:t>
            </a:r>
            <a:endParaRPr lang="en-US" sz="1867" kern="0" dirty="0"/>
          </a:p>
        </p:txBody>
      </p:sp>
    </p:spTree>
    <p:extLst>
      <p:ext uri="{BB962C8B-B14F-4D97-AF65-F5344CB8AC3E}">
        <p14:creationId xmlns:p14="http://schemas.microsoft.com/office/powerpoint/2010/main" val="240450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447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 33</a:t>
            </a:r>
          </a:p>
        </p:txBody>
      </p:sp>
      <p:sp>
        <p:nvSpPr>
          <p:cNvPr id="3" name="Content Placeholder 2"/>
          <p:cNvSpPr>
            <a:spLocks noGrp="1"/>
          </p:cNvSpPr>
          <p:nvPr>
            <p:ph idx="1"/>
          </p:nvPr>
        </p:nvSpPr>
        <p:spPr>
          <a:xfrm>
            <a:off x="646112" y="1350498"/>
            <a:ext cx="11002549" cy="4897903"/>
          </a:xfrm>
        </p:spPr>
        <p:txBody>
          <a:bodyPr/>
          <a:lstStyle/>
          <a:p>
            <a:pPr marL="0" indent="0">
              <a:buNone/>
            </a:pPr>
            <a:r>
              <a:rPr lang="en-US" sz="2400" i="1" dirty="0"/>
              <a:t>“Now I will arise,” says the </a:t>
            </a:r>
            <a:r>
              <a:rPr lang="en-US" sz="2400" i="1" cap="small" dirty="0"/>
              <a:t>Lord</a:t>
            </a:r>
            <a:r>
              <a:rPr lang="en-US" sz="2400" i="1" dirty="0"/>
              <a:t>,</a:t>
            </a:r>
            <a:br>
              <a:rPr lang="en-US" sz="2400" i="1" dirty="0"/>
            </a:br>
            <a:r>
              <a:rPr lang="en-US" sz="2400" i="1" dirty="0"/>
              <a:t>    “now I will lift myself up;</a:t>
            </a:r>
            <a:br>
              <a:rPr lang="en-US" sz="2400" i="1" dirty="0"/>
            </a:br>
            <a:r>
              <a:rPr lang="en-US" sz="2400" i="1" dirty="0"/>
              <a:t>    now I will be exalted. (vs.10)</a:t>
            </a:r>
          </a:p>
          <a:p>
            <a:pPr marL="0" indent="0">
              <a:buNone/>
            </a:pPr>
            <a:endParaRPr lang="en-US" dirty="0"/>
          </a:p>
          <a:p>
            <a:pPr marL="0" indent="0">
              <a:buNone/>
            </a:pPr>
            <a:r>
              <a:rPr lang="en-US" sz="2400" i="1" dirty="0"/>
              <a:t>Hear, you who are far off, what I have done;</a:t>
            </a:r>
            <a:br>
              <a:rPr lang="en-US" sz="2400" i="1" dirty="0"/>
            </a:br>
            <a:r>
              <a:rPr lang="en-US" sz="2400" i="1" dirty="0"/>
              <a:t>    and you who are near, acknowledge my might.</a:t>
            </a:r>
            <a:br>
              <a:rPr lang="en-US" sz="2400" i="1" dirty="0"/>
            </a:br>
            <a:r>
              <a:rPr lang="en-US" sz="2400" i="1" dirty="0"/>
              <a:t>The sinners in Zion are afraid;</a:t>
            </a:r>
            <a:br>
              <a:rPr lang="en-US" sz="2400" i="1" dirty="0"/>
            </a:br>
            <a:r>
              <a:rPr lang="en-US" sz="2400" i="1" dirty="0"/>
              <a:t>    trembling has seized the godless:</a:t>
            </a:r>
            <a:br>
              <a:rPr lang="en-US" sz="2400" i="1" dirty="0"/>
            </a:br>
            <a:r>
              <a:rPr lang="en-US" sz="2400" i="1" dirty="0"/>
              <a:t>“Who among us can dwell with the consuming fire?</a:t>
            </a:r>
            <a:br>
              <a:rPr lang="en-US" sz="2400" i="1" dirty="0"/>
            </a:br>
            <a:r>
              <a:rPr lang="en-US" sz="2400" i="1" dirty="0"/>
              <a:t>    Who among us can dwell with everlasting burnings?” (vs.13-14)</a:t>
            </a:r>
            <a:br>
              <a:rPr lang="en-US" sz="2400" i="1" dirty="0"/>
            </a:br>
            <a:endParaRPr lang="en-US" sz="2400" i="1" baseline="30000" dirty="0"/>
          </a:p>
        </p:txBody>
      </p:sp>
    </p:spTree>
    <p:extLst>
      <p:ext uri="{BB962C8B-B14F-4D97-AF65-F5344CB8AC3E}">
        <p14:creationId xmlns:p14="http://schemas.microsoft.com/office/powerpoint/2010/main" val="195906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 33</a:t>
            </a:r>
          </a:p>
        </p:txBody>
      </p:sp>
      <p:sp>
        <p:nvSpPr>
          <p:cNvPr id="3" name="Content Placeholder 2"/>
          <p:cNvSpPr>
            <a:spLocks noGrp="1"/>
          </p:cNvSpPr>
          <p:nvPr>
            <p:ph idx="1"/>
          </p:nvPr>
        </p:nvSpPr>
        <p:spPr>
          <a:xfrm>
            <a:off x="646112" y="1350498"/>
            <a:ext cx="10498966" cy="4897903"/>
          </a:xfrm>
        </p:spPr>
        <p:txBody>
          <a:bodyPr/>
          <a:lstStyle/>
          <a:p>
            <a:pPr marL="0" lvl="0" indent="0">
              <a:buClr>
                <a:srgbClr val="1E5155">
                  <a:lumMod val="40000"/>
                  <a:lumOff val="60000"/>
                </a:srgbClr>
              </a:buClr>
              <a:buNone/>
            </a:pPr>
            <a:r>
              <a:rPr lang="en-US" sz="2400" i="1" dirty="0">
                <a:solidFill>
                  <a:prstClr val="white"/>
                </a:solidFill>
              </a:rPr>
              <a:t>He who walks righteously and speaks uprightly… (vs. 15)</a:t>
            </a:r>
            <a:endParaRPr lang="en-US" sz="2400" dirty="0"/>
          </a:p>
          <a:p>
            <a:pPr marL="0" indent="0">
              <a:buNone/>
            </a:pPr>
            <a:endParaRPr lang="en-US" sz="2400" dirty="0"/>
          </a:p>
          <a:p>
            <a:pPr marL="0" indent="0">
              <a:buNone/>
            </a:pPr>
            <a:r>
              <a:rPr lang="en-US" sz="2400" i="1" dirty="0"/>
              <a:t>…Your eyes will behold the king in his beauty;</a:t>
            </a:r>
            <a:br>
              <a:rPr lang="en-US" sz="2400" i="1" dirty="0"/>
            </a:br>
            <a:r>
              <a:rPr lang="en-US" sz="2400" i="1" dirty="0"/>
              <a:t>    they will see a land that stretches afar. (vs. 17)</a:t>
            </a:r>
          </a:p>
          <a:p>
            <a:pPr marL="0" indent="0">
              <a:buNone/>
            </a:pPr>
            <a:endParaRPr lang="en-US" sz="2400" i="1" dirty="0"/>
          </a:p>
          <a:p>
            <a:pPr marL="0" indent="0">
              <a:buNone/>
            </a:pPr>
            <a:r>
              <a:rPr lang="en-US" sz="2400" dirty="0"/>
              <a:t>For the </a:t>
            </a:r>
            <a:r>
              <a:rPr lang="en-US" sz="2400" cap="small" dirty="0"/>
              <a:t>Lord</a:t>
            </a:r>
            <a:r>
              <a:rPr lang="en-US" sz="2400" dirty="0"/>
              <a:t> is our judge; the </a:t>
            </a:r>
            <a:r>
              <a:rPr lang="en-US" sz="2400" cap="small" dirty="0"/>
              <a:t>Lord</a:t>
            </a:r>
            <a:r>
              <a:rPr lang="en-US" sz="2400" dirty="0"/>
              <a:t> is our lawgiver;</a:t>
            </a:r>
            <a:br>
              <a:rPr lang="en-US" sz="2400" dirty="0"/>
            </a:br>
            <a:r>
              <a:rPr lang="en-US" sz="2400" dirty="0"/>
              <a:t>    the </a:t>
            </a:r>
            <a:r>
              <a:rPr lang="en-US" sz="2400" cap="small" dirty="0"/>
              <a:t>Lord</a:t>
            </a:r>
            <a:r>
              <a:rPr lang="en-US" sz="2400" dirty="0"/>
              <a:t> is our king; he will save us. (vs.22)</a:t>
            </a:r>
            <a:endParaRPr lang="en-US" sz="2400" i="1" dirty="0"/>
          </a:p>
          <a:p>
            <a:pPr marL="0" indent="0">
              <a:buNone/>
            </a:pPr>
            <a:endParaRPr lang="en-US" sz="2400" i="1" dirty="0"/>
          </a:p>
          <a:p>
            <a:pPr marL="0" indent="0">
              <a:buNone/>
            </a:pPr>
            <a:r>
              <a:rPr lang="en-US" sz="2400" i="1" dirty="0"/>
              <a:t>And no inhabitant will say, “I am sick”;</a:t>
            </a:r>
            <a:br>
              <a:rPr lang="en-US" sz="2400" i="1" dirty="0"/>
            </a:br>
            <a:r>
              <a:rPr lang="en-US" sz="2400" i="1" dirty="0"/>
              <a:t>    the people who dwell there will be forgiven their iniquity.(vs. 24)</a:t>
            </a:r>
          </a:p>
          <a:p>
            <a:pPr marL="0" indent="0">
              <a:buNone/>
            </a:pPr>
            <a:endParaRPr lang="en-US" sz="2400" i="1" dirty="0"/>
          </a:p>
        </p:txBody>
      </p:sp>
    </p:spTree>
    <p:extLst>
      <p:ext uri="{BB962C8B-B14F-4D97-AF65-F5344CB8AC3E}">
        <p14:creationId xmlns:p14="http://schemas.microsoft.com/office/powerpoint/2010/main" val="1186776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 34</a:t>
            </a:r>
          </a:p>
        </p:txBody>
      </p:sp>
      <p:sp>
        <p:nvSpPr>
          <p:cNvPr id="3" name="Content Placeholder 2"/>
          <p:cNvSpPr>
            <a:spLocks noGrp="1"/>
          </p:cNvSpPr>
          <p:nvPr>
            <p:ph idx="1"/>
          </p:nvPr>
        </p:nvSpPr>
        <p:spPr>
          <a:xfrm>
            <a:off x="450166" y="1350498"/>
            <a:ext cx="11493305" cy="4897903"/>
          </a:xfrm>
        </p:spPr>
        <p:txBody>
          <a:bodyPr/>
          <a:lstStyle/>
          <a:p>
            <a:pPr marL="0" lvl="0" indent="0">
              <a:buClr>
                <a:srgbClr val="1E5155">
                  <a:lumMod val="40000"/>
                  <a:lumOff val="60000"/>
                </a:srgbClr>
              </a:buClr>
              <a:buNone/>
            </a:pPr>
            <a:r>
              <a:rPr lang="en-US" sz="2400" i="1" dirty="0"/>
              <a:t>Draw near, O nations, to hear,</a:t>
            </a:r>
            <a:br>
              <a:rPr lang="en-US" sz="2400" i="1" dirty="0"/>
            </a:br>
            <a:r>
              <a:rPr lang="en-US" sz="2400" i="1" dirty="0"/>
              <a:t>    and give attention, O peoples!</a:t>
            </a:r>
            <a:br>
              <a:rPr lang="en-US" sz="2400" i="1" dirty="0"/>
            </a:br>
            <a:r>
              <a:rPr lang="en-US" sz="2400" i="1" dirty="0"/>
              <a:t>Let the earth hear, and all that fills it;</a:t>
            </a:r>
            <a:br>
              <a:rPr lang="en-US" sz="2400" i="1" dirty="0"/>
            </a:br>
            <a:r>
              <a:rPr lang="en-US" sz="2400" i="1" dirty="0"/>
              <a:t>    the world, and all that comes from it.</a:t>
            </a:r>
            <a:br>
              <a:rPr lang="en-US" sz="2400" i="1" dirty="0"/>
            </a:br>
            <a:r>
              <a:rPr lang="en-US" sz="2400" i="1" dirty="0"/>
              <a:t>For the </a:t>
            </a:r>
            <a:r>
              <a:rPr lang="en-US" sz="2400" i="1" cap="small" dirty="0"/>
              <a:t>Lord</a:t>
            </a:r>
            <a:r>
              <a:rPr lang="en-US" sz="2400" i="1" dirty="0"/>
              <a:t> is enraged against all the nations,</a:t>
            </a:r>
            <a:br>
              <a:rPr lang="en-US" sz="2400" i="1" dirty="0"/>
            </a:br>
            <a:r>
              <a:rPr lang="en-US" sz="2400" i="1" dirty="0"/>
              <a:t>    and furious against all their host;</a:t>
            </a:r>
            <a:br>
              <a:rPr lang="en-US" sz="2400" i="1" dirty="0"/>
            </a:br>
            <a:r>
              <a:rPr lang="en-US" sz="2400" i="1" dirty="0"/>
              <a:t>    he has devoted them to destruction, has given them over for slaughter.</a:t>
            </a:r>
          </a:p>
        </p:txBody>
      </p:sp>
    </p:spTree>
    <p:extLst>
      <p:ext uri="{BB962C8B-B14F-4D97-AF65-F5344CB8AC3E}">
        <p14:creationId xmlns:p14="http://schemas.microsoft.com/office/powerpoint/2010/main" val="2516457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20504" y="393896"/>
            <a:ext cx="9404723" cy="1400531"/>
          </a:xfrm>
        </p:spPr>
        <p:txBody>
          <a:bodyPr/>
          <a:lstStyle/>
          <a:p>
            <a:r>
              <a:rPr lang="en-US" dirty="0"/>
              <a:t>Ch. 35</a:t>
            </a:r>
          </a:p>
        </p:txBody>
      </p:sp>
      <p:sp>
        <p:nvSpPr>
          <p:cNvPr id="3" name="Content Placeholder 2"/>
          <p:cNvSpPr>
            <a:spLocks noGrp="1"/>
          </p:cNvSpPr>
          <p:nvPr>
            <p:ph idx="1"/>
          </p:nvPr>
        </p:nvSpPr>
        <p:spPr>
          <a:xfrm>
            <a:off x="1117379" y="1434904"/>
            <a:ext cx="8946541" cy="6387528"/>
          </a:xfrm>
        </p:spPr>
        <p:txBody>
          <a:bodyPr/>
          <a:lstStyle/>
          <a:p>
            <a:pPr marL="0" indent="0">
              <a:buNone/>
            </a:pPr>
            <a:r>
              <a:rPr lang="en-US" sz="2400" i="1" dirty="0"/>
              <a:t>Strengthen the weak hands,</a:t>
            </a:r>
            <a:br>
              <a:rPr lang="en-US" sz="2400" i="1" dirty="0"/>
            </a:br>
            <a:r>
              <a:rPr lang="en-US" sz="2400" i="1" dirty="0"/>
              <a:t>    and make firm the feeble knees.</a:t>
            </a:r>
            <a:br>
              <a:rPr lang="en-US" sz="2400" i="1" dirty="0"/>
            </a:br>
            <a:r>
              <a:rPr lang="en-US" sz="2400" i="1" dirty="0"/>
              <a:t>Say to those who have an anxious heart,</a:t>
            </a:r>
            <a:br>
              <a:rPr lang="en-US" sz="2400" i="1" dirty="0"/>
            </a:br>
            <a:r>
              <a:rPr lang="en-US" sz="2400" i="1" dirty="0"/>
              <a:t>    “Be strong; fear not!</a:t>
            </a:r>
            <a:br>
              <a:rPr lang="en-US" sz="2400" i="1" dirty="0"/>
            </a:br>
            <a:r>
              <a:rPr lang="en-US" sz="2400" i="1" dirty="0"/>
              <a:t>Behold, your God</a:t>
            </a:r>
            <a:br>
              <a:rPr lang="en-US" sz="2400" i="1" dirty="0"/>
            </a:br>
            <a:r>
              <a:rPr lang="en-US" sz="2400" i="1" dirty="0"/>
              <a:t>    will come with vengeance,</a:t>
            </a:r>
            <a:br>
              <a:rPr lang="en-US" sz="2400" i="1" dirty="0"/>
            </a:br>
            <a:r>
              <a:rPr lang="en-US" sz="2400" i="1" dirty="0"/>
              <a:t>with the recompense of God.</a:t>
            </a:r>
            <a:br>
              <a:rPr lang="en-US" sz="2400" i="1" dirty="0"/>
            </a:br>
            <a:r>
              <a:rPr lang="en-US" sz="2400" i="1" dirty="0"/>
              <a:t>    He will come and save you.” (vs. 3-4)</a:t>
            </a:r>
          </a:p>
          <a:p>
            <a:endParaRPr lang="en-US" dirty="0"/>
          </a:p>
        </p:txBody>
      </p:sp>
    </p:spTree>
    <p:extLst>
      <p:ext uri="{BB962C8B-B14F-4D97-AF65-F5344CB8AC3E}">
        <p14:creationId xmlns:p14="http://schemas.microsoft.com/office/powerpoint/2010/main" val="4288124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86048" y="463826"/>
            <a:ext cx="9404723" cy="1400531"/>
          </a:xfrm>
        </p:spPr>
        <p:txBody>
          <a:bodyPr/>
          <a:lstStyle/>
          <a:p>
            <a:r>
              <a:rPr lang="en-US" dirty="0"/>
              <a:t>Ch. 35</a:t>
            </a:r>
          </a:p>
        </p:txBody>
      </p:sp>
      <p:sp>
        <p:nvSpPr>
          <p:cNvPr id="3" name="Content Placeholder 2"/>
          <p:cNvSpPr>
            <a:spLocks noGrp="1"/>
          </p:cNvSpPr>
          <p:nvPr>
            <p:ph idx="1"/>
          </p:nvPr>
        </p:nvSpPr>
        <p:spPr>
          <a:xfrm>
            <a:off x="1145515" y="1577008"/>
            <a:ext cx="8946541" cy="5119213"/>
          </a:xfrm>
        </p:spPr>
        <p:txBody>
          <a:bodyPr>
            <a:normAutofit/>
          </a:bodyPr>
          <a:lstStyle/>
          <a:p>
            <a:pPr marL="0" indent="0">
              <a:buNone/>
            </a:pPr>
            <a:r>
              <a:rPr lang="en-US" sz="2400" b="1" i="1" dirty="0"/>
              <a:t>Then the eyes of the blind shall be opened,</a:t>
            </a:r>
            <a:br>
              <a:rPr lang="en-US" sz="2400" b="1" i="1" dirty="0"/>
            </a:br>
            <a:r>
              <a:rPr lang="en-US" sz="2400" b="1" i="1" dirty="0"/>
              <a:t>    and the ears of the deaf unstopped;</a:t>
            </a:r>
            <a:br>
              <a:rPr lang="en-US" sz="2400" b="1" i="1" dirty="0"/>
            </a:br>
            <a:r>
              <a:rPr lang="en-US" sz="2400" b="1" i="1" dirty="0"/>
              <a:t>then shall the lame man leap like a deer,</a:t>
            </a:r>
            <a:br>
              <a:rPr lang="en-US" sz="2400" b="1" i="1" dirty="0"/>
            </a:br>
            <a:r>
              <a:rPr lang="en-US" sz="2400" b="1" i="1" dirty="0"/>
              <a:t>    and the tongue of the mute sing for joy.</a:t>
            </a:r>
            <a:br>
              <a:rPr lang="en-US" sz="2400" b="1" i="1" dirty="0"/>
            </a:br>
            <a:r>
              <a:rPr lang="en-US" sz="2400" i="1" dirty="0"/>
              <a:t>For waters break forth in the wilderness,</a:t>
            </a:r>
            <a:br>
              <a:rPr lang="en-US" sz="2400" i="1" dirty="0"/>
            </a:br>
            <a:r>
              <a:rPr lang="en-US" sz="2400" i="1" dirty="0"/>
              <a:t>    and streams in the desert;</a:t>
            </a:r>
            <a:br>
              <a:rPr lang="en-US" sz="2400" i="1" dirty="0"/>
            </a:br>
            <a:r>
              <a:rPr lang="en-US" sz="2400" i="1" dirty="0"/>
              <a:t>the burning sand shall become a pool,</a:t>
            </a:r>
            <a:br>
              <a:rPr lang="en-US" sz="2400" i="1" dirty="0"/>
            </a:br>
            <a:r>
              <a:rPr lang="en-US" sz="2400" i="1" dirty="0"/>
              <a:t>    and the thirsty ground springs of water;</a:t>
            </a:r>
            <a:br>
              <a:rPr lang="en-US" sz="2400" i="1" dirty="0"/>
            </a:br>
            <a:r>
              <a:rPr lang="en-US" sz="2400" i="1" dirty="0"/>
              <a:t>in the haunt of jackals, where they lie down,</a:t>
            </a:r>
            <a:br>
              <a:rPr lang="en-US" sz="2400" i="1" dirty="0"/>
            </a:br>
            <a:r>
              <a:rPr lang="en-US" sz="2400" i="1" dirty="0"/>
              <a:t>    the grass shall become reeds and rushes. (5-7)</a:t>
            </a:r>
          </a:p>
          <a:p>
            <a:endParaRPr lang="en-US" dirty="0"/>
          </a:p>
        </p:txBody>
      </p:sp>
    </p:spTree>
    <p:extLst>
      <p:ext uri="{BB962C8B-B14F-4D97-AF65-F5344CB8AC3E}">
        <p14:creationId xmlns:p14="http://schemas.microsoft.com/office/powerpoint/2010/main" val="4121695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44" y="0"/>
            <a:ext cx="9404723" cy="1400531"/>
          </a:xfrm>
        </p:spPr>
        <p:txBody>
          <a:bodyPr/>
          <a:lstStyle/>
          <a:p>
            <a:r>
              <a:rPr lang="en-US" dirty="0"/>
              <a:t>Ch. 35</a:t>
            </a:r>
          </a:p>
        </p:txBody>
      </p:sp>
      <p:sp>
        <p:nvSpPr>
          <p:cNvPr id="3" name="Content Placeholder 2"/>
          <p:cNvSpPr>
            <a:spLocks noGrp="1"/>
          </p:cNvSpPr>
          <p:nvPr>
            <p:ph idx="1"/>
          </p:nvPr>
        </p:nvSpPr>
        <p:spPr>
          <a:xfrm>
            <a:off x="1145515" y="703386"/>
            <a:ext cx="8946541" cy="5992836"/>
          </a:xfrm>
        </p:spPr>
        <p:txBody>
          <a:bodyPr>
            <a:normAutofit/>
          </a:bodyPr>
          <a:lstStyle/>
          <a:p>
            <a:pPr marL="0" indent="0">
              <a:buNone/>
            </a:pPr>
            <a:r>
              <a:rPr lang="en-US" sz="2400" i="1" dirty="0"/>
              <a:t>And a highway shall be there,</a:t>
            </a:r>
            <a:br>
              <a:rPr lang="en-US" sz="2400" i="1" dirty="0"/>
            </a:br>
            <a:r>
              <a:rPr lang="en-US" sz="2400" i="1" dirty="0"/>
              <a:t>    and it shall be called the Way of Holiness;</a:t>
            </a:r>
            <a:br>
              <a:rPr lang="en-US" sz="2400" i="1" dirty="0"/>
            </a:br>
            <a:r>
              <a:rPr lang="en-US" sz="2400" i="1" dirty="0"/>
              <a:t>the unclean shall not pass over it.</a:t>
            </a:r>
            <a:br>
              <a:rPr lang="en-US" sz="2400" i="1" dirty="0"/>
            </a:br>
            <a:r>
              <a:rPr lang="en-US" sz="2400" i="1" dirty="0"/>
              <a:t>    It shall belong to those who walk on the way;</a:t>
            </a:r>
            <a:br>
              <a:rPr lang="en-US" sz="2400" i="1" dirty="0"/>
            </a:br>
            <a:r>
              <a:rPr lang="en-US" sz="2400" i="1" dirty="0"/>
              <a:t>    even if they are fools, they shall not go astray.</a:t>
            </a:r>
            <a:br>
              <a:rPr lang="en-US" sz="2400" i="1" dirty="0"/>
            </a:br>
            <a:r>
              <a:rPr lang="en-US" sz="2400" i="1" dirty="0"/>
              <a:t>No lion shall be there,</a:t>
            </a:r>
            <a:br>
              <a:rPr lang="en-US" sz="2400" i="1" dirty="0"/>
            </a:br>
            <a:r>
              <a:rPr lang="en-US" sz="2400" i="1" dirty="0"/>
              <a:t>    nor shall any ravenous beast come up on it;</a:t>
            </a:r>
            <a:br>
              <a:rPr lang="en-US" sz="2400" i="1" dirty="0"/>
            </a:br>
            <a:r>
              <a:rPr lang="en-US" sz="2400" i="1" dirty="0"/>
              <a:t>they shall not be found there,</a:t>
            </a:r>
            <a:br>
              <a:rPr lang="en-US" sz="2400" i="1" dirty="0"/>
            </a:br>
            <a:r>
              <a:rPr lang="en-US" sz="2400" i="1" dirty="0"/>
              <a:t>    but the redeemed shall walk there.</a:t>
            </a:r>
            <a:br>
              <a:rPr lang="en-US" sz="2400" i="1" dirty="0"/>
            </a:br>
            <a:r>
              <a:rPr lang="en-US" sz="2400" i="1" dirty="0"/>
              <a:t>And the ransomed of the </a:t>
            </a:r>
            <a:r>
              <a:rPr lang="en-US" sz="2400" i="1" cap="small" dirty="0"/>
              <a:t>Lord</a:t>
            </a:r>
            <a:r>
              <a:rPr lang="en-US" sz="2400" i="1" dirty="0"/>
              <a:t> shall return</a:t>
            </a:r>
            <a:br>
              <a:rPr lang="en-US" sz="2400" i="1" dirty="0"/>
            </a:br>
            <a:r>
              <a:rPr lang="en-US" sz="2400" i="1" dirty="0"/>
              <a:t>    and come to Zion with singing;</a:t>
            </a:r>
            <a:br>
              <a:rPr lang="en-US" sz="2400" i="1" dirty="0"/>
            </a:br>
            <a:r>
              <a:rPr lang="en-US" sz="2400" i="1" dirty="0"/>
              <a:t>everlasting joy shall be upon their heads;</a:t>
            </a:r>
            <a:br>
              <a:rPr lang="en-US" sz="2400" i="1" dirty="0"/>
            </a:br>
            <a:r>
              <a:rPr lang="en-US" sz="2400" i="1" dirty="0"/>
              <a:t>    they shall obtain gladness and joy,</a:t>
            </a:r>
            <a:br>
              <a:rPr lang="en-US" sz="2400" i="1" dirty="0"/>
            </a:br>
            <a:r>
              <a:rPr lang="en-US" sz="2400" i="1" dirty="0"/>
              <a:t>    and sorrow and sighing shall flee away. (8-10)</a:t>
            </a:r>
          </a:p>
          <a:p>
            <a:endParaRPr lang="en-US" dirty="0"/>
          </a:p>
        </p:txBody>
      </p:sp>
    </p:spTree>
    <p:extLst>
      <p:ext uri="{BB962C8B-B14F-4D97-AF65-F5344CB8AC3E}">
        <p14:creationId xmlns:p14="http://schemas.microsoft.com/office/powerpoint/2010/main" val="2267692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28157" y="39753"/>
            <a:ext cx="9404723" cy="1400531"/>
          </a:xfrm>
        </p:spPr>
        <p:txBody>
          <a:bodyPr/>
          <a:lstStyle/>
          <a:p>
            <a:pPr algn="ctr"/>
            <a:r>
              <a:rPr lang="en-US" dirty="0"/>
              <a:t>Chapters 1-39</a:t>
            </a:r>
          </a:p>
        </p:txBody>
      </p:sp>
      <p:sp>
        <p:nvSpPr>
          <p:cNvPr id="10" name="TextBox 9"/>
          <p:cNvSpPr txBox="1"/>
          <p:nvPr/>
        </p:nvSpPr>
        <p:spPr>
          <a:xfrm>
            <a:off x="272440" y="1742990"/>
            <a:ext cx="1626995" cy="461665"/>
          </a:xfrm>
          <a:prstGeom prst="rect">
            <a:avLst/>
          </a:prstGeom>
          <a:noFill/>
        </p:spPr>
        <p:txBody>
          <a:bodyPr wrap="square" rtlCol="0">
            <a:spAutoFit/>
          </a:bodyPr>
          <a:lstStyle/>
          <a:p>
            <a:pPr defTabSz="914332"/>
            <a:r>
              <a:rPr lang="en-US" sz="2400" b="1" kern="0" dirty="0"/>
              <a:t>Intro</a:t>
            </a:r>
          </a:p>
        </p:txBody>
      </p:sp>
      <p:sp>
        <p:nvSpPr>
          <p:cNvPr id="12" name="TextBox 11"/>
          <p:cNvSpPr txBox="1"/>
          <p:nvPr/>
        </p:nvSpPr>
        <p:spPr>
          <a:xfrm>
            <a:off x="1318889" y="1778606"/>
            <a:ext cx="2124439" cy="830997"/>
          </a:xfrm>
          <a:prstGeom prst="rect">
            <a:avLst/>
          </a:prstGeom>
          <a:noFill/>
        </p:spPr>
        <p:txBody>
          <a:bodyPr wrap="square" rtlCol="0">
            <a:spAutoFit/>
          </a:bodyPr>
          <a:lstStyle/>
          <a:p>
            <a:pPr algn="ctr" defTabSz="914332"/>
            <a:r>
              <a:rPr lang="en-US" sz="2400" b="1" kern="0" dirty="0"/>
              <a:t>The Coming King</a:t>
            </a:r>
            <a:endParaRPr lang="en-US" sz="2000" kern="0" dirty="0"/>
          </a:p>
        </p:txBody>
      </p:sp>
      <p:sp>
        <p:nvSpPr>
          <p:cNvPr id="22" name="TextBox 21"/>
          <p:cNvSpPr txBox="1"/>
          <p:nvPr/>
        </p:nvSpPr>
        <p:spPr>
          <a:xfrm>
            <a:off x="5710993" y="2855499"/>
            <a:ext cx="1203159" cy="830997"/>
          </a:xfrm>
          <a:prstGeom prst="rect">
            <a:avLst/>
          </a:prstGeom>
          <a:noFill/>
        </p:spPr>
        <p:txBody>
          <a:bodyPr wrap="square" rtlCol="0">
            <a:spAutoFit/>
          </a:bodyPr>
          <a:lstStyle/>
          <a:p>
            <a:pPr defTabSz="914332"/>
            <a:endParaRPr lang="en-US" sz="2400" kern="0" dirty="0">
              <a:solidFill>
                <a:sysClr val="windowText" lastClr="000000"/>
              </a:solidFill>
            </a:endParaRPr>
          </a:p>
          <a:p>
            <a:pPr marL="285730" indent="-285730" defTabSz="914332">
              <a:buFont typeface="Arial" panose="020B0604020202020204" pitchFamily="34" charset="0"/>
              <a:buChar char="•"/>
            </a:pPr>
            <a:endParaRPr lang="en-US" sz="2400" kern="0" dirty="0">
              <a:solidFill>
                <a:sysClr val="windowText" lastClr="000000"/>
              </a:solidFill>
            </a:endParaRPr>
          </a:p>
        </p:txBody>
      </p:sp>
      <p:sp>
        <p:nvSpPr>
          <p:cNvPr id="25" name="TextBox 24"/>
          <p:cNvSpPr txBox="1"/>
          <p:nvPr/>
        </p:nvSpPr>
        <p:spPr>
          <a:xfrm>
            <a:off x="3699393" y="1778606"/>
            <a:ext cx="2124439" cy="1200329"/>
          </a:xfrm>
          <a:prstGeom prst="rect">
            <a:avLst/>
          </a:prstGeom>
          <a:noFill/>
        </p:spPr>
        <p:txBody>
          <a:bodyPr wrap="square" rtlCol="0">
            <a:spAutoFit/>
          </a:bodyPr>
          <a:lstStyle/>
          <a:p>
            <a:pPr algn="ctr" defTabSz="914332"/>
            <a:r>
              <a:rPr lang="en-US" sz="2400" b="1" kern="0" dirty="0"/>
              <a:t>The King Rules the Nations</a:t>
            </a:r>
            <a:endParaRPr lang="en-US" sz="2000" kern="0" dirty="0"/>
          </a:p>
        </p:txBody>
      </p:sp>
      <p:sp>
        <p:nvSpPr>
          <p:cNvPr id="15" name="TextBox 14"/>
          <p:cNvSpPr txBox="1"/>
          <p:nvPr/>
        </p:nvSpPr>
        <p:spPr>
          <a:xfrm>
            <a:off x="5823832" y="1778606"/>
            <a:ext cx="2124439" cy="1200329"/>
          </a:xfrm>
          <a:prstGeom prst="rect">
            <a:avLst/>
          </a:prstGeom>
          <a:noFill/>
        </p:spPr>
        <p:txBody>
          <a:bodyPr wrap="square" rtlCol="0">
            <a:spAutoFit/>
          </a:bodyPr>
          <a:lstStyle/>
          <a:p>
            <a:pPr algn="ctr" defTabSz="914332"/>
            <a:r>
              <a:rPr lang="en-US" sz="2400" b="1" kern="0" dirty="0"/>
              <a:t>The King Rules the Earth</a:t>
            </a:r>
            <a:endParaRPr lang="en-US" sz="1867" kern="0" dirty="0"/>
          </a:p>
        </p:txBody>
      </p:sp>
      <p:sp>
        <p:nvSpPr>
          <p:cNvPr id="9" name="Rectangle 8"/>
          <p:cNvSpPr/>
          <p:nvPr/>
        </p:nvSpPr>
        <p:spPr>
          <a:xfrm>
            <a:off x="137161" y="940908"/>
            <a:ext cx="1359513" cy="802084"/>
          </a:xfrm>
          <a:prstGeom prst="rect">
            <a:avLst/>
          </a:prstGeom>
          <a:solidFill>
            <a:schemeClr val="accent4">
              <a:lumMod val="40000"/>
              <a:lumOff val="60000"/>
            </a:schemeClr>
          </a:solidFill>
          <a:ln>
            <a:solidFill>
              <a:schemeClr val="tx1"/>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32"/>
            <a:r>
              <a:rPr lang="en-US" sz="3600" kern="0" dirty="0">
                <a:solidFill>
                  <a:schemeClr val="bg1"/>
                </a:solidFill>
                <a:latin typeface="AR JULIAN" panose="02000000000000000000" pitchFamily="2" charset="0"/>
              </a:rPr>
              <a:t>1-5</a:t>
            </a:r>
          </a:p>
        </p:txBody>
      </p:sp>
      <p:sp>
        <p:nvSpPr>
          <p:cNvPr id="11" name="Rectangle 10"/>
          <p:cNvSpPr/>
          <p:nvPr/>
        </p:nvSpPr>
        <p:spPr>
          <a:xfrm>
            <a:off x="1541410" y="940908"/>
            <a:ext cx="1679399" cy="802084"/>
          </a:xfrm>
          <a:prstGeom prst="rect">
            <a:avLst/>
          </a:prstGeom>
          <a:solidFill>
            <a:schemeClr val="accent4">
              <a:lumMod val="40000"/>
              <a:lumOff val="60000"/>
            </a:schemeClr>
          </a:solidFill>
          <a:ln>
            <a:solidFill>
              <a:schemeClr val="tx1"/>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32"/>
            <a:r>
              <a:rPr lang="en-US" sz="3600" kern="0" dirty="0">
                <a:solidFill>
                  <a:schemeClr val="bg1"/>
                </a:solidFill>
                <a:latin typeface="AR JULIAN" panose="02000000000000000000" pitchFamily="2" charset="0"/>
              </a:rPr>
              <a:t>6-12</a:t>
            </a:r>
          </a:p>
        </p:txBody>
      </p:sp>
      <p:sp>
        <p:nvSpPr>
          <p:cNvPr id="13" name="Rectangle 12"/>
          <p:cNvSpPr/>
          <p:nvPr/>
        </p:nvSpPr>
        <p:spPr>
          <a:xfrm>
            <a:off x="3256042" y="940908"/>
            <a:ext cx="2878969" cy="802084"/>
          </a:xfrm>
          <a:prstGeom prst="rect">
            <a:avLst/>
          </a:prstGeom>
          <a:solidFill>
            <a:schemeClr val="accent4">
              <a:lumMod val="40000"/>
              <a:lumOff val="60000"/>
            </a:schemeClr>
          </a:solidFill>
          <a:ln>
            <a:solidFill>
              <a:schemeClr val="tx1"/>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32"/>
            <a:r>
              <a:rPr lang="en-US" sz="3600" kern="0" dirty="0">
                <a:solidFill>
                  <a:schemeClr val="bg1"/>
                </a:solidFill>
                <a:latin typeface="AR JULIAN" panose="02000000000000000000" pitchFamily="2" charset="0"/>
              </a:rPr>
              <a:t>13-23</a:t>
            </a:r>
          </a:p>
        </p:txBody>
      </p:sp>
      <p:sp>
        <p:nvSpPr>
          <p:cNvPr id="14" name="Rectangle 13"/>
          <p:cNvSpPr/>
          <p:nvPr/>
        </p:nvSpPr>
        <p:spPr>
          <a:xfrm>
            <a:off x="6178996" y="940906"/>
            <a:ext cx="1311755" cy="802084"/>
          </a:xfrm>
          <a:prstGeom prst="rect">
            <a:avLst/>
          </a:prstGeom>
          <a:solidFill>
            <a:schemeClr val="accent4">
              <a:lumMod val="40000"/>
              <a:lumOff val="60000"/>
            </a:schemeClr>
          </a:solidFill>
          <a:ln>
            <a:solidFill>
              <a:schemeClr val="tx1"/>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r>
              <a:rPr lang="en-US" sz="3300" kern="0" dirty="0">
                <a:solidFill>
                  <a:schemeClr val="bg1"/>
                </a:solidFill>
                <a:latin typeface="AR JULIAN" panose="02000000000000000000" pitchFamily="2" charset="0"/>
              </a:rPr>
              <a:t>24-27</a:t>
            </a:r>
          </a:p>
        </p:txBody>
      </p:sp>
      <p:sp>
        <p:nvSpPr>
          <p:cNvPr id="16" name="Rectangle 15"/>
          <p:cNvSpPr/>
          <p:nvPr/>
        </p:nvSpPr>
        <p:spPr>
          <a:xfrm>
            <a:off x="7523988" y="940904"/>
            <a:ext cx="2878969" cy="802552"/>
          </a:xfrm>
          <a:prstGeom prst="rect">
            <a:avLst/>
          </a:prstGeom>
          <a:solidFill>
            <a:schemeClr val="accent4">
              <a:lumMod val="40000"/>
              <a:lumOff val="60000"/>
            </a:schemeClr>
          </a:solidFill>
          <a:ln>
            <a:solidFill>
              <a:schemeClr val="tx1"/>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r>
              <a:rPr lang="en-US" sz="3600" kern="0" dirty="0">
                <a:solidFill>
                  <a:schemeClr val="bg1"/>
                </a:solidFill>
                <a:latin typeface="AR JULIAN" panose="02000000000000000000" pitchFamily="2" charset="0"/>
              </a:rPr>
              <a:t>28-35</a:t>
            </a:r>
          </a:p>
        </p:txBody>
      </p:sp>
      <p:sp>
        <p:nvSpPr>
          <p:cNvPr id="17" name="TextBox 16"/>
          <p:cNvSpPr txBox="1"/>
          <p:nvPr/>
        </p:nvSpPr>
        <p:spPr>
          <a:xfrm>
            <a:off x="7835432" y="1778606"/>
            <a:ext cx="2371396" cy="1569660"/>
          </a:xfrm>
          <a:prstGeom prst="rect">
            <a:avLst/>
          </a:prstGeom>
          <a:noFill/>
        </p:spPr>
        <p:txBody>
          <a:bodyPr wrap="square" rtlCol="0">
            <a:spAutoFit/>
          </a:bodyPr>
          <a:lstStyle/>
          <a:p>
            <a:pPr algn="ctr" defTabSz="914332"/>
            <a:r>
              <a:rPr lang="en-US" sz="2400" b="1" kern="0" dirty="0"/>
              <a:t>The Astonishing Work of the King</a:t>
            </a:r>
            <a:endParaRPr lang="en-US" sz="1867" kern="0" dirty="0"/>
          </a:p>
        </p:txBody>
      </p:sp>
      <p:sp>
        <p:nvSpPr>
          <p:cNvPr id="18" name="Rectangle 17"/>
          <p:cNvSpPr/>
          <p:nvPr/>
        </p:nvSpPr>
        <p:spPr>
          <a:xfrm>
            <a:off x="10433304" y="941832"/>
            <a:ext cx="704051" cy="804672"/>
          </a:xfrm>
          <a:prstGeom prst="rect">
            <a:avLst/>
          </a:prstGeom>
          <a:solidFill>
            <a:schemeClr val="accent4">
              <a:lumMod val="40000"/>
              <a:lumOff val="60000"/>
            </a:schemeClr>
          </a:solidFill>
          <a:ln>
            <a:solidFill>
              <a:schemeClr val="tx1"/>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chemeClr val="bg1"/>
                </a:solidFill>
                <a:effectLst/>
                <a:uLnTx/>
                <a:uFillTx/>
                <a:latin typeface="AR JULIAN" panose="02000000000000000000" pitchFamily="2" charset="0"/>
              </a:rPr>
              <a:t>36-37</a:t>
            </a:r>
          </a:p>
        </p:txBody>
      </p:sp>
      <p:sp>
        <p:nvSpPr>
          <p:cNvPr id="3" name="TextBox 2"/>
          <p:cNvSpPr txBox="1"/>
          <p:nvPr/>
        </p:nvSpPr>
        <p:spPr>
          <a:xfrm>
            <a:off x="10052250" y="1778606"/>
            <a:ext cx="1466157" cy="1323439"/>
          </a:xfrm>
          <a:prstGeom prst="rect">
            <a:avLst/>
          </a:prstGeom>
          <a:noFill/>
        </p:spPr>
        <p:txBody>
          <a:bodyPr wrap="square" rtlCol="0">
            <a:spAutoFit/>
          </a:bodyPr>
          <a:lstStyle/>
          <a:p>
            <a:pPr algn="ctr"/>
            <a:r>
              <a:rPr lang="en-US" sz="2000" b="1" dirty="0"/>
              <a:t>When </a:t>
            </a:r>
          </a:p>
          <a:p>
            <a:pPr algn="ctr"/>
            <a:r>
              <a:rPr lang="en-US" sz="2000" b="1" dirty="0"/>
              <a:t>The King Saved Jerusalem</a:t>
            </a:r>
          </a:p>
        </p:txBody>
      </p:sp>
    </p:spTree>
    <p:extLst>
      <p:ext uri="{BB962C8B-B14F-4D97-AF65-F5344CB8AC3E}">
        <p14:creationId xmlns:p14="http://schemas.microsoft.com/office/powerpoint/2010/main" val="1219868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2647</TotalTime>
  <Words>1365</Words>
  <Application>Microsoft Office PowerPoint</Application>
  <PresentationFormat>Widescreen</PresentationFormat>
  <Paragraphs>65</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 JULIAN</vt:lpstr>
      <vt:lpstr>Arial</vt:lpstr>
      <vt:lpstr>Century Gothic</vt:lpstr>
      <vt:lpstr>Wingdings 3</vt:lpstr>
      <vt:lpstr>Ion</vt:lpstr>
      <vt:lpstr>PowerPoint Presentation</vt:lpstr>
      <vt:lpstr>Chapters 1-39</vt:lpstr>
      <vt:lpstr>Ch. 33</vt:lpstr>
      <vt:lpstr>Ch. 33</vt:lpstr>
      <vt:lpstr>Ch. 34</vt:lpstr>
      <vt:lpstr>Ch. 35</vt:lpstr>
      <vt:lpstr>Ch. 35</vt:lpstr>
      <vt:lpstr>Ch. 35</vt:lpstr>
      <vt:lpstr>Chapters 1-39</vt:lpstr>
      <vt:lpstr>Ch. 36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Pickup</dc:creator>
  <cp:lastModifiedBy>Taylor Pickup</cp:lastModifiedBy>
  <cp:revision>24</cp:revision>
  <dcterms:created xsi:type="dcterms:W3CDTF">2016-10-21T16:16:36Z</dcterms:created>
  <dcterms:modified xsi:type="dcterms:W3CDTF">2016-10-23T12:23:56Z</dcterms:modified>
</cp:coreProperties>
</file>