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0" r:id="rId3"/>
    <p:sldId id="271" r:id="rId4"/>
    <p:sldId id="273" r:id="rId5"/>
    <p:sldId id="272" r:id="rId6"/>
    <p:sldId id="274" r:id="rId7"/>
    <p:sldId id="275" r:id="rId8"/>
    <p:sldId id="276" r:id="rId9"/>
    <p:sldId id="277" r:id="rId10"/>
    <p:sldId id="278" r:id="rId11"/>
    <p:sldId id="279" r:id="rId12"/>
    <p:sldId id="280" r:id="rId13"/>
    <p:sldId id="281"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25"/>
    <p:restoredTop sz="94633"/>
  </p:normalViewPr>
  <p:slideViewPr>
    <p:cSldViewPr snapToGrid="0" snapToObjects="1">
      <p:cViewPr varScale="1">
        <p:scale>
          <a:sx n="78" d="100"/>
          <a:sy n="78" d="100"/>
        </p:scale>
        <p:origin x="176"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1690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15874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60052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204962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084108-6F97-544F-8EE9-43532464FCAC}" type="datetimeFigureOut">
              <a:rPr lang="en-US" smtClean="0"/>
              <a:t>1/26/17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28960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084108-6F97-544F-8EE9-43532464FCAC}"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20488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084108-6F97-544F-8EE9-43532464FCAC}" type="datetimeFigureOut">
              <a:rPr lang="en-US" smtClean="0"/>
              <a:t>1/26/17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92473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084108-6F97-544F-8EE9-43532464FCAC}" type="datetimeFigureOut">
              <a:rPr lang="en-US" smtClean="0"/>
              <a:t>1/26/17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50745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84108-6F97-544F-8EE9-43532464FCAC}" type="datetimeFigureOut">
              <a:rPr lang="en-US" smtClean="0"/>
              <a:t>1/26/17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98487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84108-6F97-544F-8EE9-43532464FCAC}"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85930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84108-6F97-544F-8EE9-43532464FCAC}" type="datetimeFigureOut">
              <a:rPr lang="en-US" smtClean="0"/>
              <a:t>1/26/17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5119282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84108-6F97-544F-8EE9-43532464FCAC}" type="datetimeFigureOut">
              <a:rPr lang="en-US" smtClean="0"/>
              <a:t>1/26/17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22E3B-BE42-C346-913D-8CB2776E83A8}" type="slidenum">
              <a:rPr lang="en-US" smtClean="0"/>
              <a:t>‹#›</a:t>
            </a:fld>
            <a:endParaRPr lang="en-US"/>
          </a:p>
        </p:txBody>
      </p:sp>
    </p:spTree>
    <p:extLst>
      <p:ext uri="{BB962C8B-B14F-4D97-AF65-F5344CB8AC3E}">
        <p14:creationId xmlns:p14="http://schemas.microsoft.com/office/powerpoint/2010/main" val="21271746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914775" y="2728912"/>
            <a:ext cx="5629275" cy="923330"/>
          </a:xfrm>
          <a:prstGeom prst="rect">
            <a:avLst/>
          </a:prstGeom>
          <a:noFill/>
        </p:spPr>
        <p:txBody>
          <a:bodyPr wrap="square" rtlCol="0">
            <a:spAutoFit/>
          </a:bodyPr>
          <a:lstStyle/>
          <a:p>
            <a:r>
              <a:rPr lang="en-US" sz="5400" b="1" dirty="0" smtClean="0">
                <a:latin typeface="Avenir Heavy" charset="0"/>
                <a:ea typeface="Avenir Heavy" charset="0"/>
                <a:cs typeface="Avenir Heavy" charset="0"/>
              </a:rPr>
              <a:t>Paul’s letter</a:t>
            </a:r>
            <a:endParaRPr lang="en-US" sz="5400" b="1" dirty="0">
              <a:latin typeface="Avenir Heavy" charset="0"/>
              <a:ea typeface="Avenir Heavy" charset="0"/>
              <a:cs typeface="Avenir Heavy" charset="0"/>
            </a:endParaRPr>
          </a:p>
        </p:txBody>
      </p:sp>
      <p:sp>
        <p:nvSpPr>
          <p:cNvPr id="6" name="TextBox 5"/>
          <p:cNvSpPr txBox="1"/>
          <p:nvPr/>
        </p:nvSpPr>
        <p:spPr>
          <a:xfrm>
            <a:off x="3914775" y="3538537"/>
            <a:ext cx="5629275" cy="923330"/>
          </a:xfrm>
          <a:prstGeom prst="rect">
            <a:avLst/>
          </a:prstGeom>
          <a:noFill/>
        </p:spPr>
        <p:txBody>
          <a:bodyPr wrap="square" rtlCol="0">
            <a:spAutoFit/>
          </a:bodyPr>
          <a:lstStyle/>
          <a:p>
            <a:r>
              <a:rPr lang="en-US" sz="5400" b="1" dirty="0">
                <a:latin typeface="Avenir Heavy" charset="0"/>
                <a:ea typeface="Avenir Heavy" charset="0"/>
                <a:cs typeface="Avenir Heavy" charset="0"/>
              </a:rPr>
              <a:t>t</a:t>
            </a:r>
            <a:r>
              <a:rPr lang="en-US" sz="5400" b="1" dirty="0" smtClean="0">
                <a:latin typeface="Avenir Heavy" charset="0"/>
                <a:ea typeface="Avenir Heavy" charset="0"/>
                <a:cs typeface="Avenir Heavy" charset="0"/>
              </a:rPr>
              <a:t>o the </a:t>
            </a:r>
            <a:r>
              <a:rPr lang="en-US" sz="5400" b="1" dirty="0" smtClean="0">
                <a:solidFill>
                  <a:srgbClr val="FF0000"/>
                </a:solidFill>
                <a:latin typeface="Avenir Heavy" charset="0"/>
                <a:ea typeface="Avenir Heavy" charset="0"/>
                <a:cs typeface="Avenir Heavy" charset="0"/>
              </a:rPr>
              <a:t>ROMANS</a:t>
            </a:r>
            <a:endParaRPr lang="en-US" sz="5400" b="1" dirty="0">
              <a:solidFill>
                <a:srgbClr val="FF0000"/>
              </a:solidFill>
              <a:latin typeface="Avenir Heavy" charset="0"/>
              <a:ea typeface="Avenir Heavy" charset="0"/>
              <a:cs typeface="Avenir Heavy" charset="0"/>
            </a:endParaRPr>
          </a:p>
        </p:txBody>
      </p:sp>
    </p:spTree>
    <p:extLst>
      <p:ext uri="{BB962C8B-B14F-4D97-AF65-F5344CB8AC3E}">
        <p14:creationId xmlns:p14="http://schemas.microsoft.com/office/powerpoint/2010/main" val="61714887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2498271"/>
            <a:ext cx="3510643" cy="2123658"/>
          </a:xfrm>
          <a:prstGeom prst="rect">
            <a:avLst/>
          </a:prstGeom>
          <a:noFill/>
        </p:spPr>
        <p:txBody>
          <a:bodyPr wrap="square" rtlCol="0">
            <a:spAutoFit/>
          </a:bodyPr>
          <a:lstStyle/>
          <a:p>
            <a:pPr algn="ctr"/>
            <a:r>
              <a:rPr lang="en-US" sz="4400" b="1" dirty="0" smtClean="0">
                <a:latin typeface="Century" charset="0"/>
                <a:ea typeface="Century" charset="0"/>
                <a:cs typeface="Century" charset="0"/>
              </a:rPr>
              <a:t>Significant Synonyms in Romans 8</a:t>
            </a:r>
            <a:endParaRPr lang="en-US" sz="4400" b="1" dirty="0">
              <a:latin typeface="Century" charset="0"/>
              <a:ea typeface="Century" charset="0"/>
              <a:cs typeface="Century" charset="0"/>
            </a:endParaRPr>
          </a:p>
        </p:txBody>
      </p:sp>
      <p:sp>
        <p:nvSpPr>
          <p:cNvPr id="4" name="TextBox 3"/>
          <p:cNvSpPr txBox="1"/>
          <p:nvPr/>
        </p:nvSpPr>
        <p:spPr>
          <a:xfrm>
            <a:off x="4272643" y="1821162"/>
            <a:ext cx="7919357" cy="3477875"/>
          </a:xfrm>
          <a:prstGeom prst="rect">
            <a:avLst/>
          </a:prstGeom>
          <a:noFill/>
        </p:spPr>
        <p:txBody>
          <a:bodyPr wrap="square" rtlCol="0">
            <a:spAutoFit/>
          </a:bodyPr>
          <a:lstStyle/>
          <a:p>
            <a:pPr marL="571500" indent="-571500">
              <a:spcAft>
                <a:spcPts val="1200"/>
              </a:spcAft>
              <a:buFont typeface="Arial" charset="0"/>
              <a:buChar char="•"/>
            </a:pPr>
            <a:r>
              <a:rPr lang="en-US" sz="3800" b="1" dirty="0">
                <a:solidFill>
                  <a:schemeClr val="bg1"/>
                </a:solidFill>
                <a:latin typeface="Century" charset="0"/>
                <a:ea typeface="Century" charset="0"/>
                <a:cs typeface="Century" charset="0"/>
              </a:rPr>
              <a:t>The Spirit of God dwells in you (vss. 9, 11)</a:t>
            </a:r>
          </a:p>
          <a:p>
            <a:pPr marL="571500" indent="-571500">
              <a:spcAft>
                <a:spcPts val="1200"/>
              </a:spcAft>
              <a:buFont typeface="Arial" charset="0"/>
              <a:buChar char="•"/>
            </a:pPr>
            <a:r>
              <a:rPr lang="en-US" sz="3800" b="1" dirty="0">
                <a:solidFill>
                  <a:schemeClr val="bg1"/>
                </a:solidFill>
                <a:latin typeface="Century" charset="0"/>
                <a:ea typeface="Century" charset="0"/>
                <a:cs typeface="Century" charset="0"/>
              </a:rPr>
              <a:t>Have the Spirit of Christ (vs. 9)</a:t>
            </a:r>
          </a:p>
          <a:p>
            <a:pPr marL="571500" indent="-571500">
              <a:spcAft>
                <a:spcPts val="1200"/>
              </a:spcAft>
              <a:buFont typeface="Arial" charset="0"/>
              <a:buChar char="•"/>
            </a:pPr>
            <a:r>
              <a:rPr lang="en-US" sz="3800" b="1" dirty="0">
                <a:solidFill>
                  <a:schemeClr val="bg1"/>
                </a:solidFill>
                <a:latin typeface="Century" charset="0"/>
                <a:ea typeface="Century" charset="0"/>
                <a:cs typeface="Century" charset="0"/>
              </a:rPr>
              <a:t>Christ in you (vs. 10)</a:t>
            </a:r>
          </a:p>
          <a:p>
            <a:pPr marL="571500" indent="-571500">
              <a:spcAft>
                <a:spcPts val="1200"/>
              </a:spcAft>
              <a:buFont typeface="Arial" charset="0"/>
              <a:buChar char="•"/>
            </a:pPr>
            <a:r>
              <a:rPr lang="en-US" sz="3800" b="1" dirty="0">
                <a:solidFill>
                  <a:schemeClr val="bg1"/>
                </a:solidFill>
                <a:latin typeface="Century" charset="0"/>
                <a:ea typeface="Century" charset="0"/>
                <a:cs typeface="Century" charset="0"/>
              </a:rPr>
              <a:t>Led by the Spirit of God (vs. 14)</a:t>
            </a:r>
          </a:p>
        </p:txBody>
      </p:sp>
    </p:spTree>
    <p:extLst>
      <p:ext uri="{BB962C8B-B14F-4D97-AF65-F5344CB8AC3E}">
        <p14:creationId xmlns:p14="http://schemas.microsoft.com/office/powerpoint/2010/main" val="112202010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12271" y="2705725"/>
            <a:ext cx="3314700" cy="1446550"/>
          </a:xfrm>
          <a:prstGeom prst="rect">
            <a:avLst/>
          </a:prstGeom>
          <a:noFill/>
        </p:spPr>
        <p:txBody>
          <a:bodyPr wrap="square" rtlCol="0">
            <a:spAutoFit/>
          </a:bodyPr>
          <a:lstStyle/>
          <a:p>
            <a:pPr algn="ctr"/>
            <a:r>
              <a:rPr lang="en-US" sz="4400" b="1" dirty="0" smtClean="0">
                <a:latin typeface="Century" charset="0"/>
                <a:ea typeface="Century" charset="0"/>
                <a:cs typeface="Century" charset="0"/>
              </a:rPr>
              <a:t>Receiving A New Spirit</a:t>
            </a:r>
            <a:endParaRPr lang="en-US" sz="4400" b="1" dirty="0">
              <a:latin typeface="Century" charset="0"/>
              <a:ea typeface="Century" charset="0"/>
              <a:cs typeface="Century" charset="0"/>
            </a:endParaRPr>
          </a:p>
        </p:txBody>
      </p:sp>
      <p:sp>
        <p:nvSpPr>
          <p:cNvPr id="4" name="TextBox 3"/>
          <p:cNvSpPr txBox="1"/>
          <p:nvPr/>
        </p:nvSpPr>
        <p:spPr>
          <a:xfrm>
            <a:off x="4272643" y="1600199"/>
            <a:ext cx="7919357" cy="4708981"/>
          </a:xfrm>
          <a:prstGeom prst="rect">
            <a:avLst/>
          </a:prstGeom>
          <a:noFill/>
        </p:spPr>
        <p:txBody>
          <a:bodyPr wrap="square" rtlCol="0">
            <a:spAutoFit/>
          </a:bodyPr>
          <a:lstStyle/>
          <a:p>
            <a:r>
              <a:rPr lang="en-US" sz="3000" b="1" dirty="0">
                <a:solidFill>
                  <a:schemeClr val="bg1"/>
                </a:solidFill>
                <a:latin typeface="Century" charset="0"/>
                <a:ea typeface="Century" charset="0"/>
                <a:cs typeface="Century" charset="0"/>
              </a:rPr>
              <a:t>“Then I will sprinkle clean water on you, and you will be clean; I will cleanse you from all your filthiness and from all your idols. Moreover, </a:t>
            </a:r>
            <a:r>
              <a:rPr lang="en-US" sz="3000" b="1" u="sng" dirty="0">
                <a:solidFill>
                  <a:schemeClr val="bg1"/>
                </a:solidFill>
                <a:latin typeface="Century" charset="0"/>
                <a:ea typeface="Century" charset="0"/>
                <a:cs typeface="Century" charset="0"/>
              </a:rPr>
              <a:t>I will give you a new heart and put a new spirit within you</a:t>
            </a:r>
            <a:r>
              <a:rPr lang="en-US" sz="3000" b="1" dirty="0">
                <a:solidFill>
                  <a:schemeClr val="bg1"/>
                </a:solidFill>
                <a:latin typeface="Century" charset="0"/>
                <a:ea typeface="Century" charset="0"/>
                <a:cs typeface="Century" charset="0"/>
              </a:rPr>
              <a:t>; and I will remove the heart of stone from your flesh and give you a heart of flesh. </a:t>
            </a:r>
            <a:r>
              <a:rPr lang="en-US" sz="3000" b="1" u="sng" dirty="0">
                <a:solidFill>
                  <a:schemeClr val="bg1"/>
                </a:solidFill>
                <a:latin typeface="Century" charset="0"/>
                <a:ea typeface="Century" charset="0"/>
                <a:cs typeface="Century" charset="0"/>
              </a:rPr>
              <a:t>I will put My Spirit within you</a:t>
            </a:r>
            <a:r>
              <a:rPr lang="en-US" sz="3000" b="1" dirty="0">
                <a:solidFill>
                  <a:schemeClr val="bg1"/>
                </a:solidFill>
                <a:latin typeface="Century" charset="0"/>
                <a:ea typeface="Century" charset="0"/>
                <a:cs typeface="Century" charset="0"/>
              </a:rPr>
              <a:t> and cause you to walk in My statutes, and you will be careful to observe My ordinances,” (Ezekiel 36:25–27) </a:t>
            </a:r>
          </a:p>
        </p:txBody>
      </p:sp>
    </p:spTree>
    <p:extLst>
      <p:ext uri="{BB962C8B-B14F-4D97-AF65-F5344CB8AC3E}">
        <p14:creationId xmlns:p14="http://schemas.microsoft.com/office/powerpoint/2010/main" val="27701422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wide_t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12890" y="1822349"/>
            <a:ext cx="5596063" cy="748988"/>
          </a:xfrm>
          <a:prstGeom prst="rect">
            <a:avLst/>
          </a:prstGeom>
          <a:noFill/>
        </p:spPr>
        <p:txBody>
          <a:bodyPr wrap="square" rtlCol="0">
            <a:spAutoFit/>
          </a:bodyPr>
          <a:lstStyle/>
          <a:p>
            <a:pPr algn="ctr"/>
            <a:r>
              <a:rPr lang="en-US" sz="4267" b="1" dirty="0">
                <a:latin typeface="Century"/>
                <a:cs typeface="Century"/>
              </a:rPr>
              <a:t>the Era of Adam</a:t>
            </a:r>
          </a:p>
        </p:txBody>
      </p:sp>
      <p:sp>
        <p:nvSpPr>
          <p:cNvPr id="4" name="TextBox 3"/>
          <p:cNvSpPr txBox="1"/>
          <p:nvPr/>
        </p:nvSpPr>
        <p:spPr>
          <a:xfrm>
            <a:off x="6428217" y="1864278"/>
            <a:ext cx="5596063" cy="748988"/>
          </a:xfrm>
          <a:prstGeom prst="rect">
            <a:avLst/>
          </a:prstGeom>
          <a:noFill/>
        </p:spPr>
        <p:txBody>
          <a:bodyPr wrap="square" rtlCol="0">
            <a:spAutoFit/>
          </a:bodyPr>
          <a:lstStyle/>
          <a:p>
            <a:pPr algn="ctr"/>
            <a:r>
              <a:rPr lang="en-US" sz="4267" b="1" dirty="0">
                <a:solidFill>
                  <a:srgbClr val="000000"/>
                </a:solidFill>
                <a:latin typeface="Century"/>
                <a:cs typeface="Century"/>
              </a:rPr>
              <a:t>the Era of Jesus</a:t>
            </a:r>
          </a:p>
        </p:txBody>
      </p:sp>
      <p:sp>
        <p:nvSpPr>
          <p:cNvPr id="5" name="TextBox 4"/>
          <p:cNvSpPr txBox="1"/>
          <p:nvPr/>
        </p:nvSpPr>
        <p:spPr>
          <a:xfrm>
            <a:off x="693460" y="2602049"/>
            <a:ext cx="4628445" cy="3683060"/>
          </a:xfrm>
          <a:prstGeom prst="rect">
            <a:avLst/>
          </a:prstGeom>
          <a:noFill/>
        </p:spPr>
        <p:txBody>
          <a:bodyPr wrap="square" rtlCol="0">
            <a:spAutoFit/>
          </a:bodyPr>
          <a:lstStyle/>
          <a:p>
            <a:pPr marL="457189" indent="-457189">
              <a:spcAft>
                <a:spcPts val="800"/>
              </a:spcAft>
              <a:buFont typeface="+mj-lt"/>
              <a:buAutoNum type="arabicPeriod"/>
            </a:pPr>
            <a:r>
              <a:rPr lang="en-US" sz="4000" dirty="0">
                <a:latin typeface="Century"/>
                <a:cs typeface="Century"/>
              </a:rPr>
              <a:t>Sin</a:t>
            </a:r>
          </a:p>
          <a:p>
            <a:pPr marL="457189" indent="-457189">
              <a:spcAft>
                <a:spcPts val="800"/>
              </a:spcAft>
              <a:buFont typeface="+mj-lt"/>
              <a:buAutoNum type="arabicPeriod"/>
            </a:pPr>
            <a:r>
              <a:rPr lang="en-US" sz="4000" dirty="0">
                <a:latin typeface="Century"/>
                <a:cs typeface="Century"/>
              </a:rPr>
              <a:t>Condemnation</a:t>
            </a:r>
          </a:p>
          <a:p>
            <a:pPr marL="457189" indent="-457189">
              <a:spcAft>
                <a:spcPts val="800"/>
              </a:spcAft>
              <a:buFont typeface="+mj-lt"/>
              <a:buAutoNum type="arabicPeriod"/>
            </a:pPr>
            <a:r>
              <a:rPr lang="en-US" sz="4000" dirty="0">
                <a:latin typeface="Century"/>
                <a:cs typeface="Century"/>
              </a:rPr>
              <a:t>Death</a:t>
            </a:r>
          </a:p>
          <a:p>
            <a:pPr marL="457189" indent="-457189">
              <a:spcAft>
                <a:spcPts val="800"/>
              </a:spcAft>
              <a:buFont typeface="+mj-lt"/>
              <a:buAutoNum type="arabicPeriod"/>
            </a:pPr>
            <a:r>
              <a:rPr lang="en-US" sz="4000" dirty="0" smtClean="0">
                <a:latin typeface="Century"/>
                <a:cs typeface="Century"/>
              </a:rPr>
              <a:t>Abounded</a:t>
            </a:r>
          </a:p>
          <a:p>
            <a:pPr marL="457189" indent="-457189">
              <a:spcAft>
                <a:spcPts val="800"/>
              </a:spcAft>
              <a:buFont typeface="+mj-lt"/>
              <a:buAutoNum type="arabicPeriod"/>
            </a:pPr>
            <a:r>
              <a:rPr lang="en-US" sz="4000" dirty="0" smtClean="0">
                <a:latin typeface="Century"/>
                <a:cs typeface="Century"/>
              </a:rPr>
              <a:t>Flesh</a:t>
            </a:r>
            <a:endParaRPr lang="en-US" sz="4000" dirty="0">
              <a:latin typeface="Century"/>
              <a:cs typeface="Century"/>
            </a:endParaRPr>
          </a:p>
        </p:txBody>
      </p:sp>
      <p:sp>
        <p:nvSpPr>
          <p:cNvPr id="6" name="TextBox 5"/>
          <p:cNvSpPr txBox="1"/>
          <p:nvPr/>
        </p:nvSpPr>
        <p:spPr>
          <a:xfrm>
            <a:off x="6960407" y="2643980"/>
            <a:ext cx="4628445" cy="3580467"/>
          </a:xfrm>
          <a:prstGeom prst="rect">
            <a:avLst/>
          </a:prstGeom>
          <a:noFill/>
        </p:spPr>
        <p:txBody>
          <a:bodyPr wrap="square" rtlCol="0">
            <a:spAutoFit/>
          </a:bodyPr>
          <a:lstStyle/>
          <a:p>
            <a:pPr marL="457189" indent="-457189">
              <a:spcAft>
                <a:spcPts val="800"/>
              </a:spcAft>
              <a:buFont typeface="+mj-lt"/>
              <a:buAutoNum type="arabicPeriod"/>
            </a:pPr>
            <a:r>
              <a:rPr lang="en-US" sz="4000" dirty="0">
                <a:solidFill>
                  <a:srgbClr val="000000"/>
                </a:solidFill>
                <a:latin typeface="Century"/>
                <a:cs typeface="Century"/>
              </a:rPr>
              <a:t>Obedience</a:t>
            </a:r>
          </a:p>
          <a:p>
            <a:pPr marL="457189" indent="-457189">
              <a:spcAft>
                <a:spcPts val="800"/>
              </a:spcAft>
              <a:buFont typeface="+mj-lt"/>
              <a:buAutoNum type="arabicPeriod"/>
            </a:pPr>
            <a:r>
              <a:rPr lang="en-US" sz="4000" dirty="0">
                <a:solidFill>
                  <a:srgbClr val="000000"/>
                </a:solidFill>
                <a:latin typeface="Century"/>
                <a:cs typeface="Century"/>
              </a:rPr>
              <a:t>Justification</a:t>
            </a:r>
          </a:p>
          <a:p>
            <a:pPr marL="457189" indent="-457189">
              <a:spcAft>
                <a:spcPts val="800"/>
              </a:spcAft>
              <a:buFont typeface="+mj-lt"/>
              <a:buAutoNum type="arabicPeriod"/>
            </a:pPr>
            <a:r>
              <a:rPr lang="en-US" sz="4000" dirty="0">
                <a:solidFill>
                  <a:srgbClr val="000000"/>
                </a:solidFill>
                <a:latin typeface="Century"/>
                <a:cs typeface="Century"/>
              </a:rPr>
              <a:t>Life</a:t>
            </a:r>
          </a:p>
          <a:p>
            <a:pPr marL="457189" indent="-457189">
              <a:spcAft>
                <a:spcPts val="800"/>
              </a:spcAft>
              <a:buFont typeface="+mj-lt"/>
              <a:buAutoNum type="arabicPeriod"/>
            </a:pPr>
            <a:r>
              <a:rPr lang="en-US" sz="4000" dirty="0">
                <a:solidFill>
                  <a:srgbClr val="000000"/>
                </a:solidFill>
                <a:latin typeface="Century"/>
                <a:cs typeface="Century"/>
              </a:rPr>
              <a:t>Abounded </a:t>
            </a:r>
            <a:r>
              <a:rPr lang="en-US" sz="4000" dirty="0" smtClean="0">
                <a:solidFill>
                  <a:srgbClr val="000000"/>
                </a:solidFill>
                <a:latin typeface="Century"/>
                <a:cs typeface="Century"/>
              </a:rPr>
              <a:t>More</a:t>
            </a:r>
          </a:p>
          <a:p>
            <a:pPr marL="457189" indent="-457189">
              <a:spcAft>
                <a:spcPts val="800"/>
              </a:spcAft>
              <a:buFont typeface="+mj-lt"/>
              <a:buAutoNum type="arabicPeriod"/>
            </a:pPr>
            <a:r>
              <a:rPr lang="en-US" sz="4000" dirty="0" smtClean="0">
                <a:solidFill>
                  <a:srgbClr val="000000"/>
                </a:solidFill>
                <a:latin typeface="Century"/>
                <a:cs typeface="Century"/>
              </a:rPr>
              <a:t>Spirit</a:t>
            </a:r>
            <a:endParaRPr lang="en-US" sz="4000" dirty="0">
              <a:solidFill>
                <a:srgbClr val="000000"/>
              </a:solidFill>
              <a:latin typeface="Century"/>
              <a:cs typeface="Century"/>
            </a:endParaRPr>
          </a:p>
        </p:txBody>
      </p:sp>
      <p:sp>
        <p:nvSpPr>
          <p:cNvPr id="7" name="TextBox 6"/>
          <p:cNvSpPr txBox="1"/>
          <p:nvPr/>
        </p:nvSpPr>
        <p:spPr>
          <a:xfrm>
            <a:off x="316090" y="6078299"/>
            <a:ext cx="5596063" cy="748988"/>
          </a:xfrm>
          <a:prstGeom prst="rect">
            <a:avLst/>
          </a:prstGeom>
          <a:noFill/>
        </p:spPr>
        <p:txBody>
          <a:bodyPr wrap="square" rtlCol="0">
            <a:spAutoFit/>
          </a:bodyPr>
          <a:lstStyle/>
          <a:p>
            <a:pPr algn="ctr"/>
            <a:r>
              <a:rPr lang="en-US" sz="4267" smtClean="0">
                <a:solidFill>
                  <a:srgbClr val="DBDC59"/>
                </a:solidFill>
                <a:latin typeface="Century"/>
                <a:cs typeface="Century"/>
              </a:rPr>
              <a:t>The Law</a:t>
            </a:r>
            <a:endParaRPr lang="en-US" sz="4267" dirty="0">
              <a:solidFill>
                <a:srgbClr val="DBDC59"/>
              </a:solidFill>
              <a:latin typeface="Century"/>
              <a:cs typeface="Century"/>
            </a:endParaRPr>
          </a:p>
        </p:txBody>
      </p:sp>
    </p:spTree>
    <p:extLst>
      <p:ext uri="{BB962C8B-B14F-4D97-AF65-F5344CB8AC3E}">
        <p14:creationId xmlns:p14="http://schemas.microsoft.com/office/powerpoint/2010/main" val="178483025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wide_t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09650" y="1525262"/>
            <a:ext cx="5596063" cy="748988"/>
          </a:xfrm>
          <a:prstGeom prst="rect">
            <a:avLst/>
          </a:prstGeom>
          <a:noFill/>
        </p:spPr>
        <p:txBody>
          <a:bodyPr wrap="square" rtlCol="0">
            <a:spAutoFit/>
          </a:bodyPr>
          <a:lstStyle/>
          <a:p>
            <a:pPr algn="ctr"/>
            <a:r>
              <a:rPr lang="en-US" sz="4267" b="1" dirty="0">
                <a:latin typeface="Century"/>
                <a:cs typeface="Century"/>
              </a:rPr>
              <a:t>the Era of Adam</a:t>
            </a:r>
          </a:p>
        </p:txBody>
      </p:sp>
      <p:sp>
        <p:nvSpPr>
          <p:cNvPr id="4" name="TextBox 3"/>
          <p:cNvSpPr txBox="1"/>
          <p:nvPr/>
        </p:nvSpPr>
        <p:spPr>
          <a:xfrm>
            <a:off x="6289521" y="1525262"/>
            <a:ext cx="5596063" cy="748988"/>
          </a:xfrm>
          <a:prstGeom prst="rect">
            <a:avLst/>
          </a:prstGeom>
          <a:noFill/>
        </p:spPr>
        <p:txBody>
          <a:bodyPr wrap="square" rtlCol="0">
            <a:spAutoFit/>
          </a:bodyPr>
          <a:lstStyle/>
          <a:p>
            <a:pPr algn="ctr"/>
            <a:r>
              <a:rPr lang="en-US" sz="4267" b="1" dirty="0">
                <a:solidFill>
                  <a:srgbClr val="000000"/>
                </a:solidFill>
                <a:latin typeface="Century"/>
                <a:cs typeface="Century"/>
              </a:rPr>
              <a:t>the Era of Jesus</a:t>
            </a:r>
          </a:p>
        </p:txBody>
      </p:sp>
      <p:sp>
        <p:nvSpPr>
          <p:cNvPr id="5" name="TextBox 4"/>
          <p:cNvSpPr txBox="1"/>
          <p:nvPr/>
        </p:nvSpPr>
        <p:spPr>
          <a:xfrm>
            <a:off x="693458" y="2095863"/>
            <a:ext cx="4628445" cy="4042132"/>
          </a:xfrm>
          <a:prstGeom prst="rect">
            <a:avLst/>
          </a:prstGeom>
          <a:noFill/>
        </p:spPr>
        <p:txBody>
          <a:bodyPr wrap="square" rtlCol="0">
            <a:spAutoFit/>
          </a:bodyPr>
          <a:lstStyle/>
          <a:p>
            <a:pPr marL="457189" indent="-457189">
              <a:spcAft>
                <a:spcPts val="400"/>
              </a:spcAft>
              <a:buFont typeface="+mj-lt"/>
              <a:buAutoNum type="arabicPeriod"/>
            </a:pPr>
            <a:r>
              <a:rPr lang="en-US" sz="4000" dirty="0">
                <a:latin typeface="Century"/>
                <a:cs typeface="Century"/>
              </a:rPr>
              <a:t>Sin</a:t>
            </a:r>
          </a:p>
          <a:p>
            <a:pPr marL="457189" indent="-457189">
              <a:spcAft>
                <a:spcPts val="400"/>
              </a:spcAft>
              <a:buFont typeface="+mj-lt"/>
              <a:buAutoNum type="arabicPeriod"/>
            </a:pPr>
            <a:r>
              <a:rPr lang="en-US" sz="4000" dirty="0">
                <a:latin typeface="Century"/>
                <a:cs typeface="Century"/>
              </a:rPr>
              <a:t>Condemnation</a:t>
            </a:r>
          </a:p>
          <a:p>
            <a:pPr marL="457189" indent="-457189">
              <a:spcAft>
                <a:spcPts val="400"/>
              </a:spcAft>
              <a:buFont typeface="+mj-lt"/>
              <a:buAutoNum type="arabicPeriod"/>
            </a:pPr>
            <a:r>
              <a:rPr lang="en-US" sz="4000" dirty="0">
                <a:latin typeface="Century"/>
                <a:cs typeface="Century"/>
              </a:rPr>
              <a:t>Death</a:t>
            </a:r>
          </a:p>
          <a:p>
            <a:pPr marL="457189" indent="-457189">
              <a:spcAft>
                <a:spcPts val="400"/>
              </a:spcAft>
              <a:buFont typeface="+mj-lt"/>
              <a:buAutoNum type="arabicPeriod"/>
            </a:pPr>
            <a:r>
              <a:rPr lang="en-US" sz="4000" dirty="0" smtClean="0">
                <a:latin typeface="Century"/>
                <a:cs typeface="Century"/>
              </a:rPr>
              <a:t>Abounded</a:t>
            </a:r>
          </a:p>
          <a:p>
            <a:pPr marL="457189" indent="-457189">
              <a:spcAft>
                <a:spcPts val="400"/>
              </a:spcAft>
              <a:buFont typeface="+mj-lt"/>
              <a:buAutoNum type="arabicPeriod"/>
            </a:pPr>
            <a:r>
              <a:rPr lang="en-US" sz="4000" dirty="0" smtClean="0">
                <a:latin typeface="Century"/>
                <a:cs typeface="Century"/>
              </a:rPr>
              <a:t>Flesh</a:t>
            </a:r>
          </a:p>
          <a:p>
            <a:pPr marL="457189" indent="-457189">
              <a:spcAft>
                <a:spcPts val="400"/>
              </a:spcAft>
              <a:buFont typeface="+mj-lt"/>
              <a:buAutoNum type="arabicPeriod"/>
            </a:pPr>
            <a:r>
              <a:rPr lang="en-US" sz="4000" dirty="0" smtClean="0">
                <a:latin typeface="Century"/>
                <a:cs typeface="Century"/>
              </a:rPr>
              <a:t>Slaves</a:t>
            </a:r>
            <a:endParaRPr lang="en-US" sz="4000" dirty="0">
              <a:latin typeface="Century"/>
              <a:cs typeface="Century"/>
            </a:endParaRPr>
          </a:p>
        </p:txBody>
      </p:sp>
      <p:sp>
        <p:nvSpPr>
          <p:cNvPr id="6" name="TextBox 5"/>
          <p:cNvSpPr txBox="1"/>
          <p:nvPr/>
        </p:nvSpPr>
        <p:spPr>
          <a:xfrm>
            <a:off x="6926539" y="2095863"/>
            <a:ext cx="4628445" cy="4042132"/>
          </a:xfrm>
          <a:prstGeom prst="rect">
            <a:avLst/>
          </a:prstGeom>
          <a:noFill/>
        </p:spPr>
        <p:txBody>
          <a:bodyPr wrap="square" rtlCol="0">
            <a:spAutoFit/>
          </a:bodyPr>
          <a:lstStyle/>
          <a:p>
            <a:pPr marL="457189" indent="-457189">
              <a:spcAft>
                <a:spcPts val="400"/>
              </a:spcAft>
              <a:buFont typeface="+mj-lt"/>
              <a:buAutoNum type="arabicPeriod"/>
            </a:pPr>
            <a:r>
              <a:rPr lang="en-US" sz="4000" dirty="0">
                <a:solidFill>
                  <a:srgbClr val="000000"/>
                </a:solidFill>
                <a:latin typeface="Century"/>
                <a:cs typeface="Century"/>
              </a:rPr>
              <a:t>Obedience</a:t>
            </a:r>
          </a:p>
          <a:p>
            <a:pPr marL="457189" indent="-457189">
              <a:spcAft>
                <a:spcPts val="400"/>
              </a:spcAft>
              <a:buFont typeface="+mj-lt"/>
              <a:buAutoNum type="arabicPeriod"/>
            </a:pPr>
            <a:r>
              <a:rPr lang="en-US" sz="4000" dirty="0">
                <a:solidFill>
                  <a:srgbClr val="000000"/>
                </a:solidFill>
                <a:latin typeface="Century"/>
                <a:cs typeface="Century"/>
              </a:rPr>
              <a:t>Justification</a:t>
            </a:r>
          </a:p>
          <a:p>
            <a:pPr marL="457189" indent="-457189">
              <a:spcAft>
                <a:spcPts val="400"/>
              </a:spcAft>
              <a:buFont typeface="+mj-lt"/>
              <a:buAutoNum type="arabicPeriod"/>
            </a:pPr>
            <a:r>
              <a:rPr lang="en-US" sz="4000" dirty="0">
                <a:solidFill>
                  <a:srgbClr val="000000"/>
                </a:solidFill>
                <a:latin typeface="Century"/>
                <a:cs typeface="Century"/>
              </a:rPr>
              <a:t>Life</a:t>
            </a:r>
          </a:p>
          <a:p>
            <a:pPr marL="457189" indent="-457189">
              <a:spcAft>
                <a:spcPts val="400"/>
              </a:spcAft>
              <a:buFont typeface="+mj-lt"/>
              <a:buAutoNum type="arabicPeriod"/>
            </a:pPr>
            <a:r>
              <a:rPr lang="en-US" sz="4000" dirty="0">
                <a:solidFill>
                  <a:srgbClr val="000000"/>
                </a:solidFill>
                <a:latin typeface="Century"/>
                <a:cs typeface="Century"/>
              </a:rPr>
              <a:t>Abounded </a:t>
            </a:r>
            <a:r>
              <a:rPr lang="en-US" sz="4000" dirty="0" smtClean="0">
                <a:solidFill>
                  <a:srgbClr val="000000"/>
                </a:solidFill>
                <a:latin typeface="Century"/>
                <a:cs typeface="Century"/>
              </a:rPr>
              <a:t>More</a:t>
            </a:r>
          </a:p>
          <a:p>
            <a:pPr marL="457189" indent="-457189">
              <a:spcAft>
                <a:spcPts val="400"/>
              </a:spcAft>
              <a:buFont typeface="+mj-lt"/>
              <a:buAutoNum type="arabicPeriod"/>
            </a:pPr>
            <a:r>
              <a:rPr lang="en-US" sz="4000" dirty="0" smtClean="0">
                <a:solidFill>
                  <a:srgbClr val="000000"/>
                </a:solidFill>
                <a:latin typeface="Century"/>
                <a:cs typeface="Century"/>
              </a:rPr>
              <a:t>Spirit</a:t>
            </a:r>
          </a:p>
          <a:p>
            <a:pPr marL="457189" indent="-457189">
              <a:spcAft>
                <a:spcPts val="400"/>
              </a:spcAft>
              <a:buFont typeface="+mj-lt"/>
              <a:buAutoNum type="arabicPeriod"/>
            </a:pPr>
            <a:r>
              <a:rPr lang="en-US" sz="4000" dirty="0" smtClean="0">
                <a:solidFill>
                  <a:srgbClr val="000000"/>
                </a:solidFill>
                <a:latin typeface="Century"/>
                <a:cs typeface="Century"/>
              </a:rPr>
              <a:t>Sons</a:t>
            </a:r>
            <a:endParaRPr lang="en-US" sz="4000" dirty="0">
              <a:solidFill>
                <a:srgbClr val="000000"/>
              </a:solidFill>
              <a:latin typeface="Century"/>
              <a:cs typeface="Century"/>
            </a:endParaRPr>
          </a:p>
        </p:txBody>
      </p:sp>
      <p:sp>
        <p:nvSpPr>
          <p:cNvPr id="7" name="TextBox 6"/>
          <p:cNvSpPr txBox="1"/>
          <p:nvPr/>
        </p:nvSpPr>
        <p:spPr>
          <a:xfrm>
            <a:off x="316090" y="6078299"/>
            <a:ext cx="5596063" cy="748988"/>
          </a:xfrm>
          <a:prstGeom prst="rect">
            <a:avLst/>
          </a:prstGeom>
          <a:noFill/>
        </p:spPr>
        <p:txBody>
          <a:bodyPr wrap="square" rtlCol="0">
            <a:spAutoFit/>
          </a:bodyPr>
          <a:lstStyle/>
          <a:p>
            <a:pPr algn="ctr"/>
            <a:r>
              <a:rPr lang="en-US" sz="4267" dirty="0" smtClean="0">
                <a:solidFill>
                  <a:srgbClr val="DBDC59"/>
                </a:solidFill>
                <a:latin typeface="Century"/>
                <a:cs typeface="Century"/>
              </a:rPr>
              <a:t>The Law</a:t>
            </a:r>
            <a:endParaRPr lang="en-US" sz="4267" dirty="0">
              <a:solidFill>
                <a:srgbClr val="DBDC59"/>
              </a:solidFill>
              <a:latin typeface="Century"/>
              <a:cs typeface="Century"/>
            </a:endParaRPr>
          </a:p>
        </p:txBody>
      </p:sp>
    </p:spTree>
    <p:extLst>
      <p:ext uri="{BB962C8B-B14F-4D97-AF65-F5344CB8AC3E}">
        <p14:creationId xmlns:p14="http://schemas.microsoft.com/office/powerpoint/2010/main" val="122545637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49791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wide_t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12890" y="1822349"/>
            <a:ext cx="5596063" cy="748988"/>
          </a:xfrm>
          <a:prstGeom prst="rect">
            <a:avLst/>
          </a:prstGeom>
          <a:noFill/>
        </p:spPr>
        <p:txBody>
          <a:bodyPr wrap="square" rtlCol="0">
            <a:spAutoFit/>
          </a:bodyPr>
          <a:lstStyle/>
          <a:p>
            <a:pPr algn="ctr"/>
            <a:r>
              <a:rPr lang="en-US" sz="4267" b="1" dirty="0">
                <a:latin typeface="Century"/>
                <a:cs typeface="Century"/>
              </a:rPr>
              <a:t>the Era of Adam</a:t>
            </a:r>
          </a:p>
        </p:txBody>
      </p:sp>
      <p:sp>
        <p:nvSpPr>
          <p:cNvPr id="4" name="TextBox 3"/>
          <p:cNvSpPr txBox="1"/>
          <p:nvPr/>
        </p:nvSpPr>
        <p:spPr>
          <a:xfrm>
            <a:off x="6428217" y="1864278"/>
            <a:ext cx="5596063" cy="748988"/>
          </a:xfrm>
          <a:prstGeom prst="rect">
            <a:avLst/>
          </a:prstGeom>
          <a:noFill/>
        </p:spPr>
        <p:txBody>
          <a:bodyPr wrap="square" rtlCol="0">
            <a:spAutoFit/>
          </a:bodyPr>
          <a:lstStyle/>
          <a:p>
            <a:pPr algn="ctr"/>
            <a:r>
              <a:rPr lang="en-US" sz="4267" b="1" dirty="0">
                <a:solidFill>
                  <a:srgbClr val="000000"/>
                </a:solidFill>
                <a:latin typeface="Century"/>
                <a:cs typeface="Century"/>
              </a:rPr>
              <a:t>the Era of Jesus</a:t>
            </a:r>
          </a:p>
        </p:txBody>
      </p:sp>
      <p:sp>
        <p:nvSpPr>
          <p:cNvPr id="5" name="TextBox 4"/>
          <p:cNvSpPr txBox="1"/>
          <p:nvPr/>
        </p:nvSpPr>
        <p:spPr>
          <a:xfrm>
            <a:off x="693460" y="2602049"/>
            <a:ext cx="4628445" cy="3683060"/>
          </a:xfrm>
          <a:prstGeom prst="rect">
            <a:avLst/>
          </a:prstGeom>
          <a:noFill/>
        </p:spPr>
        <p:txBody>
          <a:bodyPr wrap="square" rtlCol="0">
            <a:spAutoFit/>
          </a:bodyPr>
          <a:lstStyle/>
          <a:p>
            <a:pPr marL="457189" indent="-457189">
              <a:spcAft>
                <a:spcPts val="800"/>
              </a:spcAft>
              <a:buFont typeface="+mj-lt"/>
              <a:buAutoNum type="arabicPeriod"/>
            </a:pPr>
            <a:r>
              <a:rPr lang="en-US" sz="4000" dirty="0">
                <a:latin typeface="Century"/>
                <a:cs typeface="Century"/>
              </a:rPr>
              <a:t>Sin</a:t>
            </a:r>
          </a:p>
          <a:p>
            <a:pPr marL="457189" indent="-457189">
              <a:spcAft>
                <a:spcPts val="800"/>
              </a:spcAft>
              <a:buFont typeface="+mj-lt"/>
              <a:buAutoNum type="arabicPeriod"/>
            </a:pPr>
            <a:r>
              <a:rPr lang="en-US" sz="4000" dirty="0">
                <a:latin typeface="Century"/>
                <a:cs typeface="Century"/>
              </a:rPr>
              <a:t>Condemnation</a:t>
            </a:r>
          </a:p>
          <a:p>
            <a:pPr marL="457189" indent="-457189">
              <a:spcAft>
                <a:spcPts val="800"/>
              </a:spcAft>
              <a:buFont typeface="+mj-lt"/>
              <a:buAutoNum type="arabicPeriod"/>
            </a:pPr>
            <a:r>
              <a:rPr lang="en-US" sz="4000" dirty="0">
                <a:latin typeface="Century"/>
                <a:cs typeface="Century"/>
              </a:rPr>
              <a:t>Death</a:t>
            </a:r>
          </a:p>
          <a:p>
            <a:pPr marL="457189" indent="-457189">
              <a:spcAft>
                <a:spcPts val="800"/>
              </a:spcAft>
              <a:buFont typeface="+mj-lt"/>
              <a:buAutoNum type="arabicPeriod"/>
            </a:pPr>
            <a:r>
              <a:rPr lang="en-US" sz="4000" dirty="0" smtClean="0">
                <a:latin typeface="Century"/>
                <a:cs typeface="Century"/>
              </a:rPr>
              <a:t>Abounded</a:t>
            </a:r>
          </a:p>
          <a:p>
            <a:pPr marL="457189" indent="-457189">
              <a:spcAft>
                <a:spcPts val="800"/>
              </a:spcAft>
              <a:buFont typeface="+mj-lt"/>
              <a:buAutoNum type="arabicPeriod"/>
            </a:pPr>
            <a:r>
              <a:rPr lang="en-US" sz="4000" dirty="0" smtClean="0">
                <a:latin typeface="Century"/>
                <a:cs typeface="Century"/>
              </a:rPr>
              <a:t>Flesh</a:t>
            </a:r>
            <a:endParaRPr lang="en-US" sz="4000" dirty="0">
              <a:latin typeface="Century"/>
              <a:cs typeface="Century"/>
            </a:endParaRPr>
          </a:p>
        </p:txBody>
      </p:sp>
      <p:sp>
        <p:nvSpPr>
          <p:cNvPr id="6" name="TextBox 5"/>
          <p:cNvSpPr txBox="1"/>
          <p:nvPr/>
        </p:nvSpPr>
        <p:spPr>
          <a:xfrm>
            <a:off x="6960407" y="2643980"/>
            <a:ext cx="4628445" cy="3580467"/>
          </a:xfrm>
          <a:prstGeom prst="rect">
            <a:avLst/>
          </a:prstGeom>
          <a:noFill/>
        </p:spPr>
        <p:txBody>
          <a:bodyPr wrap="square" rtlCol="0">
            <a:spAutoFit/>
          </a:bodyPr>
          <a:lstStyle/>
          <a:p>
            <a:pPr marL="457189" indent="-457189">
              <a:spcAft>
                <a:spcPts val="800"/>
              </a:spcAft>
              <a:buFont typeface="+mj-lt"/>
              <a:buAutoNum type="arabicPeriod"/>
            </a:pPr>
            <a:r>
              <a:rPr lang="en-US" sz="4000" dirty="0">
                <a:solidFill>
                  <a:srgbClr val="000000"/>
                </a:solidFill>
                <a:latin typeface="Century"/>
                <a:cs typeface="Century"/>
              </a:rPr>
              <a:t>Obedience</a:t>
            </a:r>
          </a:p>
          <a:p>
            <a:pPr marL="457189" indent="-457189">
              <a:spcAft>
                <a:spcPts val="800"/>
              </a:spcAft>
              <a:buFont typeface="+mj-lt"/>
              <a:buAutoNum type="arabicPeriod"/>
            </a:pPr>
            <a:r>
              <a:rPr lang="en-US" sz="4000" dirty="0">
                <a:solidFill>
                  <a:srgbClr val="000000"/>
                </a:solidFill>
                <a:latin typeface="Century"/>
                <a:cs typeface="Century"/>
              </a:rPr>
              <a:t>Justification</a:t>
            </a:r>
          </a:p>
          <a:p>
            <a:pPr marL="457189" indent="-457189">
              <a:spcAft>
                <a:spcPts val="800"/>
              </a:spcAft>
              <a:buFont typeface="+mj-lt"/>
              <a:buAutoNum type="arabicPeriod"/>
            </a:pPr>
            <a:r>
              <a:rPr lang="en-US" sz="4000" dirty="0">
                <a:solidFill>
                  <a:srgbClr val="000000"/>
                </a:solidFill>
                <a:latin typeface="Century"/>
                <a:cs typeface="Century"/>
              </a:rPr>
              <a:t>Life</a:t>
            </a:r>
          </a:p>
          <a:p>
            <a:pPr marL="457189" indent="-457189">
              <a:spcAft>
                <a:spcPts val="800"/>
              </a:spcAft>
              <a:buFont typeface="+mj-lt"/>
              <a:buAutoNum type="arabicPeriod"/>
            </a:pPr>
            <a:r>
              <a:rPr lang="en-US" sz="4000" dirty="0">
                <a:solidFill>
                  <a:srgbClr val="000000"/>
                </a:solidFill>
                <a:latin typeface="Century"/>
                <a:cs typeface="Century"/>
              </a:rPr>
              <a:t>Abounded </a:t>
            </a:r>
            <a:r>
              <a:rPr lang="en-US" sz="4000" dirty="0" smtClean="0">
                <a:solidFill>
                  <a:srgbClr val="000000"/>
                </a:solidFill>
                <a:latin typeface="Century"/>
                <a:cs typeface="Century"/>
              </a:rPr>
              <a:t>More</a:t>
            </a:r>
          </a:p>
          <a:p>
            <a:pPr marL="457189" indent="-457189">
              <a:spcAft>
                <a:spcPts val="800"/>
              </a:spcAft>
              <a:buFont typeface="+mj-lt"/>
              <a:buAutoNum type="arabicPeriod"/>
            </a:pPr>
            <a:r>
              <a:rPr lang="en-US" sz="4000" dirty="0" smtClean="0">
                <a:solidFill>
                  <a:srgbClr val="000000"/>
                </a:solidFill>
                <a:latin typeface="Century"/>
                <a:cs typeface="Century"/>
              </a:rPr>
              <a:t>Spirit</a:t>
            </a:r>
            <a:endParaRPr lang="en-US" sz="4000" dirty="0">
              <a:solidFill>
                <a:srgbClr val="000000"/>
              </a:solidFill>
              <a:latin typeface="Century"/>
              <a:cs typeface="Century"/>
            </a:endParaRPr>
          </a:p>
        </p:txBody>
      </p:sp>
      <p:sp>
        <p:nvSpPr>
          <p:cNvPr id="7" name="TextBox 6"/>
          <p:cNvSpPr txBox="1"/>
          <p:nvPr/>
        </p:nvSpPr>
        <p:spPr>
          <a:xfrm>
            <a:off x="316090" y="6078299"/>
            <a:ext cx="5596063" cy="748988"/>
          </a:xfrm>
          <a:prstGeom prst="rect">
            <a:avLst/>
          </a:prstGeom>
          <a:noFill/>
        </p:spPr>
        <p:txBody>
          <a:bodyPr wrap="square" rtlCol="0">
            <a:spAutoFit/>
          </a:bodyPr>
          <a:lstStyle/>
          <a:p>
            <a:pPr algn="ctr"/>
            <a:r>
              <a:rPr lang="en-US" sz="4267" smtClean="0">
                <a:solidFill>
                  <a:srgbClr val="DBDC59"/>
                </a:solidFill>
                <a:latin typeface="Century"/>
                <a:cs typeface="Century"/>
              </a:rPr>
              <a:t>The Law</a:t>
            </a:r>
            <a:endParaRPr lang="en-US" sz="4267" dirty="0">
              <a:solidFill>
                <a:srgbClr val="DBDC59"/>
              </a:solidFill>
              <a:latin typeface="Century"/>
              <a:cs typeface="Century"/>
            </a:endParaRPr>
          </a:p>
        </p:txBody>
      </p:sp>
    </p:spTree>
    <p:extLst>
      <p:ext uri="{BB962C8B-B14F-4D97-AF65-F5344CB8AC3E}">
        <p14:creationId xmlns:p14="http://schemas.microsoft.com/office/powerpoint/2010/main" val="42993241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95943" y="2498271"/>
            <a:ext cx="3314700" cy="1446550"/>
          </a:xfrm>
          <a:prstGeom prst="rect">
            <a:avLst/>
          </a:prstGeom>
          <a:noFill/>
        </p:spPr>
        <p:txBody>
          <a:bodyPr wrap="square" rtlCol="0">
            <a:spAutoFit/>
          </a:bodyPr>
          <a:lstStyle/>
          <a:p>
            <a:pPr algn="ctr"/>
            <a:r>
              <a:rPr lang="en-US" sz="4400" b="1" dirty="0" smtClean="0">
                <a:latin typeface="Century" charset="0"/>
                <a:ea typeface="Century" charset="0"/>
                <a:cs typeface="Century" charset="0"/>
              </a:rPr>
              <a:t>You Are </a:t>
            </a:r>
            <a:r>
              <a:rPr lang="en-US" sz="4400" b="1" dirty="0">
                <a:latin typeface="Century" charset="0"/>
                <a:ea typeface="Century" charset="0"/>
                <a:cs typeface="Century" charset="0"/>
              </a:rPr>
              <a:t>A</a:t>
            </a:r>
            <a:r>
              <a:rPr lang="en-US" sz="4400" b="1" dirty="0" smtClean="0">
                <a:latin typeface="Century" charset="0"/>
                <a:ea typeface="Century" charset="0"/>
                <a:cs typeface="Century" charset="0"/>
              </a:rPr>
              <a:t> Spirit</a:t>
            </a:r>
            <a:endParaRPr lang="en-US" sz="4400" b="1" dirty="0">
              <a:latin typeface="Century" charset="0"/>
              <a:ea typeface="Century" charset="0"/>
              <a:cs typeface="Century" charset="0"/>
            </a:endParaRPr>
          </a:p>
        </p:txBody>
      </p:sp>
      <p:sp>
        <p:nvSpPr>
          <p:cNvPr id="4" name="TextBox 3"/>
          <p:cNvSpPr txBox="1"/>
          <p:nvPr/>
        </p:nvSpPr>
        <p:spPr>
          <a:xfrm>
            <a:off x="4272643" y="1616528"/>
            <a:ext cx="7919357" cy="4154984"/>
          </a:xfrm>
          <a:prstGeom prst="rect">
            <a:avLst/>
          </a:prstGeom>
          <a:noFill/>
        </p:spPr>
        <p:txBody>
          <a:bodyPr wrap="square" rtlCol="0">
            <a:spAutoFit/>
          </a:bodyPr>
          <a:lstStyle/>
          <a:p>
            <a:pPr marL="571500" indent="-571500">
              <a:buFont typeface="Arial" charset="0"/>
              <a:buChar char="•"/>
            </a:pPr>
            <a:r>
              <a:rPr lang="en-US" sz="4400" b="1" dirty="0">
                <a:solidFill>
                  <a:schemeClr val="bg1"/>
                </a:solidFill>
                <a:latin typeface="Century" charset="0"/>
                <a:ea typeface="Century" charset="0"/>
                <a:cs typeface="Century" charset="0"/>
              </a:rPr>
              <a:t>Spirit is synonymous with heart. Psalm 51:17</a:t>
            </a:r>
          </a:p>
          <a:p>
            <a:pPr marL="571500" indent="-571500">
              <a:buFont typeface="Arial" charset="0"/>
              <a:buChar char="•"/>
            </a:pPr>
            <a:r>
              <a:rPr lang="en-US" sz="4400" b="1" dirty="0">
                <a:solidFill>
                  <a:schemeClr val="bg1"/>
                </a:solidFill>
                <a:latin typeface="Century" charset="0"/>
                <a:ea typeface="Century" charset="0"/>
                <a:cs typeface="Century" charset="0"/>
              </a:rPr>
              <a:t>Spirit is synonymous with mind, Philippians 1:27</a:t>
            </a:r>
          </a:p>
          <a:p>
            <a:pPr marL="571500" indent="-571500">
              <a:buFont typeface="Arial" charset="0"/>
              <a:buChar char="•"/>
            </a:pPr>
            <a:r>
              <a:rPr lang="en-US" sz="4400" b="1" dirty="0">
                <a:solidFill>
                  <a:schemeClr val="bg1"/>
                </a:solidFill>
                <a:latin typeface="Century" charset="0"/>
                <a:ea typeface="Century" charset="0"/>
                <a:cs typeface="Century" charset="0"/>
              </a:rPr>
              <a:t>Spirit is the “inner man,” Ephesians 3:16</a:t>
            </a:r>
          </a:p>
        </p:txBody>
      </p:sp>
    </p:spTree>
    <p:extLst>
      <p:ext uri="{BB962C8B-B14F-4D97-AF65-F5344CB8AC3E}">
        <p14:creationId xmlns:p14="http://schemas.microsoft.com/office/powerpoint/2010/main" val="1209027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272643" y="1828799"/>
            <a:ext cx="7919357" cy="3970318"/>
          </a:xfrm>
          <a:prstGeom prst="rect">
            <a:avLst/>
          </a:prstGeom>
          <a:noFill/>
        </p:spPr>
        <p:txBody>
          <a:bodyPr wrap="square" rtlCol="0">
            <a:spAutoFit/>
          </a:bodyPr>
          <a:lstStyle/>
          <a:p>
            <a:r>
              <a:rPr lang="en-US" sz="3600" b="1" dirty="0">
                <a:solidFill>
                  <a:schemeClr val="bg1"/>
                </a:solidFill>
                <a:latin typeface="Century" charset="0"/>
                <a:ea typeface="Century" charset="0"/>
                <a:cs typeface="Century" charset="0"/>
              </a:rPr>
              <a:t>“But the things that proceed out of the mouth come from the heart, and those defile the man. For out of the heart come evil thoughts, murders, adulteries, fornications, thefts, false witness, slanders.” </a:t>
            </a:r>
          </a:p>
          <a:p>
            <a:pPr algn="r"/>
            <a:r>
              <a:rPr lang="en-US" sz="3600" b="1" dirty="0" smtClean="0">
                <a:solidFill>
                  <a:schemeClr val="bg1"/>
                </a:solidFill>
                <a:latin typeface="Century" charset="0"/>
                <a:ea typeface="Century" charset="0"/>
                <a:cs typeface="Century" charset="0"/>
              </a:rPr>
              <a:t>(</a:t>
            </a:r>
            <a:r>
              <a:rPr lang="en-US" sz="3600" b="1" dirty="0">
                <a:solidFill>
                  <a:schemeClr val="bg1"/>
                </a:solidFill>
                <a:latin typeface="Century" charset="0"/>
                <a:ea typeface="Century" charset="0"/>
                <a:cs typeface="Century" charset="0"/>
              </a:rPr>
              <a:t>Matthew 15:18–19) </a:t>
            </a:r>
          </a:p>
        </p:txBody>
      </p:sp>
      <p:sp>
        <p:nvSpPr>
          <p:cNvPr id="6" name="TextBox 5"/>
          <p:cNvSpPr txBox="1"/>
          <p:nvPr/>
        </p:nvSpPr>
        <p:spPr>
          <a:xfrm>
            <a:off x="195943" y="2498271"/>
            <a:ext cx="3314700" cy="1446550"/>
          </a:xfrm>
          <a:prstGeom prst="rect">
            <a:avLst/>
          </a:prstGeom>
          <a:noFill/>
        </p:spPr>
        <p:txBody>
          <a:bodyPr wrap="square" rtlCol="0">
            <a:spAutoFit/>
          </a:bodyPr>
          <a:lstStyle/>
          <a:p>
            <a:pPr algn="ctr"/>
            <a:r>
              <a:rPr lang="en-US" sz="4400" b="1" dirty="0" smtClean="0">
                <a:latin typeface="Century" charset="0"/>
                <a:ea typeface="Century" charset="0"/>
                <a:cs typeface="Century" charset="0"/>
              </a:rPr>
              <a:t>You Are </a:t>
            </a:r>
            <a:r>
              <a:rPr lang="en-US" sz="4400" b="1" dirty="0">
                <a:latin typeface="Century" charset="0"/>
                <a:ea typeface="Century" charset="0"/>
                <a:cs typeface="Century" charset="0"/>
              </a:rPr>
              <a:t>A</a:t>
            </a:r>
            <a:r>
              <a:rPr lang="en-US" sz="4400" b="1" dirty="0" smtClean="0">
                <a:latin typeface="Century" charset="0"/>
                <a:ea typeface="Century" charset="0"/>
                <a:cs typeface="Century" charset="0"/>
              </a:rPr>
              <a:t> Spirit</a:t>
            </a:r>
            <a:endParaRPr lang="en-US" sz="4400" b="1" dirty="0">
              <a:latin typeface="Century" charset="0"/>
              <a:ea typeface="Century" charset="0"/>
              <a:cs typeface="Century" charset="0"/>
            </a:endParaRPr>
          </a:p>
        </p:txBody>
      </p:sp>
    </p:spTree>
    <p:extLst>
      <p:ext uri="{BB962C8B-B14F-4D97-AF65-F5344CB8AC3E}">
        <p14:creationId xmlns:p14="http://schemas.microsoft.com/office/powerpoint/2010/main" val="239960123"/>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95943" y="2498271"/>
            <a:ext cx="3314700" cy="1446550"/>
          </a:xfrm>
          <a:prstGeom prst="rect">
            <a:avLst/>
          </a:prstGeom>
          <a:noFill/>
        </p:spPr>
        <p:txBody>
          <a:bodyPr wrap="square" rtlCol="0">
            <a:spAutoFit/>
          </a:bodyPr>
          <a:lstStyle/>
          <a:p>
            <a:pPr algn="ctr"/>
            <a:r>
              <a:rPr lang="en-US" sz="4400" b="1" dirty="0" smtClean="0">
                <a:latin typeface="Century" charset="0"/>
                <a:ea typeface="Century" charset="0"/>
                <a:cs typeface="Century" charset="0"/>
              </a:rPr>
              <a:t>You Are </a:t>
            </a:r>
            <a:r>
              <a:rPr lang="en-US" sz="4400" b="1" dirty="0">
                <a:latin typeface="Century" charset="0"/>
                <a:ea typeface="Century" charset="0"/>
                <a:cs typeface="Century" charset="0"/>
              </a:rPr>
              <a:t>A</a:t>
            </a:r>
            <a:r>
              <a:rPr lang="en-US" sz="4400" b="1" dirty="0" smtClean="0">
                <a:latin typeface="Century" charset="0"/>
                <a:ea typeface="Century" charset="0"/>
                <a:cs typeface="Century" charset="0"/>
              </a:rPr>
              <a:t> Spirit</a:t>
            </a:r>
            <a:endParaRPr lang="en-US" sz="4400" b="1" dirty="0">
              <a:latin typeface="Century" charset="0"/>
              <a:ea typeface="Century" charset="0"/>
              <a:cs typeface="Century" charset="0"/>
            </a:endParaRPr>
          </a:p>
        </p:txBody>
      </p:sp>
      <p:sp>
        <p:nvSpPr>
          <p:cNvPr id="4" name="TextBox 3"/>
          <p:cNvSpPr txBox="1"/>
          <p:nvPr/>
        </p:nvSpPr>
        <p:spPr>
          <a:xfrm>
            <a:off x="4272643" y="1767006"/>
            <a:ext cx="7919357" cy="3631763"/>
          </a:xfrm>
          <a:prstGeom prst="rect">
            <a:avLst/>
          </a:prstGeom>
          <a:noFill/>
        </p:spPr>
        <p:txBody>
          <a:bodyPr wrap="square" rtlCol="0">
            <a:spAutoFit/>
          </a:bodyPr>
          <a:lstStyle/>
          <a:p>
            <a:pPr marL="571500" indent="-571500">
              <a:spcAft>
                <a:spcPts val="1200"/>
              </a:spcAft>
              <a:buFont typeface="Arial" charset="0"/>
              <a:buChar char="•"/>
            </a:pPr>
            <a:r>
              <a:rPr lang="en-US" sz="4200" b="1" dirty="0">
                <a:solidFill>
                  <a:schemeClr val="bg1"/>
                </a:solidFill>
                <a:latin typeface="Century" charset="0"/>
                <a:ea typeface="Century" charset="0"/>
                <a:cs typeface="Century" charset="0"/>
              </a:rPr>
              <a:t>We were created as spiritual beings, Genesis 1:27; 2:7</a:t>
            </a:r>
          </a:p>
          <a:p>
            <a:pPr marL="571500" indent="-571500">
              <a:spcAft>
                <a:spcPts val="1200"/>
              </a:spcAft>
              <a:buFont typeface="Arial" charset="0"/>
              <a:buChar char="•"/>
            </a:pPr>
            <a:r>
              <a:rPr lang="en-US" sz="4200" b="1" dirty="0">
                <a:solidFill>
                  <a:schemeClr val="bg1"/>
                </a:solidFill>
                <a:latin typeface="Century" charset="0"/>
                <a:ea typeface="Century" charset="0"/>
                <a:cs typeface="Century" charset="0"/>
              </a:rPr>
              <a:t>We corrupt that nature through sin, </a:t>
            </a:r>
            <a:r>
              <a:rPr lang="en-US" sz="4200" b="1" dirty="0" smtClean="0">
                <a:solidFill>
                  <a:schemeClr val="bg1"/>
                </a:solidFill>
                <a:latin typeface="Century" charset="0"/>
                <a:ea typeface="Century" charset="0"/>
                <a:cs typeface="Century" charset="0"/>
              </a:rPr>
              <a:t>Romans 3.23</a:t>
            </a:r>
            <a:endParaRPr lang="en-US" sz="4200" b="1" dirty="0">
              <a:solidFill>
                <a:schemeClr val="bg1"/>
              </a:solidFill>
              <a:latin typeface="Century" charset="0"/>
              <a:ea typeface="Century" charset="0"/>
              <a:cs typeface="Century" charset="0"/>
            </a:endParaRPr>
          </a:p>
          <a:p>
            <a:pPr marL="571500" indent="-571500">
              <a:spcAft>
                <a:spcPts val="1200"/>
              </a:spcAft>
              <a:buFont typeface="Arial" charset="0"/>
              <a:buChar char="•"/>
            </a:pPr>
            <a:r>
              <a:rPr lang="en-US" sz="4200" b="1" dirty="0">
                <a:solidFill>
                  <a:schemeClr val="bg1"/>
                </a:solidFill>
                <a:latin typeface="Century" charset="0"/>
                <a:ea typeface="Century" charset="0"/>
                <a:cs typeface="Century" charset="0"/>
              </a:rPr>
              <a:t>We needed a new spirit!</a:t>
            </a:r>
          </a:p>
        </p:txBody>
      </p:sp>
    </p:spTree>
    <p:extLst>
      <p:ext uri="{BB962C8B-B14F-4D97-AF65-F5344CB8AC3E}">
        <p14:creationId xmlns:p14="http://schemas.microsoft.com/office/powerpoint/2010/main" val="36187169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12271" y="2705725"/>
            <a:ext cx="3314700" cy="1446550"/>
          </a:xfrm>
          <a:prstGeom prst="rect">
            <a:avLst/>
          </a:prstGeom>
          <a:noFill/>
        </p:spPr>
        <p:txBody>
          <a:bodyPr wrap="square" rtlCol="0">
            <a:spAutoFit/>
          </a:bodyPr>
          <a:lstStyle/>
          <a:p>
            <a:pPr algn="ctr"/>
            <a:r>
              <a:rPr lang="en-US" sz="4400" b="1" dirty="0" smtClean="0">
                <a:latin typeface="Century" charset="0"/>
                <a:ea typeface="Century" charset="0"/>
                <a:cs typeface="Century" charset="0"/>
              </a:rPr>
              <a:t>Receiving A New Spirit</a:t>
            </a:r>
            <a:endParaRPr lang="en-US" sz="4400" b="1" dirty="0">
              <a:latin typeface="Century" charset="0"/>
              <a:ea typeface="Century" charset="0"/>
              <a:cs typeface="Century" charset="0"/>
            </a:endParaRPr>
          </a:p>
        </p:txBody>
      </p:sp>
      <p:sp>
        <p:nvSpPr>
          <p:cNvPr id="4" name="TextBox 3"/>
          <p:cNvSpPr txBox="1"/>
          <p:nvPr/>
        </p:nvSpPr>
        <p:spPr>
          <a:xfrm>
            <a:off x="4272643" y="1600199"/>
            <a:ext cx="7919357" cy="4708981"/>
          </a:xfrm>
          <a:prstGeom prst="rect">
            <a:avLst/>
          </a:prstGeom>
          <a:noFill/>
        </p:spPr>
        <p:txBody>
          <a:bodyPr wrap="square" rtlCol="0">
            <a:spAutoFit/>
          </a:bodyPr>
          <a:lstStyle/>
          <a:p>
            <a:r>
              <a:rPr lang="en-US" sz="3000" b="1" dirty="0">
                <a:solidFill>
                  <a:schemeClr val="bg1"/>
                </a:solidFill>
                <a:latin typeface="Century" charset="0"/>
                <a:ea typeface="Century" charset="0"/>
                <a:cs typeface="Century" charset="0"/>
              </a:rPr>
              <a:t>“Then I will sprinkle clean water on you, and you will be clean; I will cleanse you from all your filthiness and from all your idols. Moreover, </a:t>
            </a:r>
            <a:r>
              <a:rPr lang="en-US" sz="3000" b="1" u="sng" dirty="0">
                <a:solidFill>
                  <a:schemeClr val="bg1"/>
                </a:solidFill>
                <a:latin typeface="Century" charset="0"/>
                <a:ea typeface="Century" charset="0"/>
                <a:cs typeface="Century" charset="0"/>
              </a:rPr>
              <a:t>I will give you a new heart and put a new spirit within you</a:t>
            </a:r>
            <a:r>
              <a:rPr lang="en-US" sz="3000" b="1" dirty="0">
                <a:solidFill>
                  <a:schemeClr val="bg1"/>
                </a:solidFill>
                <a:latin typeface="Century" charset="0"/>
                <a:ea typeface="Century" charset="0"/>
                <a:cs typeface="Century" charset="0"/>
              </a:rPr>
              <a:t>; and I will remove the heart of stone from your flesh and give you a heart of flesh. I will put My Spirit within you and cause you to walk in My statutes, and you will be careful to observe My ordinances,” (Ezekiel 36:25–27) </a:t>
            </a:r>
          </a:p>
        </p:txBody>
      </p:sp>
    </p:spTree>
    <p:extLst>
      <p:ext uri="{BB962C8B-B14F-4D97-AF65-F5344CB8AC3E}">
        <p14:creationId xmlns:p14="http://schemas.microsoft.com/office/powerpoint/2010/main" val="59525497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95943" y="2498271"/>
            <a:ext cx="3314700" cy="1446550"/>
          </a:xfrm>
          <a:prstGeom prst="rect">
            <a:avLst/>
          </a:prstGeom>
          <a:noFill/>
        </p:spPr>
        <p:txBody>
          <a:bodyPr wrap="square" rtlCol="0">
            <a:spAutoFit/>
          </a:bodyPr>
          <a:lstStyle/>
          <a:p>
            <a:pPr algn="ctr"/>
            <a:r>
              <a:rPr lang="en-US" sz="4400" b="1" dirty="0" smtClean="0">
                <a:latin typeface="Century" charset="0"/>
                <a:ea typeface="Century" charset="0"/>
                <a:cs typeface="Century" charset="0"/>
              </a:rPr>
              <a:t>Receiving A New Spirit</a:t>
            </a:r>
            <a:endParaRPr lang="en-US" sz="4400" b="1" dirty="0">
              <a:latin typeface="Century" charset="0"/>
              <a:ea typeface="Century" charset="0"/>
              <a:cs typeface="Century" charset="0"/>
            </a:endParaRPr>
          </a:p>
        </p:txBody>
      </p:sp>
      <p:sp>
        <p:nvSpPr>
          <p:cNvPr id="4" name="TextBox 3"/>
          <p:cNvSpPr txBox="1"/>
          <p:nvPr/>
        </p:nvSpPr>
        <p:spPr>
          <a:xfrm>
            <a:off x="4272643" y="1767006"/>
            <a:ext cx="7919357" cy="4278094"/>
          </a:xfrm>
          <a:prstGeom prst="rect">
            <a:avLst/>
          </a:prstGeom>
          <a:noFill/>
        </p:spPr>
        <p:txBody>
          <a:bodyPr wrap="square" rtlCol="0">
            <a:spAutoFit/>
          </a:bodyPr>
          <a:lstStyle/>
          <a:p>
            <a:pPr marL="571500" indent="-571500">
              <a:spcAft>
                <a:spcPts val="1200"/>
              </a:spcAft>
              <a:buFont typeface="Arial" charset="0"/>
              <a:buChar char="•"/>
            </a:pPr>
            <a:r>
              <a:rPr lang="en-US" sz="4200" b="1" dirty="0">
                <a:solidFill>
                  <a:schemeClr val="bg1"/>
                </a:solidFill>
                <a:latin typeface="Century" charset="0"/>
                <a:ea typeface="Century" charset="0"/>
                <a:cs typeface="Century" charset="0"/>
              </a:rPr>
              <a:t>We desperately needed a new spirit</a:t>
            </a:r>
            <a:r>
              <a:rPr lang="en-US" sz="4200" b="1">
                <a:solidFill>
                  <a:schemeClr val="bg1"/>
                </a:solidFill>
                <a:latin typeface="Century" charset="0"/>
                <a:ea typeface="Century" charset="0"/>
                <a:cs typeface="Century" charset="0"/>
              </a:rPr>
              <a:t>, </a:t>
            </a:r>
            <a:r>
              <a:rPr lang="en-US" sz="4200" b="1" smtClean="0">
                <a:solidFill>
                  <a:schemeClr val="bg1"/>
                </a:solidFill>
                <a:latin typeface="Century" charset="0"/>
                <a:ea typeface="Century" charset="0"/>
                <a:cs typeface="Century" charset="0"/>
              </a:rPr>
              <a:t>Romans 3.23</a:t>
            </a:r>
            <a:endParaRPr lang="en-US" sz="4200" b="1" dirty="0">
              <a:solidFill>
                <a:schemeClr val="bg1"/>
              </a:solidFill>
              <a:latin typeface="Century" charset="0"/>
              <a:ea typeface="Century" charset="0"/>
              <a:cs typeface="Century" charset="0"/>
            </a:endParaRPr>
          </a:p>
          <a:p>
            <a:pPr marL="571500" indent="-571500">
              <a:spcAft>
                <a:spcPts val="1200"/>
              </a:spcAft>
              <a:buFont typeface="Arial" charset="0"/>
              <a:buChar char="•"/>
            </a:pPr>
            <a:r>
              <a:rPr lang="en-US" sz="4200" b="1" dirty="0" smtClean="0">
                <a:solidFill>
                  <a:schemeClr val="bg1"/>
                </a:solidFill>
                <a:latin typeface="Century" charset="0"/>
                <a:ea typeface="Century" charset="0"/>
                <a:cs typeface="Century" charset="0"/>
              </a:rPr>
              <a:t>The Law </a:t>
            </a:r>
            <a:r>
              <a:rPr lang="en-US" sz="4200" b="1" dirty="0">
                <a:solidFill>
                  <a:schemeClr val="bg1"/>
                </a:solidFill>
                <a:latin typeface="Century" charset="0"/>
                <a:ea typeface="Century" charset="0"/>
                <a:cs typeface="Century" charset="0"/>
              </a:rPr>
              <a:t>was not the solution, Romans 7</a:t>
            </a:r>
          </a:p>
          <a:p>
            <a:pPr marL="571500" indent="-571500">
              <a:spcAft>
                <a:spcPts val="1200"/>
              </a:spcAft>
              <a:buFont typeface="Arial" charset="0"/>
              <a:buChar char="•"/>
            </a:pPr>
            <a:r>
              <a:rPr lang="en-US" sz="4200" b="1" dirty="0" smtClean="0">
                <a:solidFill>
                  <a:schemeClr val="bg1"/>
                </a:solidFill>
                <a:latin typeface="Century" charset="0"/>
                <a:ea typeface="Century" charset="0"/>
                <a:cs typeface="Century" charset="0"/>
              </a:rPr>
              <a:t>In Christ we have received a new spirit, Romans </a:t>
            </a:r>
            <a:r>
              <a:rPr lang="en-US" sz="4200" b="1" dirty="0">
                <a:solidFill>
                  <a:schemeClr val="bg1"/>
                </a:solidFill>
                <a:latin typeface="Century" charset="0"/>
                <a:ea typeface="Century" charset="0"/>
                <a:cs typeface="Century" charset="0"/>
              </a:rPr>
              <a:t>8</a:t>
            </a:r>
          </a:p>
        </p:txBody>
      </p:sp>
    </p:spTree>
    <p:extLst>
      <p:ext uri="{BB962C8B-B14F-4D97-AF65-F5344CB8AC3E}">
        <p14:creationId xmlns:p14="http://schemas.microsoft.com/office/powerpoint/2010/main" val="111897938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2498271"/>
            <a:ext cx="3510643" cy="2123658"/>
          </a:xfrm>
          <a:prstGeom prst="rect">
            <a:avLst/>
          </a:prstGeom>
          <a:noFill/>
        </p:spPr>
        <p:txBody>
          <a:bodyPr wrap="square" rtlCol="0">
            <a:spAutoFit/>
          </a:bodyPr>
          <a:lstStyle/>
          <a:p>
            <a:pPr algn="ctr"/>
            <a:r>
              <a:rPr lang="en-US" sz="4400" b="1" dirty="0" smtClean="0">
                <a:latin typeface="Century" charset="0"/>
                <a:ea typeface="Century" charset="0"/>
                <a:cs typeface="Century" charset="0"/>
              </a:rPr>
              <a:t>Significant Synonyms in Romans 8</a:t>
            </a:r>
            <a:endParaRPr lang="en-US" sz="4400" b="1" dirty="0">
              <a:latin typeface="Century" charset="0"/>
              <a:ea typeface="Century" charset="0"/>
              <a:cs typeface="Century" charset="0"/>
            </a:endParaRPr>
          </a:p>
        </p:txBody>
      </p:sp>
      <p:sp>
        <p:nvSpPr>
          <p:cNvPr id="4" name="TextBox 3"/>
          <p:cNvSpPr txBox="1"/>
          <p:nvPr/>
        </p:nvSpPr>
        <p:spPr>
          <a:xfrm>
            <a:off x="4272643" y="1767006"/>
            <a:ext cx="7919357" cy="3139321"/>
          </a:xfrm>
          <a:prstGeom prst="rect">
            <a:avLst/>
          </a:prstGeom>
          <a:noFill/>
        </p:spPr>
        <p:txBody>
          <a:bodyPr wrap="square" rtlCol="0">
            <a:spAutoFit/>
          </a:bodyPr>
          <a:lstStyle/>
          <a:p>
            <a:pPr marL="571500" indent="-571500">
              <a:spcAft>
                <a:spcPts val="1200"/>
              </a:spcAft>
              <a:buFont typeface="Arial" charset="0"/>
              <a:buChar char="•"/>
            </a:pPr>
            <a:r>
              <a:rPr lang="en-US" sz="4200" b="1" dirty="0">
                <a:solidFill>
                  <a:schemeClr val="bg1"/>
                </a:solidFill>
                <a:latin typeface="Century" charset="0"/>
                <a:ea typeface="Century" charset="0"/>
                <a:cs typeface="Century" charset="0"/>
              </a:rPr>
              <a:t>The Spirit (vs. 9)</a:t>
            </a:r>
          </a:p>
          <a:p>
            <a:pPr marL="571500" indent="-571500">
              <a:spcAft>
                <a:spcPts val="1200"/>
              </a:spcAft>
              <a:buFont typeface="Arial" charset="0"/>
              <a:buChar char="•"/>
            </a:pPr>
            <a:r>
              <a:rPr lang="en-US" sz="4200" b="1" dirty="0">
                <a:solidFill>
                  <a:schemeClr val="bg1"/>
                </a:solidFill>
                <a:latin typeface="Century" charset="0"/>
                <a:ea typeface="Century" charset="0"/>
                <a:cs typeface="Century" charset="0"/>
              </a:rPr>
              <a:t>The Spirit of God (vs. 9)</a:t>
            </a:r>
          </a:p>
          <a:p>
            <a:pPr marL="571500" indent="-571500">
              <a:spcAft>
                <a:spcPts val="1200"/>
              </a:spcAft>
              <a:buFont typeface="Arial" charset="0"/>
              <a:buChar char="•"/>
            </a:pPr>
            <a:r>
              <a:rPr lang="en-US" sz="4200" b="1" dirty="0">
                <a:solidFill>
                  <a:schemeClr val="bg1"/>
                </a:solidFill>
                <a:latin typeface="Century" charset="0"/>
                <a:ea typeface="Century" charset="0"/>
                <a:cs typeface="Century" charset="0"/>
              </a:rPr>
              <a:t>The Spirit of Christ (vs. 9)</a:t>
            </a:r>
          </a:p>
          <a:p>
            <a:pPr marL="571500" indent="-571500">
              <a:spcAft>
                <a:spcPts val="1200"/>
              </a:spcAft>
              <a:buFont typeface="Arial" charset="0"/>
              <a:buChar char="•"/>
            </a:pPr>
            <a:r>
              <a:rPr lang="en-US" sz="4200" b="1" dirty="0">
                <a:solidFill>
                  <a:schemeClr val="bg1"/>
                </a:solidFill>
                <a:latin typeface="Century" charset="0"/>
                <a:ea typeface="Century" charset="0"/>
                <a:cs typeface="Century" charset="0"/>
              </a:rPr>
              <a:t>Christ is in you (vs. 10)</a:t>
            </a:r>
          </a:p>
        </p:txBody>
      </p:sp>
    </p:spTree>
    <p:extLst>
      <p:ext uri="{BB962C8B-B14F-4D97-AF65-F5344CB8AC3E}">
        <p14:creationId xmlns:p14="http://schemas.microsoft.com/office/powerpoint/2010/main" val="47191578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om Darkness to Light_wide_c_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0" y="2498271"/>
            <a:ext cx="3510643" cy="2123658"/>
          </a:xfrm>
          <a:prstGeom prst="rect">
            <a:avLst/>
          </a:prstGeom>
          <a:noFill/>
        </p:spPr>
        <p:txBody>
          <a:bodyPr wrap="square" rtlCol="0">
            <a:spAutoFit/>
          </a:bodyPr>
          <a:lstStyle/>
          <a:p>
            <a:pPr algn="ctr"/>
            <a:r>
              <a:rPr lang="en-US" sz="4400" b="1" dirty="0" smtClean="0">
                <a:latin typeface="Century" charset="0"/>
                <a:ea typeface="Century" charset="0"/>
                <a:cs typeface="Century" charset="0"/>
              </a:rPr>
              <a:t>Significant Synonyms in Romans 8</a:t>
            </a:r>
            <a:endParaRPr lang="en-US" sz="4400" b="1" dirty="0">
              <a:latin typeface="Century" charset="0"/>
              <a:ea typeface="Century" charset="0"/>
              <a:cs typeface="Century" charset="0"/>
            </a:endParaRPr>
          </a:p>
        </p:txBody>
      </p:sp>
      <p:sp>
        <p:nvSpPr>
          <p:cNvPr id="4" name="TextBox 3"/>
          <p:cNvSpPr txBox="1"/>
          <p:nvPr/>
        </p:nvSpPr>
        <p:spPr>
          <a:xfrm>
            <a:off x="4272643" y="1767006"/>
            <a:ext cx="7919357" cy="3631763"/>
          </a:xfrm>
          <a:prstGeom prst="rect">
            <a:avLst/>
          </a:prstGeom>
          <a:noFill/>
        </p:spPr>
        <p:txBody>
          <a:bodyPr wrap="square" rtlCol="0">
            <a:spAutoFit/>
          </a:bodyPr>
          <a:lstStyle/>
          <a:p>
            <a:pPr marL="571500" indent="-571500">
              <a:spcAft>
                <a:spcPts val="1200"/>
              </a:spcAft>
              <a:buFont typeface="Arial" charset="0"/>
              <a:buChar char="•"/>
            </a:pPr>
            <a:r>
              <a:rPr lang="en-US" sz="4200" b="1" dirty="0">
                <a:solidFill>
                  <a:schemeClr val="bg1"/>
                </a:solidFill>
                <a:latin typeface="Century" charset="0"/>
                <a:ea typeface="Century" charset="0"/>
                <a:cs typeface="Century" charset="0"/>
              </a:rPr>
              <a:t>Walk according to the Spirit (vs. 4)</a:t>
            </a:r>
          </a:p>
          <a:p>
            <a:pPr marL="571500" indent="-571500">
              <a:spcAft>
                <a:spcPts val="1200"/>
              </a:spcAft>
              <a:buFont typeface="Arial" charset="0"/>
              <a:buChar char="•"/>
            </a:pPr>
            <a:r>
              <a:rPr lang="en-US" sz="4200" b="1" dirty="0">
                <a:solidFill>
                  <a:schemeClr val="bg1"/>
                </a:solidFill>
                <a:latin typeface="Century" charset="0"/>
                <a:ea typeface="Century" charset="0"/>
                <a:cs typeface="Century" charset="0"/>
              </a:rPr>
              <a:t>The mind set on the Spirit (vs. 5)</a:t>
            </a:r>
          </a:p>
          <a:p>
            <a:pPr marL="571500" indent="-571500">
              <a:spcAft>
                <a:spcPts val="1200"/>
              </a:spcAft>
              <a:buFont typeface="Arial" charset="0"/>
              <a:buChar char="•"/>
            </a:pPr>
            <a:r>
              <a:rPr lang="en-US" sz="4200" b="1" dirty="0">
                <a:solidFill>
                  <a:schemeClr val="bg1"/>
                </a:solidFill>
                <a:latin typeface="Century" charset="0"/>
                <a:ea typeface="Century" charset="0"/>
                <a:cs typeface="Century" charset="0"/>
              </a:rPr>
              <a:t>In the Spirit (vs. 9)</a:t>
            </a:r>
          </a:p>
        </p:txBody>
      </p:sp>
    </p:spTree>
    <p:extLst>
      <p:ext uri="{BB962C8B-B14F-4D97-AF65-F5344CB8AC3E}">
        <p14:creationId xmlns:p14="http://schemas.microsoft.com/office/powerpoint/2010/main" val="1936213585"/>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1061</TotalTime>
  <Words>534</Words>
  <Application>Microsoft Macintosh PowerPoint</Application>
  <PresentationFormat>Widescreen</PresentationFormat>
  <Paragraphs>76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Avenir Heavy</vt:lpstr>
      <vt:lpstr>Calibri Light</vt:lpstr>
      <vt:lpstr>Arial</vt:lpstr>
      <vt:lpstr>Calibri</vt:lpstr>
      <vt:lpstr>Century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20</cp:revision>
  <dcterms:created xsi:type="dcterms:W3CDTF">2016-12-02T01:41:56Z</dcterms:created>
  <dcterms:modified xsi:type="dcterms:W3CDTF">2017-01-26T19:36:34Z</dcterms:modified>
</cp:coreProperties>
</file>