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1" r:id="rId3"/>
    <p:sldId id="267" r:id="rId4"/>
    <p:sldId id="283" r:id="rId5"/>
    <p:sldId id="284" r:id="rId6"/>
    <p:sldId id="285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23"/>
    <p:restoredTop sz="94633"/>
  </p:normalViewPr>
  <p:slideViewPr>
    <p:cSldViewPr snapToGrid="0" snapToObjects="1">
      <p:cViewPr varScale="1">
        <p:scale>
          <a:sx n="49" d="100"/>
          <a:sy n="49" d="100"/>
        </p:scale>
        <p:origin x="18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  <a:endParaRPr lang="en-US" sz="54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</a:t>
            </a:r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o the </a:t>
            </a:r>
            <a:r>
              <a:rPr lang="en-US" sz="54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54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650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latin typeface="Century"/>
                <a:cs typeface="Century"/>
              </a:rPr>
              <a:t>the Era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9521" y="1525262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0000"/>
                </a:solidFill>
                <a:latin typeface="Century"/>
                <a:cs typeface="Century"/>
              </a:rPr>
              <a:t>the Era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58" y="2095863"/>
            <a:ext cx="462844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Sin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Condemnation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latin typeface="Century"/>
                <a:cs typeface="Century"/>
              </a:rPr>
              <a:t>Death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Abounded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Flesh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latin typeface="Century"/>
                <a:cs typeface="Century"/>
              </a:rPr>
              <a:t>Slaves</a:t>
            </a:r>
            <a:endParaRPr lang="en-US" sz="4000" dirty="0"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539" y="2095863"/>
            <a:ext cx="462844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Obedience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Justification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Life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"/>
                <a:cs typeface="Century"/>
              </a:rPr>
              <a:t>Abounded </a:t>
            </a: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More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Spirit</a:t>
            </a:r>
          </a:p>
          <a:p>
            <a:pPr marL="457189" indent="-457189">
              <a:spcAft>
                <a:spcPts val="4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"/>
                <a:cs typeface="Century"/>
              </a:rPr>
              <a:t>Sons</a:t>
            </a:r>
            <a:endParaRPr lang="en-US" sz="40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090" y="6078299"/>
            <a:ext cx="55960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smtClean="0">
                <a:solidFill>
                  <a:srgbClr val="DBDC59"/>
                </a:solidFill>
                <a:latin typeface="Century"/>
                <a:cs typeface="Century"/>
              </a:rPr>
              <a:t>The Law</a:t>
            </a:r>
            <a:endParaRPr lang="en-US" sz="4267" dirty="0">
              <a:solidFill>
                <a:srgbClr val="DBDC59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2545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1" r="7193"/>
          <a:stretch/>
        </p:blipFill>
        <p:spPr>
          <a:xfrm>
            <a:off x="3914273" y="0"/>
            <a:ext cx="82777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95" y="1700463"/>
            <a:ext cx="378593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God is completely sovereign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Century" charset="0"/>
                <a:ea typeface="Century" charset="0"/>
                <a:cs typeface="Century" charset="0"/>
              </a:rPr>
              <a:t>Man is totally depraved</a:t>
            </a:r>
            <a:endParaRPr lang="en-US" sz="3600" dirty="0"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97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9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7726" y="5370093"/>
            <a:ext cx="772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s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upposed proofs of Calvinism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294" y="994227"/>
            <a:ext cx="105557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smtClean="0">
                <a:latin typeface="Avenir Book" charset="0"/>
                <a:ea typeface="Avenir Book" charset="0"/>
                <a:cs typeface="Avenir Book" charset="0"/>
              </a:rPr>
              <a:t>God chooses 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Isaac over Ishmael; Jacob over Esau (vss. 6-13)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God has mercy on and hardens whomever He desires (vss. 14-18)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God is above man’s questioning (vss. 19-22)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5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9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7726" y="5370093"/>
            <a:ext cx="772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s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upposed proofs of Calvinism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6294" y="1550012"/>
            <a:ext cx="1055570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Calvinism ignores the Jew/Gentile context of Romans (vss. 30-31)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Calvinism ignores the condition God clearly laid out in the text: faith (vss. 30-33)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H="1">
            <a:off x="4467726" y="5639180"/>
            <a:ext cx="5526506" cy="23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86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295" y="5229726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  <a:endParaRPr lang="en-US" sz="3200" b="1" dirty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4" y="5639180"/>
            <a:ext cx="269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c</a:t>
            </a:r>
            <a:r>
              <a:rPr lang="en-US" sz="3200" b="1" dirty="0" smtClean="0">
                <a:latin typeface="Avenir Heavy" charset="0"/>
                <a:ea typeface="Avenir Heavy" charset="0"/>
                <a:cs typeface="Avenir Heavy" charset="0"/>
              </a:rPr>
              <a:t>hapter 9</a:t>
            </a:r>
            <a:endParaRPr lang="en-US" sz="3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7726" y="5370093"/>
            <a:ext cx="772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w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hat this chapter teaches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947" y="440697"/>
            <a:ext cx="110690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Paul had great sorrow for Israel (vss. 1-5)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Not all physical descendants of Israel are Israel (vss. 6-13)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God is not unjust in how He chooses those to serve Him (vss. 14-18)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God used Israel to bring about the salvation of Jew and Gentile (vss. 19-29)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Spiritual Israel pursues righteousness by faith (vss. 30-33)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6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415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194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Avenir Book</vt:lpstr>
      <vt:lpstr>Avenir Heavy</vt:lpstr>
      <vt:lpstr>Calibri</vt:lpstr>
      <vt:lpstr>Calibri Light</vt:lpstr>
      <vt:lpstr>Century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26</cp:revision>
  <dcterms:created xsi:type="dcterms:W3CDTF">2016-12-02T01:41:56Z</dcterms:created>
  <dcterms:modified xsi:type="dcterms:W3CDTF">2017-02-12T02:11:37Z</dcterms:modified>
</cp:coreProperties>
</file>