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98" r:id="rId3"/>
    <p:sldId id="305" r:id="rId4"/>
    <p:sldId id="306" r:id="rId5"/>
    <p:sldId id="307" r:id="rId6"/>
    <p:sldId id="308" r:id="rId7"/>
    <p:sldId id="310" r:id="rId8"/>
    <p:sldId id="309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26"/>
    <p:restoredTop sz="94633"/>
  </p:normalViewPr>
  <p:slideViewPr>
    <p:cSldViewPr snapToGrid="0" snapToObjects="1">
      <p:cViewPr varScale="1">
        <p:scale>
          <a:sx n="48" d="100"/>
          <a:sy n="48" d="100"/>
        </p:scale>
        <p:origin x="232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84108-6F97-544F-8EE9-43532464FCAC}" type="datetimeFigureOut">
              <a:rPr lang="en-US" smtClean="0"/>
              <a:t>2/26/17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2E3B-BE42-C346-913D-8CB2776E8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19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75" y="2728912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Paul’s letter</a:t>
            </a:r>
            <a:endParaRPr lang="en-US" sz="54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4775" y="3538537"/>
            <a:ext cx="5629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venir Heavy" charset="0"/>
                <a:ea typeface="Avenir Heavy" charset="0"/>
                <a:cs typeface="Avenir Heavy" charset="0"/>
              </a:rPr>
              <a:t>t</a:t>
            </a:r>
            <a:r>
              <a:rPr lang="en-US" sz="5400" b="1" dirty="0" smtClean="0">
                <a:latin typeface="Avenir Heavy" charset="0"/>
                <a:ea typeface="Avenir Heavy" charset="0"/>
                <a:cs typeface="Avenir Heavy" charset="0"/>
              </a:rPr>
              <a:t>o the </a:t>
            </a:r>
            <a:r>
              <a:rPr lang="en-US" sz="54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54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48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568" y="8241"/>
            <a:ext cx="110690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</a:t>
            </a:r>
            <a:r>
              <a:rPr lang="en-US" sz="4000" dirty="0"/>
              <a:t>Therefore, accept one another, just as Christ also accepted us to the glory of God. For I say that Christ has become a servant to </a:t>
            </a:r>
            <a:r>
              <a:rPr lang="en-US" sz="4000" dirty="0">
                <a:solidFill>
                  <a:srgbClr val="FF0000"/>
                </a:solidFill>
              </a:rPr>
              <a:t>the circumcision </a:t>
            </a:r>
            <a:r>
              <a:rPr lang="en-US" sz="4000" dirty="0"/>
              <a:t>on behalf of the truth of God to confirm the promises given to the fathers, and for </a:t>
            </a:r>
            <a:r>
              <a:rPr lang="en-US" sz="4000" dirty="0">
                <a:solidFill>
                  <a:srgbClr val="FF0000"/>
                </a:solidFill>
              </a:rPr>
              <a:t>the Gentiles</a:t>
            </a:r>
            <a:r>
              <a:rPr lang="en-US" sz="4000" dirty="0"/>
              <a:t> to glorify God for His mercy; as it is written, “Therefore I will give praise to You among the Gentiles, And I will sing to Your name.”” (Romans 15:7–9, NASB95) </a:t>
            </a:r>
          </a:p>
        </p:txBody>
      </p:sp>
    </p:spTree>
    <p:extLst>
      <p:ext uri="{BB962C8B-B14F-4D97-AF65-F5344CB8AC3E}">
        <p14:creationId xmlns:p14="http://schemas.microsoft.com/office/powerpoint/2010/main" val="994342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Issues Jewish &amp; Gentile Christians Would Have Viewed Differently: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Eating of meats (14.2)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Observance of days (14.5)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4325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Defining The Parties: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Weak = conscience would not allow them to eat meat (14.1-2)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Strong = able to eat “all things” in faith (14.2; 15.1)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15581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771639"/>
            <a:ext cx="11069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Aim: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Not agreement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Not uniformity of practice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000" dirty="0" smtClean="0"/>
              <a:t>Acceptance of each other (14.1; 15.7)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6782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947" y="1510302"/>
            <a:ext cx="110690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Refrain from judging (14.1-12)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Be sensitive to conscience (14.13-23)</a:t>
            </a:r>
          </a:p>
          <a:p>
            <a:pPr marL="742950" indent="-742950">
              <a:spcBef>
                <a:spcPts val="1200"/>
              </a:spcBef>
              <a:buFont typeface="+mj-lt"/>
              <a:buAutoNum type="arabicPeriod"/>
            </a:pPr>
            <a:r>
              <a:rPr lang="en-US" sz="4800" dirty="0" smtClean="0"/>
              <a:t>Imitate Christ (15.1-13)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6825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947" y="1510302"/>
            <a:ext cx="110690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4000" dirty="0"/>
              <a:t>“How can unity be maintained? In matters of doctrine, we must yield to Christ, Matt. 28:18-20; 2John 9. In matters of liberty, we must yield to others, Rom. 14:19-23; Phil. 2:3-5.” (</a:t>
            </a:r>
            <a:r>
              <a:rPr lang="en-US" sz="4000" dirty="0" err="1"/>
              <a:t>Harkrider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72048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6295" y="5229726"/>
            <a:ext cx="2695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venir Heavy" charset="0"/>
                <a:ea typeface="Avenir Heavy" charset="0"/>
                <a:cs typeface="Avenir Heavy" charset="0"/>
              </a:rPr>
              <a:t>Romans</a:t>
            </a:r>
            <a:endParaRPr lang="en-US" sz="3200" b="1" dirty="0">
              <a:solidFill>
                <a:srgbClr val="FF0000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6293" y="5639180"/>
            <a:ext cx="407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venir Heavy" charset="0"/>
                <a:ea typeface="Avenir Heavy" charset="0"/>
                <a:cs typeface="Avenir Heavy" charset="0"/>
              </a:rPr>
              <a:t>14.1-15.13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610" y="6868"/>
            <a:ext cx="1106905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Keys for applying this text: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The strong were practicing something God had given them liberty to do (14.14). If this were a matter that God forbade, they would be sinning.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The weak were not refusing to practice something God required. If this were a matter God required, they would be sinning.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If either party compelled the other party, they would be sinning (see Acts 15).</a:t>
            </a:r>
          </a:p>
        </p:txBody>
      </p:sp>
    </p:spTree>
    <p:extLst>
      <p:ext uri="{BB962C8B-B14F-4D97-AF65-F5344CB8AC3E}">
        <p14:creationId xmlns:p14="http://schemas.microsoft.com/office/powerpoint/2010/main" val="463118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15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321</Words>
  <Application>Microsoft Macintosh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Heavy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37</cp:revision>
  <dcterms:created xsi:type="dcterms:W3CDTF">2016-12-02T01:41:56Z</dcterms:created>
  <dcterms:modified xsi:type="dcterms:W3CDTF">2017-02-26T13:08:51Z</dcterms:modified>
</cp:coreProperties>
</file>