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
  </p:notesMasterIdLst>
  <p:handoutMasterIdLst>
    <p:handoutMasterId r:id="rId8"/>
  </p:handoutMasterIdLst>
  <p:sldIdLst>
    <p:sldId id="256" r:id="rId2"/>
    <p:sldId id="295" r:id="rId3"/>
    <p:sldId id="296" r:id="rId4"/>
    <p:sldId id="297" r:id="rId5"/>
    <p:sldId id="298"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998233"/>
    <a:srgbClr val="C41E3E"/>
    <a:srgbClr val="00A44C"/>
    <a:srgbClr val="FFE562"/>
    <a:srgbClr val="FFF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37"/>
    <p:restoredTop sz="94595"/>
  </p:normalViewPr>
  <p:slideViewPr>
    <p:cSldViewPr snapToGrid="0" snapToObjects="1">
      <p:cViewPr varScale="1">
        <p:scale>
          <a:sx n="90" d="100"/>
          <a:sy n="90" d="100"/>
        </p:scale>
        <p:origin x="208" y="22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notesMaster" Target="notesMasters/notesMaster1.xml"/><Relationship Id="rId8" Type="http://schemas.openxmlformats.org/officeDocument/2006/relationships/handoutMaster" Target="handoutMasters/handoutMaster1.xml"/><Relationship Id="rId9" Type="http://schemas.openxmlformats.org/officeDocument/2006/relationships/presProps" Target="presProps.xml"/><Relationship Id="rId1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A64456-1292-6840-AAAA-F87B9FC5C6B0}" type="datetimeFigureOut">
              <a:rPr lang="en-US" smtClean="0"/>
              <a:t>3/18/17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7E119D-3F24-D94E-95EE-8A818DBEE2A4}" type="slidenum">
              <a:rPr lang="en-US" smtClean="0"/>
              <a:t>‹#›</a:t>
            </a:fld>
            <a:endParaRPr lang="en-US"/>
          </a:p>
        </p:txBody>
      </p:sp>
    </p:spTree>
    <p:extLst>
      <p:ext uri="{BB962C8B-B14F-4D97-AF65-F5344CB8AC3E}">
        <p14:creationId xmlns:p14="http://schemas.microsoft.com/office/powerpoint/2010/main" val="1208479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BB3DFC-808A-064E-B9F6-720880E35CCB}" type="datetimeFigureOut">
              <a:rPr lang="en-US" smtClean="0"/>
              <a:t>3/18/17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3CA83D-A8E9-4B45-80FF-DAA48E6201BC}" type="slidenum">
              <a:rPr lang="en-US" smtClean="0"/>
              <a:t>‹#›</a:t>
            </a:fld>
            <a:endParaRPr lang="en-US"/>
          </a:p>
        </p:txBody>
      </p:sp>
    </p:spTree>
    <p:extLst>
      <p:ext uri="{BB962C8B-B14F-4D97-AF65-F5344CB8AC3E}">
        <p14:creationId xmlns:p14="http://schemas.microsoft.com/office/powerpoint/2010/main" val="472498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3CA83D-A8E9-4B45-80FF-DAA48E6201BC}" type="slidenum">
              <a:rPr lang="en-US" smtClean="0"/>
              <a:t>2</a:t>
            </a:fld>
            <a:endParaRPr lang="en-US"/>
          </a:p>
        </p:txBody>
      </p:sp>
    </p:spTree>
    <p:extLst>
      <p:ext uri="{BB962C8B-B14F-4D97-AF65-F5344CB8AC3E}">
        <p14:creationId xmlns:p14="http://schemas.microsoft.com/office/powerpoint/2010/main" val="365849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3CA83D-A8E9-4B45-80FF-DAA48E6201BC}" type="slidenum">
              <a:rPr lang="en-US" smtClean="0"/>
              <a:t>3</a:t>
            </a:fld>
            <a:endParaRPr lang="en-US"/>
          </a:p>
        </p:txBody>
      </p:sp>
    </p:spTree>
    <p:extLst>
      <p:ext uri="{BB962C8B-B14F-4D97-AF65-F5344CB8AC3E}">
        <p14:creationId xmlns:p14="http://schemas.microsoft.com/office/powerpoint/2010/main" val="80817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B8058E-AE89-5C41-AACE-86B889CB8F6D}" type="datetimeFigureOut">
              <a:rPr lang="en-US" smtClean="0"/>
              <a:t>3/18/17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1153261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B8058E-AE89-5C41-AACE-86B889CB8F6D}" type="datetimeFigureOut">
              <a:rPr lang="en-US" smtClean="0"/>
              <a:t>3/18/17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2035532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B8058E-AE89-5C41-AACE-86B889CB8F6D}" type="datetimeFigureOut">
              <a:rPr lang="en-US" smtClean="0"/>
              <a:t>3/18/17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1778617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B8058E-AE89-5C41-AACE-86B889CB8F6D}" type="datetimeFigureOut">
              <a:rPr lang="en-US" smtClean="0"/>
              <a:t>3/18/17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1828788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B8058E-AE89-5C41-AACE-86B889CB8F6D}" type="datetimeFigureOut">
              <a:rPr lang="en-US" smtClean="0"/>
              <a:t>3/18/17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1664683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B8058E-AE89-5C41-AACE-86B889CB8F6D}" type="datetimeFigureOut">
              <a:rPr lang="en-US" smtClean="0"/>
              <a:t>3/18/17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910261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B8058E-AE89-5C41-AACE-86B889CB8F6D}" type="datetimeFigureOut">
              <a:rPr lang="en-US" smtClean="0"/>
              <a:t>3/18/17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91495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B8058E-AE89-5C41-AACE-86B889CB8F6D}" type="datetimeFigureOut">
              <a:rPr lang="en-US" smtClean="0"/>
              <a:t>3/18/17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169232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B8058E-AE89-5C41-AACE-86B889CB8F6D}" type="datetimeFigureOut">
              <a:rPr lang="en-US" smtClean="0"/>
              <a:t>3/18/17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1026547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B8058E-AE89-5C41-AACE-86B889CB8F6D}" type="datetimeFigureOut">
              <a:rPr lang="en-US" smtClean="0"/>
              <a:t>3/18/17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306094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B8058E-AE89-5C41-AACE-86B889CB8F6D}" type="datetimeFigureOut">
              <a:rPr lang="en-US" smtClean="0"/>
              <a:t>3/18/17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1314523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B8058E-AE89-5C41-AACE-86B889CB8F6D}" type="datetimeFigureOut">
              <a:rPr lang="en-US" smtClean="0"/>
              <a:t>3/18/17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7728A5-3836-E745-98D3-067A027E9207}" type="slidenum">
              <a:rPr lang="en-US" smtClean="0"/>
              <a:t>‹#›</a:t>
            </a:fld>
            <a:endParaRPr lang="en-US"/>
          </a:p>
        </p:txBody>
      </p:sp>
    </p:spTree>
    <p:extLst>
      <p:ext uri="{BB962C8B-B14F-4D97-AF65-F5344CB8AC3E}">
        <p14:creationId xmlns:p14="http://schemas.microsoft.com/office/powerpoint/2010/main" val="1247262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97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69343" y="0"/>
            <a:ext cx="10990053" cy="6858000"/>
          </a:xfrm>
          <a:prstGeom prst="rect">
            <a:avLst/>
          </a:prstGeom>
        </p:spPr>
      </p:pic>
    </p:spTree>
    <p:extLst>
      <p:ext uri="{BB962C8B-B14F-4D97-AF65-F5344CB8AC3E}">
        <p14:creationId xmlns:p14="http://schemas.microsoft.com/office/powerpoint/2010/main" val="2115178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
        <p:nvSpPr>
          <p:cNvPr id="3" name="Title 2"/>
          <p:cNvSpPr>
            <a:spLocks noGrp="1"/>
          </p:cNvSpPr>
          <p:nvPr>
            <p:ph type="title"/>
          </p:nvPr>
        </p:nvSpPr>
        <p:spPr/>
        <p:txBody>
          <a:bodyPr>
            <a:normAutofit/>
          </a:bodyPr>
          <a:lstStyle/>
          <a:p>
            <a:r>
              <a:rPr lang="en-US" sz="4800" dirty="0" smtClean="0">
                <a:solidFill>
                  <a:srgbClr val="FFFC00"/>
                </a:solidFill>
                <a:latin typeface="Calisto MT" charset="0"/>
                <a:ea typeface="Calisto MT" charset="0"/>
                <a:cs typeface="Calisto MT" charset="0"/>
              </a:rPr>
              <a:t>Tracing God’s People Through Seth</a:t>
            </a:r>
            <a:endParaRPr lang="en-US" sz="4800" dirty="0">
              <a:solidFill>
                <a:srgbClr val="FFFC00"/>
              </a:solidFill>
              <a:latin typeface="Calisto MT" charset="0"/>
              <a:ea typeface="Calisto MT" charset="0"/>
              <a:cs typeface="Calisto MT" charset="0"/>
            </a:endParaRPr>
          </a:p>
        </p:txBody>
      </p:sp>
      <p:sp>
        <p:nvSpPr>
          <p:cNvPr id="4" name="Content Placeholder 3"/>
          <p:cNvSpPr>
            <a:spLocks noGrp="1"/>
          </p:cNvSpPr>
          <p:nvPr>
            <p:ph idx="1"/>
          </p:nvPr>
        </p:nvSpPr>
        <p:spPr>
          <a:xfrm>
            <a:off x="476954" y="1604960"/>
            <a:ext cx="10876845" cy="3499498"/>
          </a:xfrm>
        </p:spPr>
        <p:txBody>
          <a:bodyPr>
            <a:normAutofit fontScale="92500"/>
          </a:bodyPr>
          <a:lstStyle/>
          <a:p>
            <a:pPr>
              <a:lnSpc>
                <a:spcPct val="150000"/>
              </a:lnSpc>
            </a:pPr>
            <a:r>
              <a:rPr lang="en-US" sz="3600" dirty="0" smtClean="0">
                <a:solidFill>
                  <a:srgbClr val="FFFF00"/>
                </a:solidFill>
                <a:latin typeface="Arial" charset="0"/>
                <a:ea typeface="Arial" charset="0"/>
                <a:cs typeface="Arial" charset="0"/>
              </a:rPr>
              <a:t>Cain’s descendants </a:t>
            </a:r>
            <a:r>
              <a:rPr lang="mr-IN" sz="3600" dirty="0" smtClean="0">
                <a:solidFill>
                  <a:srgbClr val="FFFF00"/>
                </a:solidFill>
                <a:latin typeface="Arial" charset="0"/>
                <a:ea typeface="Arial" charset="0"/>
                <a:cs typeface="Arial" charset="0"/>
              </a:rPr>
              <a:t>–</a:t>
            </a:r>
            <a:r>
              <a:rPr lang="en-US" sz="3600" dirty="0" smtClean="0">
                <a:solidFill>
                  <a:srgbClr val="FFFF00"/>
                </a:solidFill>
                <a:latin typeface="Arial" charset="0"/>
                <a:ea typeface="Arial" charset="0"/>
                <a:cs typeface="Arial" charset="0"/>
              </a:rPr>
              <a:t> doomed to destruction</a:t>
            </a:r>
          </a:p>
          <a:p>
            <a:pPr>
              <a:lnSpc>
                <a:spcPct val="150000"/>
              </a:lnSpc>
            </a:pPr>
            <a:r>
              <a:rPr lang="en-US" sz="3600" dirty="0" smtClean="0">
                <a:solidFill>
                  <a:srgbClr val="FFFF00"/>
                </a:solidFill>
                <a:latin typeface="Arial" charset="0"/>
                <a:ea typeface="Arial" charset="0"/>
                <a:cs typeface="Arial" charset="0"/>
              </a:rPr>
              <a:t>Seth’s descendants call on the Lord</a:t>
            </a:r>
          </a:p>
          <a:p>
            <a:pPr>
              <a:lnSpc>
                <a:spcPct val="150000"/>
              </a:lnSpc>
            </a:pPr>
            <a:r>
              <a:rPr lang="en-US" sz="3600" dirty="0" smtClean="0">
                <a:solidFill>
                  <a:srgbClr val="FFFF00"/>
                </a:solidFill>
                <a:latin typeface="Arial" charset="0"/>
                <a:ea typeface="Arial" charset="0"/>
                <a:cs typeface="Arial" charset="0"/>
              </a:rPr>
              <a:t>Cain’s and Seth’s descendants intermarry</a:t>
            </a:r>
          </a:p>
          <a:p>
            <a:pPr>
              <a:lnSpc>
                <a:spcPct val="150000"/>
              </a:lnSpc>
            </a:pPr>
            <a:r>
              <a:rPr lang="en-US" sz="3600" dirty="0" smtClean="0">
                <a:solidFill>
                  <a:srgbClr val="FFFF00"/>
                </a:solidFill>
                <a:latin typeface="Arial" charset="0"/>
                <a:ea typeface="Arial" charset="0"/>
                <a:cs typeface="Arial" charset="0"/>
              </a:rPr>
              <a:t>The world is filled with wickedness and violence</a:t>
            </a:r>
            <a:endParaRPr lang="en-US" sz="3200" dirty="0" smtClean="0">
              <a:solidFill>
                <a:srgbClr val="FFFF00"/>
              </a:solidFill>
              <a:latin typeface="Arial" charset="0"/>
              <a:ea typeface="Arial" charset="0"/>
              <a:cs typeface="Arial" charset="0"/>
            </a:endParaRPr>
          </a:p>
        </p:txBody>
      </p:sp>
      <p:sp>
        <p:nvSpPr>
          <p:cNvPr id="6" name="TextBox 5"/>
          <p:cNvSpPr txBox="1"/>
          <p:nvPr/>
        </p:nvSpPr>
        <p:spPr>
          <a:xfrm>
            <a:off x="1128713" y="5453252"/>
            <a:ext cx="8001000" cy="830997"/>
          </a:xfrm>
          <a:prstGeom prst="rect">
            <a:avLst/>
          </a:prstGeom>
          <a:noFill/>
        </p:spPr>
        <p:txBody>
          <a:bodyPr wrap="square" rtlCol="0">
            <a:spAutoFit/>
          </a:bodyPr>
          <a:lstStyle/>
          <a:p>
            <a:pPr algn="ctr"/>
            <a:r>
              <a:rPr lang="en-US" sz="4800" dirty="0" smtClean="0">
                <a:solidFill>
                  <a:srgbClr val="FFFC00"/>
                </a:solidFill>
                <a:latin typeface="Calisto MT" charset="0"/>
                <a:ea typeface="Calisto MT" charset="0"/>
                <a:cs typeface="Calisto MT" charset="0"/>
              </a:rPr>
              <a:t>Descendants of Adam</a:t>
            </a:r>
            <a:endParaRPr lang="en-US" sz="4800" dirty="0">
              <a:solidFill>
                <a:srgbClr val="FFFC00"/>
              </a:solidFill>
              <a:latin typeface="Calisto MT" charset="0"/>
              <a:ea typeface="Calisto MT" charset="0"/>
              <a:cs typeface="Calisto MT" charset="0"/>
            </a:endParaRPr>
          </a:p>
        </p:txBody>
      </p:sp>
    </p:spTree>
    <p:extLst>
      <p:ext uri="{BB962C8B-B14F-4D97-AF65-F5344CB8AC3E}">
        <p14:creationId xmlns:p14="http://schemas.microsoft.com/office/powerpoint/2010/main" val="2020609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382" y="0"/>
            <a:ext cx="12164617" cy="6841587"/>
          </a:xfrm>
          <a:prstGeom prst="rect">
            <a:avLst/>
          </a:prstGeom>
        </p:spPr>
      </p:pic>
      <p:sp>
        <p:nvSpPr>
          <p:cNvPr id="5" name="Text Box 3"/>
          <p:cNvSpPr txBox="1">
            <a:spLocks noChangeArrowheads="1"/>
          </p:cNvSpPr>
          <p:nvPr/>
        </p:nvSpPr>
        <p:spPr bwMode="auto">
          <a:xfrm>
            <a:off x="342900" y="190719"/>
            <a:ext cx="11372850" cy="6395597"/>
          </a:xfrm>
          <a:prstGeom prst="rect">
            <a:avLst/>
          </a:prstGeom>
          <a:solidFill>
            <a:srgbClr val="3333CC">
              <a:alpha val="50196"/>
            </a:srgbClr>
          </a:solidFill>
          <a:ln w="19050">
            <a:solidFill>
              <a:schemeClr val="tx1"/>
            </a:solidFill>
          </a:ln>
          <a:effectLst/>
        </p:spPr>
        <p:txBody>
          <a:bodyPr wrap="square" anchor="ctr">
            <a:spAutoFit/>
          </a:bodyPr>
          <a:lstStyle>
            <a:lvl1pPr>
              <a:defRPr sz="3200" b="1">
                <a:solidFill>
                  <a:schemeClr val="tx1"/>
                </a:solidFill>
                <a:latin typeface="Times New Roman" charset="0"/>
                <a:ea typeface="ＭＳ Ｐゴシック" charset="-128"/>
              </a:defRPr>
            </a:lvl1pPr>
            <a:lvl2pPr marL="742950" indent="-285750">
              <a:defRPr sz="3200" b="1">
                <a:solidFill>
                  <a:schemeClr val="tx1"/>
                </a:solidFill>
                <a:latin typeface="Times New Roman" charset="0"/>
                <a:ea typeface="ＭＳ Ｐゴシック" charset="-128"/>
              </a:defRPr>
            </a:lvl2pPr>
            <a:lvl3pPr marL="1143000" indent="-228600">
              <a:defRPr sz="3200" b="1">
                <a:solidFill>
                  <a:schemeClr val="tx1"/>
                </a:solidFill>
                <a:latin typeface="Times New Roman" charset="0"/>
                <a:ea typeface="ＭＳ Ｐゴシック" charset="-128"/>
              </a:defRPr>
            </a:lvl3pPr>
            <a:lvl4pPr marL="1600200" indent="-228600">
              <a:defRPr sz="3200" b="1">
                <a:solidFill>
                  <a:schemeClr val="tx1"/>
                </a:solidFill>
                <a:latin typeface="Times New Roman" charset="0"/>
                <a:ea typeface="ＭＳ Ｐゴシック" charset="-128"/>
              </a:defRPr>
            </a:lvl4pPr>
            <a:lvl5pPr marL="2057400" indent="-228600">
              <a:defRPr sz="32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32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32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32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3200" b="1">
                <a:solidFill>
                  <a:schemeClr val="tx1"/>
                </a:solidFill>
                <a:latin typeface="Times New Roman" charset="0"/>
                <a:ea typeface="ＭＳ Ｐゴシック" charset="-128"/>
              </a:defRPr>
            </a:lvl9pPr>
          </a:lstStyle>
          <a:p>
            <a:pPr>
              <a:spcBef>
                <a:spcPct val="20000"/>
              </a:spcBef>
              <a:buSzPct val="80000"/>
              <a:buFont typeface="Wingdings" charset="2"/>
              <a:buChar char="&amp;"/>
              <a:defRPr/>
            </a:pPr>
            <a:r>
              <a:rPr lang="en-US" altLang="en-US" dirty="0" smtClean="0">
                <a:solidFill>
                  <a:srgbClr val="FFFF00"/>
                </a:solidFill>
                <a:effectLst>
                  <a:outerShdw blurRad="38100" dist="38100" dir="2700000" algn="tl">
                    <a:srgbClr val="000000"/>
                  </a:outerShdw>
                </a:effectLst>
              </a:rPr>
              <a:t> </a:t>
            </a:r>
            <a:r>
              <a:rPr lang="en-US" altLang="en-US" u="sng" dirty="0" smtClean="0">
                <a:solidFill>
                  <a:srgbClr val="FFFF00"/>
                </a:solidFill>
                <a:effectLst>
                  <a:outerShdw blurRad="38100" dist="38100" dir="2700000" algn="tl">
                    <a:srgbClr val="000000"/>
                  </a:outerShdw>
                </a:effectLst>
              </a:rPr>
              <a:t>Source</a:t>
            </a:r>
            <a:r>
              <a:rPr lang="en-US" altLang="en-US" dirty="0" smtClean="0">
                <a:solidFill>
                  <a:srgbClr val="FFFF00"/>
                </a:solidFill>
                <a:effectLst>
                  <a:outerShdw blurRad="38100" dist="38100" dir="2700000" algn="tl">
                    <a:srgbClr val="000000"/>
                  </a:outerShdw>
                </a:effectLst>
              </a:rPr>
              <a:t> – </a:t>
            </a:r>
            <a:r>
              <a:rPr lang="ja-JP" altLang="en-US" b="0" dirty="0" smtClean="0">
                <a:solidFill>
                  <a:srgbClr val="FFFF00"/>
                </a:solidFill>
                <a:effectLst>
                  <a:outerShdw blurRad="38100" dist="38100" dir="2700000" algn="tl">
                    <a:srgbClr val="000000"/>
                  </a:outerShdw>
                </a:effectLst>
              </a:rPr>
              <a:t>“</a:t>
            </a:r>
            <a:r>
              <a:rPr lang="en-US" altLang="ja-JP" b="0" dirty="0" smtClean="0">
                <a:solidFill>
                  <a:srgbClr val="FFFF00"/>
                </a:solidFill>
                <a:effectLst>
                  <a:outerShdw blurRad="38100" dist="38100" dir="2700000" algn="tl">
                    <a:srgbClr val="000000"/>
                  </a:outerShdw>
                </a:effectLst>
              </a:rPr>
              <a:t>All the fountains of the great deep were opened up and the windows of heaver were opened.</a:t>
            </a:r>
            <a:r>
              <a:rPr lang="ja-JP" altLang="en-US" b="0" dirty="0" smtClean="0">
                <a:solidFill>
                  <a:srgbClr val="FFFF00"/>
                </a:solidFill>
                <a:effectLst>
                  <a:outerShdw blurRad="38100" dist="38100" dir="2700000" algn="tl">
                    <a:srgbClr val="000000"/>
                  </a:outerShdw>
                </a:effectLst>
              </a:rPr>
              <a:t>”</a:t>
            </a:r>
            <a:r>
              <a:rPr lang="en-US" altLang="ja-JP" b="0" dirty="0" smtClean="0">
                <a:solidFill>
                  <a:srgbClr val="FFFF00"/>
                </a:solidFill>
                <a:effectLst>
                  <a:outerShdw blurRad="38100" dist="38100" dir="2700000" algn="tl">
                    <a:srgbClr val="000000"/>
                  </a:outerShdw>
                </a:effectLst>
              </a:rPr>
              <a:t> (7:11-12)</a:t>
            </a:r>
            <a:endParaRPr lang="en-US" altLang="ja-JP" dirty="0" smtClean="0">
              <a:solidFill>
                <a:srgbClr val="FFFF00"/>
              </a:solidFill>
              <a:effectLst>
                <a:outerShdw blurRad="38100" dist="38100" dir="2700000" algn="tl">
                  <a:srgbClr val="000000"/>
                </a:outerShdw>
              </a:effectLst>
            </a:endParaRPr>
          </a:p>
          <a:p>
            <a:pPr>
              <a:spcBef>
                <a:spcPct val="20000"/>
              </a:spcBef>
              <a:buSzPct val="80000"/>
              <a:buFont typeface="Wingdings" charset="2"/>
              <a:buChar char="&amp;"/>
              <a:defRPr/>
            </a:pPr>
            <a:r>
              <a:rPr lang="en-US" altLang="en-US" u="sng" dirty="0" smtClean="0">
                <a:solidFill>
                  <a:srgbClr val="FFFF00"/>
                </a:solidFill>
                <a:effectLst>
                  <a:outerShdw blurRad="38100" dist="38100" dir="2700000" algn="tl">
                    <a:srgbClr val="000000"/>
                  </a:outerShdw>
                </a:effectLst>
              </a:rPr>
              <a:t>Extent</a:t>
            </a:r>
            <a:r>
              <a:rPr lang="en-US" altLang="en-US" dirty="0" smtClean="0">
                <a:solidFill>
                  <a:srgbClr val="FFFF00"/>
                </a:solidFill>
                <a:effectLst>
                  <a:outerShdw blurRad="38100" dist="38100" dir="2700000" algn="tl">
                    <a:srgbClr val="000000"/>
                  </a:outerShdw>
                </a:effectLst>
              </a:rPr>
              <a:t>-</a:t>
            </a:r>
            <a:r>
              <a:rPr lang="en-US" altLang="en-US" b="0" dirty="0" smtClean="0">
                <a:solidFill>
                  <a:srgbClr val="FFFF00"/>
                </a:solidFill>
                <a:effectLst>
                  <a:outerShdw blurRad="38100" dist="38100" dir="2700000" algn="tl">
                    <a:srgbClr val="000000"/>
                  </a:outerShdw>
                </a:effectLst>
              </a:rPr>
              <a:t> "And the water prevailed exceedingly upon the earth; and all the high mountains that were under the whole heaven were covered...</a:t>
            </a:r>
            <a:r>
              <a:rPr lang="ja-JP" altLang="en-US" b="0" dirty="0" smtClean="0">
                <a:solidFill>
                  <a:srgbClr val="FFFF00"/>
                </a:solidFill>
                <a:effectLst>
                  <a:outerShdw blurRad="38100" dist="38100" dir="2700000" algn="tl">
                    <a:srgbClr val="000000"/>
                  </a:outerShdw>
                </a:effectLst>
              </a:rPr>
              <a:t>”</a:t>
            </a:r>
            <a:r>
              <a:rPr lang="en-US" altLang="ja-JP" b="0" dirty="0" smtClean="0">
                <a:solidFill>
                  <a:srgbClr val="FFFF00"/>
                </a:solidFill>
                <a:effectLst>
                  <a:outerShdw blurRad="38100" dist="38100" dir="2700000" algn="tl">
                    <a:srgbClr val="000000"/>
                  </a:outerShdw>
                </a:effectLst>
              </a:rPr>
              <a:t> -7:19</a:t>
            </a:r>
          </a:p>
          <a:p>
            <a:pPr>
              <a:spcBef>
                <a:spcPct val="20000"/>
              </a:spcBef>
              <a:buSzPct val="80000"/>
              <a:buFont typeface="Wingdings" charset="2"/>
              <a:buChar char="&amp;"/>
              <a:defRPr/>
            </a:pPr>
            <a:r>
              <a:rPr lang="en-US" altLang="en-US" b="0" dirty="0" smtClean="0">
                <a:solidFill>
                  <a:srgbClr val="FFFF00"/>
                </a:solidFill>
                <a:effectLst>
                  <a:outerShdw blurRad="38100" dist="38100" dir="2700000" algn="tl">
                    <a:srgbClr val="000000"/>
                  </a:outerShdw>
                </a:effectLst>
              </a:rPr>
              <a:t> </a:t>
            </a:r>
            <a:r>
              <a:rPr lang="en-US" altLang="en-US" u="sng" dirty="0" smtClean="0">
                <a:solidFill>
                  <a:srgbClr val="FFFF00"/>
                </a:solidFill>
                <a:effectLst>
                  <a:outerShdw blurRad="38100" dist="38100" dir="2700000" algn="tl">
                    <a:srgbClr val="000000"/>
                  </a:outerShdw>
                </a:effectLst>
              </a:rPr>
              <a:t>Length</a:t>
            </a:r>
            <a:r>
              <a:rPr lang="en-US" altLang="en-US" b="0" dirty="0" smtClean="0">
                <a:solidFill>
                  <a:srgbClr val="FFFF00"/>
                </a:solidFill>
                <a:effectLst>
                  <a:outerShdw blurRad="38100" dist="38100" dir="2700000" algn="tl">
                    <a:srgbClr val="000000"/>
                  </a:outerShdw>
                </a:effectLst>
              </a:rPr>
              <a:t> - The waters </a:t>
            </a:r>
            <a:r>
              <a:rPr lang="ja-JP" altLang="en-US" b="0" dirty="0" smtClean="0">
                <a:solidFill>
                  <a:srgbClr val="FFFF00"/>
                </a:solidFill>
                <a:effectLst>
                  <a:outerShdw blurRad="38100" dist="38100" dir="2700000" algn="tl">
                    <a:srgbClr val="000000"/>
                  </a:outerShdw>
                </a:effectLst>
              </a:rPr>
              <a:t>“</a:t>
            </a:r>
            <a:r>
              <a:rPr lang="en-US" altLang="ja-JP" b="0" dirty="0" smtClean="0">
                <a:solidFill>
                  <a:srgbClr val="FFFF00"/>
                </a:solidFill>
                <a:effectLst>
                  <a:outerShdw blurRad="38100" dist="38100" dir="2700000" algn="tl">
                    <a:srgbClr val="000000"/>
                  </a:outerShdw>
                </a:effectLst>
              </a:rPr>
              <a:t>prevailed</a:t>
            </a:r>
            <a:r>
              <a:rPr lang="ja-JP" altLang="en-US" b="0" dirty="0" smtClean="0">
                <a:solidFill>
                  <a:srgbClr val="FFFF00"/>
                </a:solidFill>
                <a:effectLst>
                  <a:outerShdw blurRad="38100" dist="38100" dir="2700000" algn="tl">
                    <a:srgbClr val="000000"/>
                  </a:outerShdw>
                </a:effectLst>
              </a:rPr>
              <a:t>”</a:t>
            </a:r>
            <a:r>
              <a:rPr lang="en-US" altLang="ja-JP" b="0" dirty="0" smtClean="0">
                <a:solidFill>
                  <a:srgbClr val="FFFF00"/>
                </a:solidFill>
                <a:effectLst>
                  <a:outerShdw blurRad="38100" dist="38100" dir="2700000" algn="tl">
                    <a:srgbClr val="000000"/>
                  </a:outerShdw>
                </a:effectLst>
              </a:rPr>
              <a:t> over the earth 150 days (7:24).  They increased and decreased another 74 days (7:11-8:5)</a:t>
            </a:r>
          </a:p>
          <a:p>
            <a:pPr>
              <a:spcBef>
                <a:spcPct val="20000"/>
              </a:spcBef>
              <a:buSzPct val="80000"/>
              <a:buFont typeface="Wingdings" charset="2"/>
              <a:buChar char="&amp;"/>
              <a:defRPr/>
            </a:pPr>
            <a:r>
              <a:rPr lang="en-US" altLang="en-US" b="0" dirty="0" smtClean="0">
                <a:solidFill>
                  <a:srgbClr val="FFFF00"/>
                </a:solidFill>
                <a:effectLst>
                  <a:outerShdw blurRad="38100" dist="38100" dir="2700000" algn="tl">
                    <a:srgbClr val="000000"/>
                  </a:outerShdw>
                </a:effectLst>
              </a:rPr>
              <a:t> </a:t>
            </a:r>
            <a:r>
              <a:rPr lang="en-US" altLang="en-US" u="sng" dirty="0" smtClean="0">
                <a:solidFill>
                  <a:srgbClr val="FFFF00"/>
                </a:solidFill>
                <a:effectLst>
                  <a:outerShdw blurRad="38100" dist="38100" dir="2700000" algn="tl">
                    <a:srgbClr val="000000"/>
                  </a:outerShdw>
                </a:effectLst>
              </a:rPr>
              <a:t>Total time in the ark</a:t>
            </a:r>
            <a:r>
              <a:rPr lang="en-US" altLang="en-US" b="0" dirty="0" smtClean="0">
                <a:solidFill>
                  <a:srgbClr val="FFFF00"/>
                </a:solidFill>
                <a:effectLst>
                  <a:outerShdw blurRad="38100" dist="38100" dir="2700000" algn="tl">
                    <a:srgbClr val="000000"/>
                  </a:outerShdw>
                </a:effectLst>
              </a:rPr>
              <a:t> - 371 days.</a:t>
            </a:r>
          </a:p>
          <a:p>
            <a:pPr>
              <a:spcBef>
                <a:spcPct val="20000"/>
              </a:spcBef>
              <a:buSzPct val="80000"/>
              <a:buFont typeface="Wingdings" charset="2"/>
              <a:buChar char="&amp;"/>
              <a:defRPr/>
            </a:pPr>
            <a:r>
              <a:rPr lang="en-US" altLang="en-US" b="0" dirty="0" smtClean="0">
                <a:solidFill>
                  <a:srgbClr val="FFFF00"/>
                </a:solidFill>
                <a:effectLst>
                  <a:outerShdw blurRad="38100" dist="38100" dir="2700000" algn="tl">
                    <a:srgbClr val="000000"/>
                  </a:outerShdw>
                </a:effectLst>
              </a:rPr>
              <a:t> </a:t>
            </a:r>
            <a:r>
              <a:rPr lang="en-US" altLang="en-US" u="sng" dirty="0" smtClean="0">
                <a:solidFill>
                  <a:srgbClr val="FFFF00"/>
                </a:solidFill>
                <a:effectLst>
                  <a:outerShdw blurRad="38100" dist="38100" dir="2700000" algn="tl">
                    <a:srgbClr val="000000"/>
                  </a:outerShdw>
                </a:effectLst>
              </a:rPr>
              <a:t>Size of the Ark</a:t>
            </a:r>
            <a:r>
              <a:rPr lang="en-US" altLang="en-US" b="0" dirty="0" smtClean="0">
                <a:solidFill>
                  <a:srgbClr val="FFFF00"/>
                </a:solidFill>
                <a:effectLst>
                  <a:outerShdw blurRad="38100" dist="38100" dir="2700000" algn="tl">
                    <a:srgbClr val="000000"/>
                  </a:outerShdw>
                </a:effectLst>
              </a:rPr>
              <a:t> -  By modern estimates it was about 450 feet long, 75 feet wide and 45 feet high.  With three levels it would contain approximately 95,700 square feet of space (equivalent to more than the area of 20 standard college basketball courts</a:t>
            </a:r>
            <a:r>
              <a:rPr lang="en-US" altLang="en-US" b="0" dirty="0" smtClean="0">
                <a:solidFill>
                  <a:srgbClr val="FFFF00"/>
                </a:solidFill>
                <a:effectLst>
                  <a:outerShdw blurRad="38100" dist="38100" dir="2700000" algn="tl">
                    <a:srgbClr val="000000"/>
                  </a:outerShdw>
                </a:effectLst>
              </a:rPr>
              <a:t>.</a:t>
            </a:r>
            <a:endParaRPr lang="en-US" altLang="en-US" b="0" dirty="0" smtClean="0">
              <a:solidFill>
                <a:srgbClr val="FFFF00"/>
              </a:solidFill>
              <a:effectLst>
                <a:outerShdw blurRad="38100" dist="38100" dir="2700000" algn="tl">
                  <a:srgbClr val="000000"/>
                </a:outerShdw>
              </a:effectLst>
            </a:endParaRPr>
          </a:p>
        </p:txBody>
      </p:sp>
    </p:spTree>
    <p:extLst>
      <p:ext uri="{BB962C8B-B14F-4D97-AF65-F5344CB8AC3E}">
        <p14:creationId xmlns:p14="http://schemas.microsoft.com/office/powerpoint/2010/main" val="1262161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5"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randombar(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5"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randombar(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382" y="0"/>
            <a:ext cx="12164617" cy="6841587"/>
          </a:xfrm>
          <a:prstGeom prst="rect">
            <a:avLst/>
          </a:prstGeom>
        </p:spPr>
      </p:pic>
    </p:spTree>
    <p:extLst>
      <p:ext uri="{BB962C8B-B14F-4D97-AF65-F5344CB8AC3E}">
        <p14:creationId xmlns:p14="http://schemas.microsoft.com/office/powerpoint/2010/main" val="300069821"/>
      </p:ext>
    </p:extLst>
  </p:cSld>
  <p:clrMapOvr>
    <a:masterClrMapping/>
  </p:clrMapOvr>
  <p:transition spd="slow">
    <p:wipe dir="d"/>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1057</TotalTime>
  <Words>175</Words>
  <Application>Microsoft Macintosh PowerPoint</Application>
  <PresentationFormat>Widescreen</PresentationFormat>
  <Paragraphs>13</Paragraphs>
  <Slides>5</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vt:i4>
      </vt:variant>
    </vt:vector>
  </HeadingPairs>
  <TitlesOfParts>
    <vt:vector size="13" baseType="lpstr">
      <vt:lpstr>Calibri</vt:lpstr>
      <vt:lpstr>Calibri Light</vt:lpstr>
      <vt:lpstr>Calisto MT</vt:lpstr>
      <vt:lpstr>ＭＳ Ｐゴシック</vt:lpstr>
      <vt:lpstr>Arial</vt:lpstr>
      <vt:lpstr>Times New Roman</vt:lpstr>
      <vt:lpstr>Wingdings</vt:lpstr>
      <vt:lpstr>Office Theme</vt:lpstr>
      <vt:lpstr>PowerPoint Presentation</vt:lpstr>
      <vt:lpstr>PowerPoint Presentation</vt:lpstr>
      <vt:lpstr>Tracing God’s People Through Seth</vt:lpstr>
      <vt:lpstr>PowerPoint Presentation</vt:lpstr>
      <vt:lpstr>PowerPoint Presentation</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Patton</dc:creator>
  <cp:lastModifiedBy>Steve Patton</cp:lastModifiedBy>
  <cp:revision>33</cp:revision>
  <cp:lastPrinted>2017-03-15T18:48:21Z</cp:lastPrinted>
  <dcterms:created xsi:type="dcterms:W3CDTF">2017-03-03T15:16:10Z</dcterms:created>
  <dcterms:modified xsi:type="dcterms:W3CDTF">2017-03-18T17:28:47Z</dcterms:modified>
</cp:coreProperties>
</file>