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77" r:id="rId5"/>
    <p:sldId id="282" r:id="rId6"/>
    <p:sldId id="283" r:id="rId7"/>
    <p:sldId id="274" r:id="rId8"/>
    <p:sldId id="279" r:id="rId9"/>
    <p:sldId id="270" r:id="rId10"/>
    <p:sldId id="27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3"/>
    <p:restoredTop sz="94633"/>
  </p:normalViewPr>
  <p:slideViewPr>
    <p:cSldViewPr snapToGrid="0" snapToObjects="1">
      <p:cViewPr varScale="1">
        <p:scale>
          <a:sx n="73" d="100"/>
          <a:sy n="73" d="100"/>
        </p:scale>
        <p:origin x="20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3F72-A76E-5F42-BC61-1CA7AF12F7C3}" type="datetimeFigureOut">
              <a:rPr lang="en-US" smtClean="0"/>
              <a:t>4/15/17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03A-FCBF-C141-868C-5BE9327898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3F72-A76E-5F42-BC61-1CA7AF12F7C3}" type="datetimeFigureOut">
              <a:rPr lang="en-US" smtClean="0"/>
              <a:t>4/15/17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03A-FCBF-C141-868C-5BE9327898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3F72-A76E-5F42-BC61-1CA7AF12F7C3}" type="datetimeFigureOut">
              <a:rPr lang="en-US" smtClean="0"/>
              <a:t>4/15/17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03A-FCBF-C141-868C-5BE9327898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3F72-A76E-5F42-BC61-1CA7AF12F7C3}" type="datetimeFigureOut">
              <a:rPr lang="en-US" smtClean="0"/>
              <a:t>4/15/17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03A-FCBF-C141-868C-5BE9327898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3F72-A76E-5F42-BC61-1CA7AF12F7C3}" type="datetimeFigureOut">
              <a:rPr lang="en-US" smtClean="0"/>
              <a:t>4/15/17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03A-FCBF-C141-868C-5BE9327898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3F72-A76E-5F42-BC61-1CA7AF12F7C3}" type="datetimeFigureOut">
              <a:rPr lang="en-US" smtClean="0"/>
              <a:t>4/15/17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03A-FCBF-C141-868C-5BE9327898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3F72-A76E-5F42-BC61-1CA7AF12F7C3}" type="datetimeFigureOut">
              <a:rPr lang="en-US" smtClean="0"/>
              <a:t>4/15/17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03A-FCBF-C141-868C-5BE9327898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3F72-A76E-5F42-BC61-1CA7AF12F7C3}" type="datetimeFigureOut">
              <a:rPr lang="en-US" smtClean="0"/>
              <a:t>4/15/17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03A-FCBF-C141-868C-5BE9327898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3F72-A76E-5F42-BC61-1CA7AF12F7C3}" type="datetimeFigureOut">
              <a:rPr lang="en-US" smtClean="0"/>
              <a:t>4/15/17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03A-FCBF-C141-868C-5BE9327898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3F72-A76E-5F42-BC61-1CA7AF12F7C3}" type="datetimeFigureOut">
              <a:rPr lang="en-US" smtClean="0"/>
              <a:t>4/15/17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03A-FCBF-C141-868C-5BE9327898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03F72-A76E-5F42-BC61-1CA7AF12F7C3}" type="datetimeFigureOut">
              <a:rPr lang="en-US" smtClean="0"/>
              <a:t>4/15/17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B3203A-FCBF-C141-868C-5BE9327898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03F72-A76E-5F42-BC61-1CA7AF12F7C3}" type="datetimeFigureOut">
              <a:rPr lang="en-US" smtClean="0"/>
              <a:t>4/15/17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B3203A-FCBF-C141-868C-5BE932789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84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3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tiff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30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981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671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12192000" cy="589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0117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3" t="28355" r="258" b="23142"/>
          <a:stretch/>
        </p:blipFill>
        <p:spPr bwMode="auto">
          <a:xfrm>
            <a:off x="4857750" y="1485902"/>
            <a:ext cx="7334250" cy="3874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5-Point Star 7"/>
          <p:cNvSpPr/>
          <p:nvPr/>
        </p:nvSpPr>
        <p:spPr>
          <a:xfrm>
            <a:off x="6643689" y="4279106"/>
            <a:ext cx="257175" cy="3286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42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758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3" t="28355" r="258" b="23142"/>
          <a:stretch/>
        </p:blipFill>
        <p:spPr bwMode="auto">
          <a:xfrm>
            <a:off x="4857750" y="1485902"/>
            <a:ext cx="7334250" cy="38741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5-Point Star 7"/>
          <p:cNvSpPr/>
          <p:nvPr/>
        </p:nvSpPr>
        <p:spPr>
          <a:xfrm>
            <a:off x="10629901" y="3964781"/>
            <a:ext cx="257175" cy="32861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3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06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7" t="9515" r="13675"/>
          <a:stretch/>
        </p:blipFill>
        <p:spPr bwMode="auto">
          <a:xfrm>
            <a:off x="1843086" y="0"/>
            <a:ext cx="8429625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 Box 9"/>
          <p:cNvSpPr txBox="1"/>
          <p:nvPr/>
        </p:nvSpPr>
        <p:spPr>
          <a:xfrm>
            <a:off x="4781867" y="4049784"/>
            <a:ext cx="1760856" cy="432681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2000" b="1">
                <a:solidFill>
                  <a:srgbClr val="FF0000"/>
                </a:solidFill>
                <a:effectLst/>
                <a:latin typeface="Avenir Book" charset="0"/>
                <a:ea typeface="Calibri" charset="0"/>
                <a:cs typeface="Times New Roman" charset="0"/>
              </a:rPr>
              <a:t>Moresheth</a:t>
            </a:r>
            <a:endParaRPr lang="en-US" sz="2000" dirty="0">
              <a:effectLst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929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9739" y="1258021"/>
            <a:ext cx="11932261" cy="44012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venir Book" charset="0"/>
                <a:ea typeface="Avenir Book" charset="0"/>
                <a:cs typeface="Avenir Book" charset="0"/>
              </a:rPr>
              <a:t>“Micah </a:t>
            </a:r>
            <a:r>
              <a:rPr lang="en-US" sz="4000" dirty="0">
                <a:latin typeface="Avenir Book" charset="0"/>
                <a:ea typeface="Avenir Book" charset="0"/>
                <a:cs typeface="Avenir Book" charset="0"/>
              </a:rPr>
              <a:t>of </a:t>
            </a:r>
            <a:r>
              <a:rPr lang="en-US" sz="4000" dirty="0" err="1">
                <a:latin typeface="Avenir Book" charset="0"/>
                <a:ea typeface="Avenir Book" charset="0"/>
                <a:cs typeface="Avenir Book" charset="0"/>
              </a:rPr>
              <a:t>Moresheth</a:t>
            </a:r>
            <a:r>
              <a:rPr lang="en-US" sz="4000" dirty="0">
                <a:latin typeface="Avenir Book" charset="0"/>
                <a:ea typeface="Avenir Book" charset="0"/>
                <a:cs typeface="Avenir Book" charset="0"/>
              </a:rPr>
              <a:t> prophesied in the days of Hezekiah king of Judah; and he spoke to all the people of Judah, saying, ‘Thus the Lord of hosts has said, “Zion will be plowed as a field, And Jerusalem will become ruins, And the mountain of the house as the high places of a forest</a:t>
            </a:r>
            <a:r>
              <a:rPr lang="en-US" sz="4000" dirty="0" smtClean="0">
                <a:latin typeface="Avenir Book" charset="0"/>
                <a:ea typeface="Avenir Book" charset="0"/>
                <a:cs typeface="Avenir Book" charset="0"/>
              </a:rPr>
              <a:t>.”’” </a:t>
            </a:r>
          </a:p>
          <a:p>
            <a:pPr algn="r"/>
            <a:r>
              <a:rPr lang="en-US" sz="4000" dirty="0" smtClean="0">
                <a:latin typeface="Avenir Book" charset="0"/>
                <a:ea typeface="Avenir Book" charset="0"/>
                <a:cs typeface="Avenir Book" charset="0"/>
              </a:rPr>
              <a:t>(</a:t>
            </a:r>
            <a:r>
              <a:rPr lang="en-US" sz="4000" dirty="0">
                <a:latin typeface="Avenir Book" charset="0"/>
                <a:ea typeface="Avenir Book" charset="0"/>
                <a:cs typeface="Avenir Book" charset="0"/>
              </a:rPr>
              <a:t>Jeremiah 26:18, NASB95) </a:t>
            </a:r>
          </a:p>
        </p:txBody>
      </p:sp>
    </p:spTree>
    <p:extLst>
      <p:ext uri="{BB962C8B-B14F-4D97-AF65-F5344CB8AC3E}">
        <p14:creationId xmlns:p14="http://schemas.microsoft.com/office/powerpoint/2010/main" val="1783525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1" y="6057900"/>
            <a:ext cx="6157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he book of </a:t>
            </a:r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Micah</a:t>
            </a:r>
            <a:endParaRPr lang="en-US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57163"/>
            <a:ext cx="12192000" cy="49859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schemeClr val="tx1"/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Three cycles of judgment &amp; hope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schemeClr val="tx1"/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Israel &amp; Judah punished, but Jacob will be gathered (Micah 1-2)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schemeClr val="tx1"/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Jerusalem &amp; her leaders destroyed, but God’s Kingdom established under the Shepherd-King </a:t>
            </a:r>
            <a:br>
              <a:rPr lang="en-US" sz="3600" b="1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schemeClr val="tx1"/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600" b="1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schemeClr val="tx1"/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(Micah 3-5)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en-US" sz="3600" b="1" dirty="0" smtClean="0">
                <a:solidFill>
                  <a:schemeClr val="bg1"/>
                </a:solidFill>
                <a:effectLst>
                  <a:outerShdw blurRad="63500" dist="50800" dir="2700000" algn="tl" rotWithShape="0">
                    <a:schemeClr val="tx1"/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God’s indictment of His people, but the hope of the righteous (Micah 6-7)</a:t>
            </a:r>
            <a:endParaRPr lang="en-US" sz="3600" b="1" dirty="0" smtClean="0">
              <a:solidFill>
                <a:schemeClr val="bg1"/>
              </a:solidFill>
              <a:effectLst>
                <a:outerShdw blurRad="63500" dist="50800" dir="2700000" algn="tl" rotWithShape="0">
                  <a:schemeClr val="tx1"/>
                </a:outerShdw>
              </a:effectLst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9641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1" y="6057900"/>
            <a:ext cx="6157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</a:t>
            </a:r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he book of </a:t>
            </a:r>
            <a:r>
              <a:rPr lang="en-US" sz="3200" dirty="0" smtClean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Micah</a:t>
            </a:r>
            <a:endParaRPr lang="en-US" sz="32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23878"/>
            <a:ext cx="12192000" cy="35086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742950" indent="-742950">
              <a:spcBef>
                <a:spcPts val="1800"/>
              </a:spcBef>
              <a:buFont typeface="+mj-lt"/>
              <a:buAutoNum type="arabicPeriod"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99000"/>
                    </a:scheme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Our Glorious Reality (Micah 4-5)</a:t>
            </a:r>
          </a:p>
          <a:p>
            <a:pPr marL="742950" indent="-742950">
              <a:spcBef>
                <a:spcPts val="1800"/>
              </a:spcBef>
              <a:buFont typeface="+mj-lt"/>
              <a:buAutoNum type="arabicPeriod"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99000"/>
                    </a:scheme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What The Lord Requires (Micah 6.8)</a:t>
            </a:r>
          </a:p>
          <a:p>
            <a:pPr marL="742950" indent="-742950">
              <a:spcBef>
                <a:spcPts val="1800"/>
              </a:spcBef>
              <a:buFont typeface="+mj-lt"/>
              <a:buAutoNum type="arabicPeriod"/>
            </a:pPr>
            <a:r>
              <a:rPr lang="en-US" sz="4800" b="1" dirty="0" smtClean="0">
                <a:solidFill>
                  <a:schemeClr val="bg1"/>
                </a:solidFill>
                <a:effectLst>
                  <a:outerShdw blurRad="50800" dist="25400" dir="2700000" algn="tl" rotWithShape="0">
                    <a:schemeClr val="tx1">
                      <a:alpha val="99000"/>
                    </a:schemeClr>
                  </a:outerShdw>
                </a:effectLst>
                <a:latin typeface="Avenir Book" charset="0"/>
                <a:ea typeface="Avenir Book" charset="0"/>
                <a:cs typeface="Avenir Book" charset="0"/>
              </a:rPr>
              <a:t>The Righteous Response To A Sinful World (Micah 7)</a:t>
            </a:r>
            <a:endParaRPr lang="en-US" sz="4800" b="1" dirty="0" smtClean="0">
              <a:solidFill>
                <a:schemeClr val="bg1"/>
              </a:solidFill>
              <a:effectLst>
                <a:outerShdw blurRad="50800" dist="25400" dir="2700000" algn="tl" rotWithShape="0">
                  <a:schemeClr val="tx1">
                    <a:alpha val="99000"/>
                  </a:schemeClr>
                </a:outerShdw>
              </a:effectLst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4929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987</TotalTime>
  <Words>138</Words>
  <Application>Microsoft Macintosh PowerPoint</Application>
  <PresentationFormat>Widescreen</PresentationFormat>
  <Paragraphs>12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Avenir Book</vt:lpstr>
      <vt:lpstr>Calibri</vt:lpstr>
      <vt:lpstr>Calibri Light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17</cp:revision>
  <dcterms:created xsi:type="dcterms:W3CDTF">2017-01-08T03:23:41Z</dcterms:created>
  <dcterms:modified xsi:type="dcterms:W3CDTF">2017-04-16T00:08:28Z</dcterms:modified>
</cp:coreProperties>
</file>