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28" r:id="rId2"/>
    <p:sldId id="330" r:id="rId3"/>
    <p:sldId id="323" r:id="rId4"/>
    <p:sldId id="321" r:id="rId5"/>
    <p:sldId id="322" r:id="rId6"/>
    <p:sldId id="324" r:id="rId7"/>
    <p:sldId id="325" r:id="rId8"/>
    <p:sldId id="326" r:id="rId9"/>
    <p:sldId id="331" r:id="rId10"/>
    <p:sldId id="334" r:id="rId11"/>
    <p:sldId id="333" r:id="rId12"/>
    <p:sldId id="32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93"/>
    <p:restoredTop sz="91327"/>
  </p:normalViewPr>
  <p:slideViewPr>
    <p:cSldViewPr>
      <p:cViewPr varScale="1">
        <p:scale>
          <a:sx n="58" d="100"/>
          <a:sy n="58" d="100"/>
        </p:scale>
        <p:origin x="80" y="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1D6EED-C1DF-4FB2-9D27-356E6B6FE71B}" type="datetimeFigureOut">
              <a:rPr lang="en-US" smtClean="0"/>
              <a:t>4/9/2017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53FF3E-0607-465F-AC40-A48AEE39C0BF}" type="slidenum">
              <a:rPr lang="en-US" smtClean="0"/>
              <a:t>‹#›</a:t>
            </a:fld>
            <a:endParaRPr lang="en-US"/>
          </a:p>
        </p:txBody>
      </p:sp>
    </p:spTree>
    <p:extLst>
      <p:ext uri="{BB962C8B-B14F-4D97-AF65-F5344CB8AC3E}">
        <p14:creationId xmlns:p14="http://schemas.microsoft.com/office/powerpoint/2010/main" val="1444082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28C5853-73EE-4352-BF82-7694011E8EB4}"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1E568-0857-4E18-BA0B-A6F22530D24E}" type="slidenum">
              <a:rPr lang="en-US" smtClean="0"/>
              <a:t>‹#›</a:t>
            </a:fld>
            <a:endParaRPr lang="en-US"/>
          </a:p>
        </p:txBody>
      </p:sp>
    </p:spTree>
    <p:extLst>
      <p:ext uri="{BB962C8B-B14F-4D97-AF65-F5344CB8AC3E}">
        <p14:creationId xmlns:p14="http://schemas.microsoft.com/office/powerpoint/2010/main" val="1987916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8C5853-73EE-4352-BF82-7694011E8EB4}"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1E568-0857-4E18-BA0B-A6F22530D24E}" type="slidenum">
              <a:rPr lang="en-US" smtClean="0"/>
              <a:t>‹#›</a:t>
            </a:fld>
            <a:endParaRPr lang="en-US"/>
          </a:p>
        </p:txBody>
      </p:sp>
    </p:spTree>
    <p:extLst>
      <p:ext uri="{BB962C8B-B14F-4D97-AF65-F5344CB8AC3E}">
        <p14:creationId xmlns:p14="http://schemas.microsoft.com/office/powerpoint/2010/main" val="2361721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8C5853-73EE-4352-BF82-7694011E8EB4}"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1E568-0857-4E18-BA0B-A6F22530D24E}" type="slidenum">
              <a:rPr lang="en-US" smtClean="0"/>
              <a:t>‹#›</a:t>
            </a:fld>
            <a:endParaRPr lang="en-US"/>
          </a:p>
        </p:txBody>
      </p:sp>
    </p:spTree>
    <p:extLst>
      <p:ext uri="{BB962C8B-B14F-4D97-AF65-F5344CB8AC3E}">
        <p14:creationId xmlns:p14="http://schemas.microsoft.com/office/powerpoint/2010/main" val="1834651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8C5853-73EE-4352-BF82-7694011E8EB4}"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1E568-0857-4E18-BA0B-A6F22530D24E}" type="slidenum">
              <a:rPr lang="en-US" smtClean="0"/>
              <a:t>‹#›</a:t>
            </a:fld>
            <a:endParaRPr lang="en-US"/>
          </a:p>
        </p:txBody>
      </p:sp>
    </p:spTree>
    <p:extLst>
      <p:ext uri="{BB962C8B-B14F-4D97-AF65-F5344CB8AC3E}">
        <p14:creationId xmlns:p14="http://schemas.microsoft.com/office/powerpoint/2010/main" val="4052994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8C5853-73EE-4352-BF82-7694011E8EB4}"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1E568-0857-4E18-BA0B-A6F22530D24E}" type="slidenum">
              <a:rPr lang="en-US" smtClean="0"/>
              <a:t>‹#›</a:t>
            </a:fld>
            <a:endParaRPr lang="en-US"/>
          </a:p>
        </p:txBody>
      </p:sp>
    </p:spTree>
    <p:extLst>
      <p:ext uri="{BB962C8B-B14F-4D97-AF65-F5344CB8AC3E}">
        <p14:creationId xmlns:p14="http://schemas.microsoft.com/office/powerpoint/2010/main" val="3884640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8C5853-73EE-4352-BF82-7694011E8EB4}" type="datetimeFigureOut">
              <a:rPr lang="en-US" smtClean="0"/>
              <a:t>4/9/2017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1E568-0857-4E18-BA0B-A6F22530D24E}" type="slidenum">
              <a:rPr lang="en-US" smtClean="0"/>
              <a:t>‹#›</a:t>
            </a:fld>
            <a:endParaRPr lang="en-US"/>
          </a:p>
        </p:txBody>
      </p:sp>
    </p:spTree>
    <p:extLst>
      <p:ext uri="{BB962C8B-B14F-4D97-AF65-F5344CB8AC3E}">
        <p14:creationId xmlns:p14="http://schemas.microsoft.com/office/powerpoint/2010/main" val="236638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8C5853-73EE-4352-BF82-7694011E8EB4}" type="datetimeFigureOut">
              <a:rPr lang="en-US" smtClean="0"/>
              <a:t>4/9/2017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01E568-0857-4E18-BA0B-A6F22530D24E}" type="slidenum">
              <a:rPr lang="en-US" smtClean="0"/>
              <a:t>‹#›</a:t>
            </a:fld>
            <a:endParaRPr lang="en-US"/>
          </a:p>
        </p:txBody>
      </p:sp>
    </p:spTree>
    <p:extLst>
      <p:ext uri="{BB962C8B-B14F-4D97-AF65-F5344CB8AC3E}">
        <p14:creationId xmlns:p14="http://schemas.microsoft.com/office/powerpoint/2010/main" val="2046539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8C5853-73EE-4352-BF82-7694011E8EB4}" type="datetimeFigureOut">
              <a:rPr lang="en-US" smtClean="0"/>
              <a:t>4/9/2017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01E568-0857-4E18-BA0B-A6F22530D24E}" type="slidenum">
              <a:rPr lang="en-US" smtClean="0"/>
              <a:t>‹#›</a:t>
            </a:fld>
            <a:endParaRPr lang="en-US"/>
          </a:p>
        </p:txBody>
      </p:sp>
    </p:spTree>
    <p:extLst>
      <p:ext uri="{BB962C8B-B14F-4D97-AF65-F5344CB8AC3E}">
        <p14:creationId xmlns:p14="http://schemas.microsoft.com/office/powerpoint/2010/main" val="3629746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8C5853-73EE-4352-BF82-7694011E8EB4}" type="datetimeFigureOut">
              <a:rPr lang="en-US" smtClean="0"/>
              <a:t>4/9/2017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01E568-0857-4E18-BA0B-A6F22530D24E}" type="slidenum">
              <a:rPr lang="en-US" smtClean="0"/>
              <a:t>‹#›</a:t>
            </a:fld>
            <a:endParaRPr lang="en-US"/>
          </a:p>
        </p:txBody>
      </p:sp>
    </p:spTree>
    <p:extLst>
      <p:ext uri="{BB962C8B-B14F-4D97-AF65-F5344CB8AC3E}">
        <p14:creationId xmlns:p14="http://schemas.microsoft.com/office/powerpoint/2010/main" val="2989398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8C5853-73EE-4352-BF82-7694011E8EB4}" type="datetimeFigureOut">
              <a:rPr lang="en-US" smtClean="0"/>
              <a:t>4/9/2017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1E568-0857-4E18-BA0B-A6F22530D24E}" type="slidenum">
              <a:rPr lang="en-US" smtClean="0"/>
              <a:t>‹#›</a:t>
            </a:fld>
            <a:endParaRPr lang="en-US"/>
          </a:p>
        </p:txBody>
      </p:sp>
    </p:spTree>
    <p:extLst>
      <p:ext uri="{BB962C8B-B14F-4D97-AF65-F5344CB8AC3E}">
        <p14:creationId xmlns:p14="http://schemas.microsoft.com/office/powerpoint/2010/main" val="109920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8C5853-73EE-4352-BF82-7694011E8EB4}" type="datetimeFigureOut">
              <a:rPr lang="en-US" smtClean="0"/>
              <a:t>4/9/2017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1E568-0857-4E18-BA0B-A6F22530D24E}" type="slidenum">
              <a:rPr lang="en-US" smtClean="0"/>
              <a:t>‹#›</a:t>
            </a:fld>
            <a:endParaRPr lang="en-US"/>
          </a:p>
        </p:txBody>
      </p:sp>
    </p:spTree>
    <p:extLst>
      <p:ext uri="{BB962C8B-B14F-4D97-AF65-F5344CB8AC3E}">
        <p14:creationId xmlns:p14="http://schemas.microsoft.com/office/powerpoint/2010/main" val="686617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8C5853-73EE-4352-BF82-7694011E8EB4}" type="datetimeFigureOut">
              <a:rPr lang="en-US" smtClean="0"/>
              <a:t>4/9/2017</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01E568-0857-4E18-BA0B-A6F22530D24E}" type="slidenum">
              <a:rPr lang="en-US" smtClean="0"/>
              <a:t>‹#›</a:t>
            </a:fld>
            <a:endParaRPr lang="en-US"/>
          </a:p>
        </p:txBody>
      </p:sp>
    </p:spTree>
    <p:extLst>
      <p:ext uri="{BB962C8B-B14F-4D97-AF65-F5344CB8AC3E}">
        <p14:creationId xmlns:p14="http://schemas.microsoft.com/office/powerpoint/2010/main" val="77725323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7924800" y="457200"/>
            <a:ext cx="228600" cy="215444"/>
          </a:xfrm>
          <a:prstGeom prst="rect">
            <a:avLst/>
          </a:prstGeom>
          <a:noFill/>
        </p:spPr>
        <p:txBody>
          <a:bodyPr wrap="square" rtlCol="0">
            <a:spAutoFit/>
          </a:bodyPr>
          <a:lstStyle/>
          <a:p>
            <a:r>
              <a:rPr lang="en-US" sz="800" b="1" dirty="0">
                <a:latin typeface="Bauhaus 93" charset="0"/>
                <a:ea typeface="Bauhaus 93" charset="0"/>
                <a:cs typeface="Bauhaus 93" charset="0"/>
              </a:rPr>
              <a:t>o</a:t>
            </a:r>
          </a:p>
        </p:txBody>
      </p:sp>
    </p:spTree>
    <p:extLst>
      <p:ext uri="{BB962C8B-B14F-4D97-AF65-F5344CB8AC3E}">
        <p14:creationId xmlns:p14="http://schemas.microsoft.com/office/powerpoint/2010/main" val="1614298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685799"/>
            <a:ext cx="5410200" cy="3785652"/>
          </a:xfrm>
          <a:prstGeom prst="rect">
            <a:avLst/>
          </a:prstGeom>
          <a:noFill/>
        </p:spPr>
        <p:txBody>
          <a:bodyPr wrap="square" rtlCol="0">
            <a:spAutoFit/>
          </a:bodyPr>
          <a:lstStyle/>
          <a:p>
            <a:r>
              <a:rPr lang="en-US" sz="2400" b="1" dirty="0"/>
              <a:t>			Galatians 5:22-26</a:t>
            </a:r>
          </a:p>
          <a:p>
            <a:endParaRPr lang="en-US" sz="2400" b="1" dirty="0"/>
          </a:p>
          <a:p>
            <a:r>
              <a:rPr lang="en-US" sz="2400" b="1" dirty="0"/>
              <a:t>		“Fruit of the spirit is . . . </a:t>
            </a:r>
          </a:p>
          <a:p>
            <a:endParaRPr lang="en-US" sz="2400" b="1" dirty="0"/>
          </a:p>
          <a:p>
            <a:endParaRPr lang="en-US" sz="2400" b="1" dirty="0"/>
          </a:p>
          <a:p>
            <a:r>
              <a:rPr lang="en-US" sz="2400" b="1" dirty="0"/>
              <a:t>Love  -  Joy  -  Peace</a:t>
            </a:r>
          </a:p>
          <a:p>
            <a:endParaRPr lang="en-US" sz="2400" b="1" dirty="0"/>
          </a:p>
          <a:p>
            <a:r>
              <a:rPr lang="en-US" sz="2400" b="1" dirty="0"/>
              <a:t>Longsuffering  -  Kindness  -  Goodness</a:t>
            </a:r>
          </a:p>
          <a:p>
            <a:endParaRPr lang="en-US" sz="2400" b="1" dirty="0"/>
          </a:p>
          <a:p>
            <a:r>
              <a:rPr lang="en-US" sz="2400" b="1" dirty="0"/>
              <a:t>Faithfulness  -  Meekness  -  Self-Control</a:t>
            </a:r>
          </a:p>
        </p:txBody>
      </p:sp>
      <p:sp>
        <p:nvSpPr>
          <p:cNvPr id="3" name="TextBox 2"/>
          <p:cNvSpPr txBox="1"/>
          <p:nvPr/>
        </p:nvSpPr>
        <p:spPr>
          <a:xfrm>
            <a:off x="8077200" y="2523750"/>
            <a:ext cx="2819400" cy="1938992"/>
          </a:xfrm>
          <a:prstGeom prst="rect">
            <a:avLst/>
          </a:prstGeom>
          <a:noFill/>
        </p:spPr>
        <p:txBody>
          <a:bodyPr wrap="square" rtlCol="0">
            <a:spAutoFit/>
          </a:bodyPr>
          <a:lstStyle/>
          <a:p>
            <a:r>
              <a:rPr lang="en-US" sz="2400" b="1" dirty="0"/>
              <a:t>Self</a:t>
            </a:r>
          </a:p>
          <a:p>
            <a:endParaRPr lang="en-US" sz="2400" b="1" dirty="0"/>
          </a:p>
          <a:p>
            <a:r>
              <a:rPr lang="en-US" sz="2400" b="1" dirty="0"/>
              <a:t>Others</a:t>
            </a:r>
          </a:p>
          <a:p>
            <a:endParaRPr lang="en-US" sz="2400" b="1" dirty="0"/>
          </a:p>
          <a:p>
            <a:r>
              <a:rPr lang="en-US" sz="2400" b="1" dirty="0"/>
              <a:t>God</a:t>
            </a:r>
          </a:p>
        </p:txBody>
      </p:sp>
    </p:spTree>
    <p:extLst>
      <p:ext uri="{BB962C8B-B14F-4D97-AF65-F5344CB8AC3E}">
        <p14:creationId xmlns:p14="http://schemas.microsoft.com/office/powerpoint/2010/main" val="917348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66203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2454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1676400" y="609601"/>
            <a:ext cx="8229600" cy="4893647"/>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Pietism</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Leaders  in  development:</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Johann Arndt (1555-1621)</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Philip Jacob </a:t>
            </a:r>
            <a:r>
              <a:rPr lang="en-US" sz="2400" b="1" dirty="0" err="1">
                <a:latin typeface="Times New Roman" panose="02020603050405020304" pitchFamily="18" charset="0"/>
                <a:cs typeface="Times New Roman" panose="02020603050405020304" pitchFamily="18" charset="0"/>
              </a:rPr>
              <a:t>Spener</a:t>
            </a:r>
            <a:r>
              <a:rPr lang="en-US" sz="2400" b="1" dirty="0">
                <a:latin typeface="Times New Roman" panose="02020603050405020304" pitchFamily="18" charset="0"/>
                <a:cs typeface="Times New Roman" panose="02020603050405020304" pitchFamily="18" charset="0"/>
              </a:rPr>
              <a:t> (1635-1705)</a:t>
            </a:r>
          </a:p>
          <a:p>
            <a:endParaRPr lang="en-US" sz="2400" b="1" dirty="0">
              <a:latin typeface="Times New Roman" panose="02020603050405020304" pitchFamily="18" charset="0"/>
              <a:cs typeface="Times New Roman" panose="02020603050405020304" pitchFamily="18" charset="0"/>
            </a:endParaRPr>
          </a:p>
          <a:p>
            <a:r>
              <a:rPr lang="en-US" sz="2400" b="1" dirty="0" err="1">
                <a:latin typeface="Times New Roman" panose="02020603050405020304" pitchFamily="18" charset="0"/>
                <a:cs typeface="Times New Roman" panose="02020603050405020304" pitchFamily="18" charset="0"/>
              </a:rPr>
              <a:t>Auguste</a:t>
            </a:r>
            <a:r>
              <a:rPr lang="en-US" sz="2400" b="1" dirty="0">
                <a:latin typeface="Times New Roman" panose="02020603050405020304" pitchFamily="18" charset="0"/>
                <a:cs typeface="Times New Roman" panose="02020603050405020304" pitchFamily="18" charset="0"/>
              </a:rPr>
              <a:t> Herman </a:t>
            </a:r>
            <a:r>
              <a:rPr lang="en-US" sz="2400" b="1" dirty="0" err="1">
                <a:latin typeface="Times New Roman" panose="02020603050405020304" pitchFamily="18" charset="0"/>
                <a:cs typeface="Times New Roman" panose="02020603050405020304" pitchFamily="18" charset="0"/>
              </a:rPr>
              <a:t>Francke</a:t>
            </a:r>
            <a:r>
              <a:rPr lang="en-US" sz="2400" b="1" dirty="0">
                <a:latin typeface="Times New Roman" panose="02020603050405020304" pitchFamily="18" charset="0"/>
                <a:cs typeface="Times New Roman" panose="02020603050405020304" pitchFamily="18" charset="0"/>
              </a:rPr>
              <a:t> (1603-1727)</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Count Nicolaus Ludwig Von Zinzendorf (1700-1760)</a:t>
            </a:r>
          </a:p>
          <a:p>
            <a:endParaRPr lang="en-US"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825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066800"/>
            <a:ext cx="8496300" cy="2677656"/>
          </a:xfrm>
          <a:prstGeom prst="rect">
            <a:avLst/>
          </a:prstGeom>
          <a:noFill/>
        </p:spPr>
        <p:txBody>
          <a:bodyPr wrap="square" rtlCol="0">
            <a:spAutoFit/>
          </a:bodyPr>
          <a:lstStyle/>
          <a:p>
            <a:r>
              <a:rPr lang="en-US" sz="2400" b="1" dirty="0"/>
              <a:t>‘Direct communication from God, by definition, constitutes some form of new revelation.  Such revelations would, at least in principle, indicate that the Scriptures were not sufficient or final.’</a:t>
            </a:r>
          </a:p>
          <a:p>
            <a:endParaRPr lang="en-US" sz="2400" b="1" dirty="0"/>
          </a:p>
          <a:p>
            <a:endParaRPr lang="en-US" sz="2400" b="1" dirty="0"/>
          </a:p>
          <a:p>
            <a:r>
              <a:rPr lang="en-US" sz="2400" b="1" dirty="0"/>
              <a:t>		John Armstrong,  </a:t>
            </a:r>
            <a:r>
              <a:rPr lang="en-US" sz="2400" b="1" i="1" dirty="0"/>
              <a:t>The Compromised Church, </a:t>
            </a:r>
            <a:r>
              <a:rPr lang="en-US" sz="2400" b="1" dirty="0"/>
              <a:t>p. 272</a:t>
            </a:r>
            <a:endParaRPr lang="en-US" sz="2400" b="1" i="1" dirty="0"/>
          </a:p>
          <a:p>
            <a:r>
              <a:rPr lang="en-US" sz="2400" b="1" dirty="0"/>
              <a:t>This is how Wayne </a:t>
            </a:r>
            <a:r>
              <a:rPr lang="en-US" sz="2400" b="1" dirty="0" err="1"/>
              <a:t>Grudem</a:t>
            </a:r>
            <a:r>
              <a:rPr lang="en-US" sz="2400" b="1" dirty="0"/>
              <a:t> explains it:</a:t>
            </a:r>
          </a:p>
        </p:txBody>
      </p:sp>
    </p:spTree>
    <p:extLst>
      <p:ext uri="{BB962C8B-B14F-4D97-AF65-F5344CB8AC3E}">
        <p14:creationId xmlns:p14="http://schemas.microsoft.com/office/powerpoint/2010/main" val="1816205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152401"/>
            <a:ext cx="7696200" cy="5632311"/>
          </a:xfrm>
          <a:prstGeom prst="rect">
            <a:avLst/>
          </a:prstGeom>
          <a:noFill/>
        </p:spPr>
        <p:txBody>
          <a:bodyPr wrap="square" rtlCol="0">
            <a:spAutoFit/>
          </a:bodyPr>
          <a:lstStyle/>
          <a:p>
            <a:endParaRPr lang="en-US" sz="2400" b="1" dirty="0"/>
          </a:p>
          <a:p>
            <a:r>
              <a:rPr lang="en-US" sz="2400" b="1" dirty="0"/>
              <a:t>There is almost uniform testimony from all section of the charismatic movement that prophecy is imperfect and impure, and will contain some elements which are not to be obeyed or trusted.  The Anglican charismatic leaders Dennis and Rita Bennett write, ‘We are not expected to accept every word spoken through the gifts of utterance … but we are only to accept what is quickened to us by the Holy Spirit and is in agreement with the Bible … one manifestation may be 75% God and 25% the person’s own thought.  We must discern between the two.’11</a:t>
            </a:r>
          </a:p>
          <a:p>
            <a:endParaRPr lang="en-US" sz="2400" b="1" dirty="0"/>
          </a:p>
          <a:p>
            <a:r>
              <a:rPr lang="en-US" sz="2400" b="1" dirty="0"/>
              <a:t>	Wayne </a:t>
            </a:r>
            <a:r>
              <a:rPr lang="en-US" sz="2400" b="1" dirty="0" err="1"/>
              <a:t>Grudem</a:t>
            </a:r>
            <a:r>
              <a:rPr lang="en-US" sz="2400" b="1" dirty="0"/>
              <a:t>,</a:t>
            </a:r>
          </a:p>
          <a:p>
            <a:r>
              <a:rPr lang="en-US" sz="2400" b="1" dirty="0"/>
              <a:t>	</a:t>
            </a:r>
            <a:r>
              <a:rPr lang="en-US" sz="2400" b="1" i="1" dirty="0"/>
              <a:t>The Gift of Prophecy in the New Testament and Today</a:t>
            </a:r>
            <a:r>
              <a:rPr lang="en-US" sz="2400" b="1" dirty="0"/>
              <a:t>, p.110</a:t>
            </a:r>
          </a:p>
        </p:txBody>
      </p:sp>
    </p:spTree>
    <p:extLst>
      <p:ext uri="{BB962C8B-B14F-4D97-AF65-F5344CB8AC3E}">
        <p14:creationId xmlns:p14="http://schemas.microsoft.com/office/powerpoint/2010/main" val="1373148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533400"/>
            <a:ext cx="7315200" cy="4154984"/>
          </a:xfrm>
          <a:prstGeom prst="rect">
            <a:avLst/>
          </a:prstGeom>
          <a:noFill/>
        </p:spPr>
        <p:txBody>
          <a:bodyPr wrap="square" rtlCol="0">
            <a:spAutoFit/>
          </a:bodyPr>
          <a:lstStyle/>
          <a:p>
            <a:r>
              <a:rPr lang="en-US" sz="2400" b="1" dirty="0"/>
              <a:t>For example, Jack Deere, a leading Vineyard theologian, writes:</a:t>
            </a:r>
          </a:p>
          <a:p>
            <a:endParaRPr lang="en-US" sz="2400" b="1" dirty="0"/>
          </a:p>
          <a:p>
            <a:r>
              <a:rPr lang="en-US" sz="2400" b="1" dirty="0"/>
              <a:t>	God can and does give personal words of directions to believers today that cannot be found in the Bible.  I do  not believe that he gives direction that contradicts the Bible, but direction that cannot be found in the Bible.</a:t>
            </a:r>
          </a:p>
          <a:p>
            <a:endParaRPr lang="en-US" sz="2400" b="1" dirty="0"/>
          </a:p>
          <a:p>
            <a:endParaRPr lang="en-US" sz="2400" b="1" dirty="0"/>
          </a:p>
          <a:p>
            <a:r>
              <a:rPr lang="en-US" sz="2400" b="1" dirty="0"/>
              <a:t>	Jack Deere, “</a:t>
            </a:r>
            <a:r>
              <a:rPr lang="en-US" sz="2400" b="1" i="1" dirty="0"/>
              <a:t>Vineyard Position Paper #2, p. 15</a:t>
            </a:r>
          </a:p>
        </p:txBody>
      </p:sp>
    </p:spTree>
    <p:extLst>
      <p:ext uri="{BB962C8B-B14F-4D97-AF65-F5344CB8AC3E}">
        <p14:creationId xmlns:p14="http://schemas.microsoft.com/office/powerpoint/2010/main" val="1373148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228601"/>
            <a:ext cx="8229600" cy="6740307"/>
          </a:xfrm>
          <a:prstGeom prst="rect">
            <a:avLst/>
          </a:prstGeom>
          <a:noFill/>
        </p:spPr>
        <p:txBody>
          <a:bodyPr wrap="square" rtlCol="0">
            <a:spAutoFit/>
          </a:bodyPr>
          <a:lstStyle/>
          <a:p>
            <a:r>
              <a:rPr lang="en-US" sz="2400" b="1" dirty="0"/>
              <a:t>But how does a person know if he is really hearing from God?  Wayne </a:t>
            </a:r>
            <a:r>
              <a:rPr lang="en-US" sz="2400" b="1" dirty="0" err="1"/>
              <a:t>Grudem</a:t>
            </a:r>
            <a:r>
              <a:rPr lang="en-US" sz="2400" b="1" dirty="0"/>
              <a:t>, a highly regarded theologian who nevertheless is a wholesale believer in extra-biblical revelations of many kinds, answers:</a:t>
            </a:r>
          </a:p>
          <a:p>
            <a:r>
              <a:rPr lang="en-US" sz="2400" b="1" dirty="0"/>
              <a:t>	</a:t>
            </a:r>
          </a:p>
          <a:p>
            <a:r>
              <a:rPr lang="en-US" sz="2400" b="1" dirty="0"/>
              <a:t>Did the revelation seem like something from the Holy Spirit; did it seem to be similar to other experiences of the Holy Spirit which he had known previously in worship.  Beyond this it is difficult to specify much further, except to say that over time a congregation would probably become more adept at making evaluations … and become more adept at recognizing a genuine revelation from the Holy Spirit and distinguishing it from their own thought .10</a:t>
            </a:r>
          </a:p>
          <a:p>
            <a:endParaRPr lang="en-US" sz="2400" b="1" dirty="0"/>
          </a:p>
          <a:p>
            <a:r>
              <a:rPr lang="en-US" sz="2400" b="1" dirty="0"/>
              <a:t>	Wayne </a:t>
            </a:r>
            <a:r>
              <a:rPr lang="en-US" sz="2400" b="1" dirty="0" err="1"/>
              <a:t>Grudem</a:t>
            </a:r>
            <a:r>
              <a:rPr lang="en-US" sz="2400" b="1" dirty="0"/>
              <a:t>,</a:t>
            </a:r>
          </a:p>
          <a:p>
            <a:r>
              <a:rPr lang="en-US" sz="2400" b="1" dirty="0"/>
              <a:t>	</a:t>
            </a:r>
            <a:r>
              <a:rPr lang="en-US" sz="2400" b="1" i="1" dirty="0"/>
              <a:t>The Gift of Prophecy in the New Testament and Today</a:t>
            </a:r>
            <a:r>
              <a:rPr lang="en-US" sz="2400" b="1" dirty="0"/>
              <a:t>, 								p.110</a:t>
            </a:r>
          </a:p>
          <a:p>
            <a:endParaRPr lang="en-US" sz="2400" b="1" dirty="0"/>
          </a:p>
        </p:txBody>
      </p:sp>
    </p:spTree>
    <p:extLst>
      <p:ext uri="{BB962C8B-B14F-4D97-AF65-F5344CB8AC3E}">
        <p14:creationId xmlns:p14="http://schemas.microsoft.com/office/powerpoint/2010/main" val="1389182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533401"/>
            <a:ext cx="8229600" cy="6001643"/>
          </a:xfrm>
          <a:prstGeom prst="rect">
            <a:avLst/>
          </a:prstGeom>
          <a:noFill/>
        </p:spPr>
        <p:txBody>
          <a:bodyPr wrap="square" rtlCol="0">
            <a:spAutoFit/>
          </a:bodyPr>
          <a:lstStyle/>
          <a:p>
            <a:r>
              <a:rPr lang="en-US" sz="2400" b="1" dirty="0"/>
              <a:t> Donald S. Whitney reminds us,</a:t>
            </a:r>
          </a:p>
          <a:p>
            <a:r>
              <a:rPr lang="en-US" sz="2400" b="1" dirty="0"/>
              <a:t>	The evangelistic methods of Jesus and the apostles was not to urge people to seek direct experiences with God; instead they went about preaching and teaching the Scriptures (see, for instance, Mark 1:14-15).  And Jesus did not say that once we have spiritual life we live by direct mystical experience with God; rather, we ‘live … on every word that comes from the mouth of God’ (Matthew 4:4).  ‘All Scripture is God-breathed and is useful for teaching, rebuking, correcting and training in righteousness, so that the man of God may be thoroughly equipped for every good work’ (2 Timothy 3:16-17).  That includes the ‘good work’ of growing in knowledge of God and likeness to Christ.  So in Scripture the normative method of meeting God is throughScripture.4</a:t>
            </a:r>
          </a:p>
          <a:p>
            <a:endParaRPr lang="en-US" sz="2400" b="1" dirty="0"/>
          </a:p>
          <a:p>
            <a:r>
              <a:rPr lang="en-US" sz="2400" b="1" dirty="0"/>
              <a:t>		Whitney: </a:t>
            </a:r>
            <a:r>
              <a:rPr lang="en-US" sz="2400" b="1" i="1" dirty="0"/>
              <a:t>The Compromised Church</a:t>
            </a:r>
            <a:r>
              <a:rPr lang="en-US" sz="2400" b="1" dirty="0"/>
              <a:t>, p. 246</a:t>
            </a:r>
          </a:p>
        </p:txBody>
      </p:sp>
    </p:spTree>
    <p:extLst>
      <p:ext uri="{BB962C8B-B14F-4D97-AF65-F5344CB8AC3E}">
        <p14:creationId xmlns:p14="http://schemas.microsoft.com/office/powerpoint/2010/main" val="1389182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381001"/>
            <a:ext cx="7924800" cy="6001643"/>
          </a:xfrm>
          <a:prstGeom prst="rect">
            <a:avLst/>
          </a:prstGeom>
          <a:noFill/>
        </p:spPr>
        <p:txBody>
          <a:bodyPr wrap="square" rtlCol="0">
            <a:spAutoFit/>
          </a:bodyPr>
          <a:lstStyle/>
          <a:p>
            <a:r>
              <a:rPr lang="en-US" sz="2400" b="1" dirty="0"/>
              <a:t>Sinclair Ferguson writes,</a:t>
            </a:r>
          </a:p>
          <a:p>
            <a:r>
              <a:rPr lang="en-US" sz="2400" b="1" dirty="0"/>
              <a:t>	In Calvin’s day, “The Spiritual Ones’ were a major thorn in the flesh to biblical reformation.  Calvin despaired of helping people who felt the need to mention the Spirit in every second sentence they spoke!  For the Puritans, the ‘Inner Light’ movement constituted a similar danger.  In both cases ‘what the Spirit said’ and ‘what the [human] spirit heard’ were divorced from and then exalted over the Word.  Put more brutally, subjective feeling and emotion reigned supreme over the objective revelation of Scripture.  Similarly, today the subjective, experiential, self-oriented, ‘touch-feely’ secular mind of the 1960s has come home to roost in the evangelical world.6</a:t>
            </a:r>
          </a:p>
          <a:p>
            <a:endParaRPr lang="en-US" sz="2400" b="1" dirty="0"/>
          </a:p>
          <a:p>
            <a:r>
              <a:rPr lang="en-US" sz="2400" b="1" dirty="0"/>
              <a:t>		Sinclair Ferguson, quoted in</a:t>
            </a:r>
          </a:p>
          <a:p>
            <a:r>
              <a:rPr lang="en-US" sz="2400" b="1" dirty="0"/>
              <a:t>		</a:t>
            </a:r>
            <a:r>
              <a:rPr lang="en-US" sz="2400" b="1" i="1" dirty="0"/>
              <a:t>The Compromised Church,</a:t>
            </a:r>
            <a:r>
              <a:rPr lang="en-US" sz="2400" b="1" dirty="0"/>
              <a:t> p. 272</a:t>
            </a:r>
          </a:p>
        </p:txBody>
      </p:sp>
    </p:spTree>
    <p:extLst>
      <p:ext uri="{BB962C8B-B14F-4D97-AF65-F5344CB8AC3E}">
        <p14:creationId xmlns:p14="http://schemas.microsoft.com/office/powerpoint/2010/main" val="1402454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Box 3"/>
          <p:cNvSpPr txBox="1"/>
          <p:nvPr/>
        </p:nvSpPr>
        <p:spPr>
          <a:xfrm>
            <a:off x="1371600" y="7391400"/>
            <a:ext cx="9414934" cy="7294305"/>
          </a:xfrm>
          <a:prstGeom prst="rect">
            <a:avLst/>
          </a:prstGeom>
          <a:solidFill>
            <a:schemeClr val="tx2"/>
          </a:solidFill>
          <a:ln>
            <a:solidFill>
              <a:schemeClr val="accent1"/>
            </a:solidFill>
          </a:ln>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2" name="TextBox 1"/>
          <p:cNvSpPr txBox="1"/>
          <p:nvPr/>
        </p:nvSpPr>
        <p:spPr>
          <a:xfrm>
            <a:off x="1515533" y="914400"/>
            <a:ext cx="9408738" cy="3785652"/>
          </a:xfrm>
          <a:prstGeom prst="rect">
            <a:avLst/>
          </a:prstGeom>
          <a:solidFill>
            <a:schemeClr val="bg2"/>
          </a:solidFill>
        </p:spPr>
        <p:txBody>
          <a:bodyPr wrap="square" rtlCol="0">
            <a:spAutoFit/>
          </a:bodyPr>
          <a:lstStyle/>
          <a:p>
            <a:r>
              <a:rPr lang="en-US" sz="2400" b="1" dirty="0">
                <a:latin typeface="Times New Roman" panose="02020603050405020304" pitchFamily="18" charset="0"/>
                <a:cs typeface="Times New Roman" panose="02020603050405020304" pitchFamily="18" charset="0"/>
              </a:rPr>
              <a:t>“Drunk”  on  the  spirit  (Eph. 5:15-21)</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“speaking one to another in psalms, hymns and spiritual songs”</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“giving thanks always for all things in the name of our Lord Jesus Christ to God, even the Father”</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“subjecting yourselves one to another in the fear of Christ” </a:t>
            </a:r>
          </a:p>
          <a:p>
            <a:endParaRPr lang="en-US"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682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995</TotalTime>
  <Words>293</Words>
  <Application>Microsoft Office PowerPoint</Application>
  <PresentationFormat>Widescreen</PresentationFormat>
  <Paragraphs>89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Bauhaus 93</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 Owen</dc:creator>
  <cp:lastModifiedBy>Randy Gilmore</cp:lastModifiedBy>
  <cp:revision>87</cp:revision>
  <dcterms:created xsi:type="dcterms:W3CDTF">2016-04-23T19:43:27Z</dcterms:created>
  <dcterms:modified xsi:type="dcterms:W3CDTF">2017-04-09T12:19:31Z</dcterms:modified>
</cp:coreProperties>
</file>