
<file path=[Content_Types].xml><?xml version="1.0" encoding="utf-8"?>
<Types xmlns="http://schemas.openxmlformats.org/package/2006/content-types">
  <Default Extension="xml" ContentType="application/xml"/>
  <Default Extension="jpeg" ContentType="image/jpeg"/>
  <Default Extension="wdp" ContentType="image/vnd.ms-photo"/>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75" r:id="rId2"/>
    <p:sldId id="264" r:id="rId3"/>
    <p:sldId id="259" r:id="rId4"/>
    <p:sldId id="265" r:id="rId5"/>
    <p:sldId id="257" r:id="rId6"/>
    <p:sldId id="266" r:id="rId7"/>
    <p:sldId id="260" r:id="rId8"/>
    <p:sldId id="262" r:id="rId9"/>
    <p:sldId id="268" r:id="rId10"/>
    <p:sldId id="269" r:id="rId11"/>
    <p:sldId id="272" r:id="rId12"/>
    <p:sldId id="273" r:id="rId13"/>
    <p:sldId id="274" r:id="rId14"/>
    <p:sldId id="267" r:id="rId15"/>
    <p:sldId id="276"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ADAD"/>
    <a:srgbClr val="878787"/>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6" autoAdjust="0"/>
    <p:restoredTop sz="94612"/>
  </p:normalViewPr>
  <p:slideViewPr>
    <p:cSldViewPr snapToGrid="0" snapToObjects="1">
      <p:cViewPr varScale="1">
        <p:scale>
          <a:sx n="170" d="100"/>
          <a:sy n="170" d="100"/>
        </p:scale>
        <p:origin x="288"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E6A227-24FA-4C46-B75E-6F56ABF976A5}" type="datetimeFigureOut">
              <a:rPr lang="en-US" smtClean="0"/>
              <a:t>4/2/17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7066E7-D81F-5F4C-AE9F-AD42FE7D706A}" type="slidenum">
              <a:rPr lang="en-US" smtClean="0"/>
              <a:t>‹#›</a:t>
            </a:fld>
            <a:endParaRPr lang="en-US"/>
          </a:p>
        </p:txBody>
      </p:sp>
    </p:spTree>
    <p:extLst>
      <p:ext uri="{BB962C8B-B14F-4D97-AF65-F5344CB8AC3E}">
        <p14:creationId xmlns:p14="http://schemas.microsoft.com/office/powerpoint/2010/main" val="424850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45003-6E3C-3648-A835-462304416F3F}" type="datetimeFigureOut">
              <a:rPr lang="en-US" smtClean="0"/>
              <a:t>4/2/17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F70F8-3245-6343-8374-28A6B02FE406}" type="slidenum">
              <a:rPr lang="en-US" smtClean="0"/>
              <a:t>‹#›</a:t>
            </a:fld>
            <a:endParaRPr lang="en-US"/>
          </a:p>
        </p:txBody>
      </p:sp>
    </p:spTree>
    <p:extLst>
      <p:ext uri="{BB962C8B-B14F-4D97-AF65-F5344CB8AC3E}">
        <p14:creationId xmlns:p14="http://schemas.microsoft.com/office/powerpoint/2010/main" val="299297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F70F8-3245-6343-8374-28A6B02FE406}" type="slidenum">
              <a:rPr lang="en-US" smtClean="0"/>
              <a:t>7</a:t>
            </a:fld>
            <a:endParaRPr lang="en-US"/>
          </a:p>
        </p:txBody>
      </p:sp>
    </p:spTree>
    <p:extLst>
      <p:ext uri="{BB962C8B-B14F-4D97-AF65-F5344CB8AC3E}">
        <p14:creationId xmlns:p14="http://schemas.microsoft.com/office/powerpoint/2010/main" val="701105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F70F8-3245-6343-8374-28A6B02FE406}" type="slidenum">
              <a:rPr lang="en-US" smtClean="0"/>
              <a:t>10</a:t>
            </a:fld>
            <a:endParaRPr lang="en-US"/>
          </a:p>
        </p:txBody>
      </p:sp>
    </p:spTree>
    <p:extLst>
      <p:ext uri="{BB962C8B-B14F-4D97-AF65-F5344CB8AC3E}">
        <p14:creationId xmlns:p14="http://schemas.microsoft.com/office/powerpoint/2010/main" val="6331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4024746" y="3818614"/>
            <a:ext cx="1117986" cy="259519"/>
          </a:xfrm>
        </p:spPr>
        <p:txBody>
          <a:bodyPr>
            <a:normAutofit/>
          </a:bodyPr>
          <a:lstStyle>
            <a:lvl1pPr>
              <a:defRPr sz="900"/>
            </a:lvl1pPr>
          </a:lstStyle>
          <a:p>
            <a:pPr lvl="0"/>
            <a:r>
              <a:rPr lang="en-US" dirty="0" smtClean="0"/>
              <a:t>Add Your Subtitle</a:t>
            </a:r>
            <a:endParaRPr lang="en-US" dirty="0"/>
          </a:p>
        </p:txBody>
      </p:sp>
    </p:spTree>
    <p:extLst>
      <p:ext uri="{BB962C8B-B14F-4D97-AF65-F5344CB8AC3E}">
        <p14:creationId xmlns:p14="http://schemas.microsoft.com/office/powerpoint/2010/main" val="1018787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024746" y="3818614"/>
            <a:ext cx="1117986" cy="259519"/>
          </a:xfrm>
        </p:spPr>
        <p:txBody>
          <a:bodyPr>
            <a:normAutofit/>
          </a:bodyPr>
          <a:lstStyle>
            <a:lvl1pPr>
              <a:defRPr sz="900"/>
            </a:lvl1pPr>
          </a:lstStyle>
          <a:p>
            <a:pPr lvl="0"/>
            <a:r>
              <a:rPr lang="en-US" dirty="0" smtClean="0"/>
              <a:t>Add Your Subtitle</a:t>
            </a:r>
            <a:endParaRPr lang="en-US" dirty="0"/>
          </a:p>
        </p:txBody>
      </p:sp>
      <p:sp>
        <p:nvSpPr>
          <p:cNvPr id="5" name="Title 1"/>
          <p:cNvSpPr>
            <a:spLocks noGrp="1"/>
          </p:cNvSpPr>
          <p:nvPr>
            <p:ph type="title" hasCustomPrompt="1"/>
          </p:nvPr>
        </p:nvSpPr>
        <p:spPr>
          <a:xfrm>
            <a:off x="1913989" y="1574016"/>
            <a:ext cx="5330553" cy="1976463"/>
          </a:xfrm>
        </p:spPr>
        <p:txBody>
          <a:bodyPr/>
          <a:lstStyle/>
          <a:p>
            <a:r>
              <a:rPr lang="en-US" dirty="0" smtClean="0"/>
              <a:t>Add Your Title</a:t>
            </a:r>
            <a:endParaRPr lang="en-US" dirty="0"/>
          </a:p>
        </p:txBody>
      </p:sp>
    </p:spTree>
    <p:extLst>
      <p:ext uri="{BB962C8B-B14F-4D97-AF65-F5344CB8AC3E}">
        <p14:creationId xmlns:p14="http://schemas.microsoft.com/office/powerpoint/2010/main" val="3366272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8313" y="375617"/>
            <a:ext cx="6060720" cy="4405934"/>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1941050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375617"/>
            <a:ext cx="6060720" cy="4405934"/>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3630400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68313" y="375617"/>
            <a:ext cx="6060720" cy="4405934"/>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
        <p:nvSpPr>
          <p:cNvPr id="6" name="Title 1"/>
          <p:cNvSpPr>
            <a:spLocks noGrp="1"/>
          </p:cNvSpPr>
          <p:nvPr>
            <p:ph type="title" hasCustomPrompt="1"/>
          </p:nvPr>
        </p:nvSpPr>
        <p:spPr>
          <a:xfrm>
            <a:off x="6698968" y="3684629"/>
            <a:ext cx="2239290" cy="878930"/>
          </a:xfrm>
        </p:spPr>
        <p:txBody>
          <a:bodyPr>
            <a:normAutofit/>
          </a:bodyPr>
          <a:lstStyle>
            <a:lvl1pPr>
              <a:defRPr sz="1600"/>
            </a:lvl1pPr>
          </a:lstStyle>
          <a:p>
            <a:r>
              <a:rPr lang="en-US" dirty="0" smtClean="0"/>
              <a:t>Add Your Title</a:t>
            </a:r>
            <a:endParaRPr lang="en-US" dirty="0"/>
          </a:p>
        </p:txBody>
      </p:sp>
    </p:spTree>
    <p:extLst>
      <p:ext uri="{BB962C8B-B14F-4D97-AF65-F5344CB8AC3E}">
        <p14:creationId xmlns:p14="http://schemas.microsoft.com/office/powerpoint/2010/main" val="3343601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421372"/>
            <a:ext cx="8160063" cy="336511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Scripture Here</a:t>
            </a:r>
          </a:p>
        </p:txBody>
      </p:sp>
      <p:sp>
        <p:nvSpPr>
          <p:cNvPr id="10" name="Text Placeholder 9"/>
          <p:cNvSpPr>
            <a:spLocks noGrp="1"/>
          </p:cNvSpPr>
          <p:nvPr>
            <p:ph type="body" sz="quarter" idx="14" hasCustomPrompt="1"/>
          </p:nvPr>
        </p:nvSpPr>
        <p:spPr>
          <a:xfrm>
            <a:off x="527050" y="4021138"/>
            <a:ext cx="8159750" cy="742690"/>
          </a:xfrm>
        </p:spPr>
        <p:txBody>
          <a:bodyPr>
            <a:normAutofit/>
          </a:bodyPr>
          <a:lstStyle>
            <a:lvl1pPr>
              <a:defRPr sz="1400" baseline="0"/>
            </a:lvl1pPr>
          </a:lstStyle>
          <a:p>
            <a:pPr lvl="0"/>
            <a:r>
              <a:rPr lang="en-US" dirty="0" smtClean="0"/>
              <a:t>Add Verse Here</a:t>
            </a:r>
            <a:endParaRPr lang="en-US" dirty="0"/>
          </a:p>
        </p:txBody>
      </p:sp>
    </p:spTree>
    <p:extLst>
      <p:ext uri="{BB962C8B-B14F-4D97-AF65-F5344CB8AC3E}">
        <p14:creationId xmlns:p14="http://schemas.microsoft.com/office/powerpoint/2010/main" val="4063350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421372"/>
            <a:ext cx="8160063" cy="435416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Text Here</a:t>
            </a:r>
            <a:endParaRPr lang="en-US" dirty="0"/>
          </a:p>
        </p:txBody>
      </p:sp>
    </p:spTree>
    <p:extLst>
      <p:ext uri="{BB962C8B-B14F-4D97-AF65-F5344CB8AC3E}">
        <p14:creationId xmlns:p14="http://schemas.microsoft.com/office/powerpoint/2010/main" val="382251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4/2/17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6.wdp"/><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 Id="rId3" Type="http://schemas.microsoft.com/office/2007/relationships/hdphoto" Target="../media/hdphoto6.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 Id="rId3" Type="http://schemas.microsoft.com/office/2007/relationships/hdphoto" Target="../media/hdphoto6.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 Id="rId3" Type="http://schemas.microsoft.com/office/2007/relationships/hdphoto" Target="../media/hdphoto6.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9.jpeg"/><Relationship Id="rId5" Type="http://schemas.microsoft.com/office/2007/relationships/hdphoto" Target="../media/hdphoto2.wdp"/><Relationship Id="rId6"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3.wdp"/><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 Id="rId3" Type="http://schemas.microsoft.com/office/2007/relationships/hdphoto" Target="../media/hdphoto4.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 Id="rId3"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09988" cy="523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6335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bright="35000" contrast="5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4" name="Text Placeholder 1"/>
          <p:cNvSpPr>
            <a:spLocks noGrp="1"/>
          </p:cNvSpPr>
          <p:nvPr>
            <p:ph type="body" sz="quarter" idx="10"/>
          </p:nvPr>
        </p:nvSpPr>
        <p:spPr>
          <a:xfrm>
            <a:off x="225778" y="635264"/>
            <a:ext cx="6412089" cy="3857716"/>
          </a:xfrm>
        </p:spPr>
        <p:txBody>
          <a:bodyPr anchor="t">
            <a:noAutofit/>
          </a:bodyPr>
          <a:lstStyle/>
          <a:p>
            <a:pPr marL="122238" lvl="4"/>
            <a:r>
              <a:rPr lang="en-US" sz="2800" b="1" u="sng" dirty="0">
                <a:latin typeface="Century" charset="0"/>
                <a:ea typeface="Century" charset="0"/>
                <a:cs typeface="Century" charset="0"/>
              </a:rPr>
              <a:t>Mt. 11:13-15 </a:t>
            </a:r>
            <a:r>
              <a:rPr lang="en-US" sz="2800" b="1" dirty="0">
                <a:latin typeface="Century" charset="0"/>
                <a:ea typeface="Century" charset="0"/>
                <a:cs typeface="Century" charset="0"/>
              </a:rPr>
              <a:t>- “For all the Prophets and the Law prophesied until John, and if you are willing to accept it, he is Elijah who is to come. He who has ears to hear, let him hear.”</a:t>
            </a:r>
          </a:p>
        </p:txBody>
      </p:sp>
    </p:spTree>
    <p:extLst>
      <p:ext uri="{BB962C8B-B14F-4D97-AF65-F5344CB8AC3E}">
        <p14:creationId xmlns:p14="http://schemas.microsoft.com/office/powerpoint/2010/main" val="970021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35000" contrast="5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468312" y="375617"/>
            <a:ext cx="7720648" cy="2886872"/>
          </a:xfrm>
        </p:spPr>
        <p:txBody>
          <a:bodyPr anchor="t">
            <a:normAutofit fontScale="92500"/>
          </a:bodyPr>
          <a:lstStyle/>
          <a:p>
            <a:pPr algn="l"/>
            <a:r>
              <a:rPr lang="en-US" sz="3500" u="sng" dirty="0" smtClean="0">
                <a:latin typeface="Century" charset="0"/>
                <a:ea typeface="Century" charset="0"/>
                <a:cs typeface="Century" charset="0"/>
              </a:rPr>
              <a:t>Lessons Learned from John the Baptist</a:t>
            </a:r>
          </a:p>
          <a:p>
            <a:pPr marL="457200" indent="-457200" algn="l">
              <a:buFont typeface="Arial" charset="0"/>
              <a:buChar char="•"/>
            </a:pPr>
            <a:r>
              <a:rPr lang="en-US" dirty="0" smtClean="0">
                <a:latin typeface="Century" charset="0"/>
                <a:ea typeface="Century" charset="0"/>
                <a:cs typeface="Century" charset="0"/>
              </a:rPr>
              <a:t>Humility</a:t>
            </a:r>
          </a:p>
          <a:p>
            <a:pPr marL="1371600" lvl="1">
              <a:buFont typeface="Arial" charset="0"/>
              <a:buChar char="•"/>
            </a:pPr>
            <a:r>
              <a:rPr lang="en-US" dirty="0" smtClean="0">
                <a:latin typeface="Century" charset="0"/>
                <a:ea typeface="Century" charset="0"/>
                <a:cs typeface="Century" charset="0"/>
              </a:rPr>
              <a:t>“I am not the Christ”</a:t>
            </a:r>
          </a:p>
          <a:p>
            <a:pPr marL="1371600" lvl="1">
              <a:buFont typeface="Arial" charset="0"/>
              <a:buChar char="•"/>
            </a:pPr>
            <a:r>
              <a:rPr lang="en-US" dirty="0" smtClean="0">
                <a:latin typeface="Century" charset="0"/>
                <a:ea typeface="Century" charset="0"/>
                <a:cs typeface="Century" charset="0"/>
              </a:rPr>
              <a:t>“I am not Elijah”</a:t>
            </a:r>
          </a:p>
          <a:p>
            <a:pPr marL="1371600" lvl="1">
              <a:buFont typeface="Arial" charset="0"/>
              <a:buChar char="•"/>
            </a:pPr>
            <a:r>
              <a:rPr lang="en-US" dirty="0" smtClean="0">
                <a:latin typeface="Century" charset="0"/>
                <a:ea typeface="Century" charset="0"/>
                <a:cs typeface="Century" charset="0"/>
              </a:rPr>
              <a:t>”I am not the prophet”</a:t>
            </a:r>
            <a:endParaRPr lang="en-US" dirty="0">
              <a:latin typeface="Century" charset="0"/>
              <a:ea typeface="Century" charset="0"/>
              <a:cs typeface="Century" charset="0"/>
            </a:endParaRPr>
          </a:p>
        </p:txBody>
      </p:sp>
      <p:sp>
        <p:nvSpPr>
          <p:cNvPr id="7" name="TextBox 6"/>
          <p:cNvSpPr txBox="1"/>
          <p:nvPr/>
        </p:nvSpPr>
        <p:spPr>
          <a:xfrm>
            <a:off x="718343" y="3523929"/>
            <a:ext cx="5560660" cy="1200329"/>
          </a:xfrm>
          <a:prstGeom prst="rect">
            <a:avLst/>
          </a:prstGeom>
          <a:solidFill>
            <a:srgbClr val="ADADAD">
              <a:alpha val="41961"/>
            </a:srgbClr>
          </a:solidFill>
          <a:ln>
            <a:solidFill>
              <a:schemeClr val="tx1">
                <a:lumMod val="95000"/>
              </a:schemeClr>
            </a:solidFill>
          </a:ln>
        </p:spPr>
        <p:txBody>
          <a:bodyPr wrap="square" rtlCol="0">
            <a:spAutoFit/>
          </a:bodyPr>
          <a:lstStyle/>
          <a:p>
            <a:r>
              <a:rPr lang="en-US" sz="2400" dirty="0">
                <a:latin typeface="Century" charset="0"/>
                <a:ea typeface="Century" charset="0"/>
                <a:cs typeface="Century" charset="0"/>
              </a:rPr>
              <a:t>“I am the voice of one crying in the wilderness make straight the way of the Lord, as said Isaiah the prophet</a:t>
            </a:r>
            <a:r>
              <a:rPr lang="en-US" sz="2400" dirty="0" smtClean="0">
                <a:latin typeface="Century" charset="0"/>
                <a:ea typeface="Century" charset="0"/>
                <a:cs typeface="Century" charset="0"/>
              </a:rPr>
              <a:t>.”</a:t>
            </a:r>
            <a:endParaRPr lang="en-US" sz="2400" dirty="0">
              <a:latin typeface="Century" charset="0"/>
              <a:ea typeface="Century" charset="0"/>
              <a:cs typeface="Century" charset="0"/>
            </a:endParaRPr>
          </a:p>
        </p:txBody>
      </p:sp>
    </p:spTree>
    <p:extLst>
      <p:ext uri="{BB962C8B-B14F-4D97-AF65-F5344CB8AC3E}">
        <p14:creationId xmlns:p14="http://schemas.microsoft.com/office/powerpoint/2010/main" val="1855064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35000" contrast="5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468312" y="375617"/>
            <a:ext cx="7832408" cy="2886872"/>
          </a:xfrm>
        </p:spPr>
        <p:txBody>
          <a:bodyPr anchor="t">
            <a:normAutofit fontScale="92500"/>
          </a:bodyPr>
          <a:lstStyle/>
          <a:p>
            <a:pPr algn="l"/>
            <a:r>
              <a:rPr lang="en-US" sz="3500" u="sng" dirty="0" smtClean="0">
                <a:latin typeface="Century" charset="0"/>
                <a:ea typeface="Century" charset="0"/>
                <a:cs typeface="Century" charset="0"/>
              </a:rPr>
              <a:t>Lessons Learned from John the Baptist</a:t>
            </a:r>
          </a:p>
          <a:p>
            <a:pPr marL="457200" indent="-457200" algn="l">
              <a:buFont typeface="Arial" charset="0"/>
              <a:buChar char="•"/>
            </a:pPr>
            <a:r>
              <a:rPr lang="en-US" b="1" u="sng" dirty="0" smtClean="0">
                <a:latin typeface="Century" charset="0"/>
                <a:ea typeface="Century" charset="0"/>
                <a:cs typeface="Century" charset="0"/>
              </a:rPr>
              <a:t>Humility</a:t>
            </a:r>
          </a:p>
          <a:p>
            <a:pPr marL="1371600" lvl="1">
              <a:buFont typeface="Arial" charset="0"/>
              <a:buChar char="•"/>
            </a:pPr>
            <a:r>
              <a:rPr lang="en-US" dirty="0" smtClean="0">
                <a:latin typeface="Century" charset="0"/>
                <a:ea typeface="Century" charset="0"/>
                <a:cs typeface="Century" charset="0"/>
              </a:rPr>
              <a:t>“I am not the Christ”</a:t>
            </a:r>
          </a:p>
          <a:p>
            <a:pPr marL="1371600" lvl="1">
              <a:buFont typeface="Arial" charset="0"/>
              <a:buChar char="•"/>
            </a:pPr>
            <a:r>
              <a:rPr lang="en-US" dirty="0" smtClean="0">
                <a:latin typeface="Century" charset="0"/>
                <a:ea typeface="Century" charset="0"/>
                <a:cs typeface="Century" charset="0"/>
              </a:rPr>
              <a:t>“I am not Elijah”</a:t>
            </a:r>
          </a:p>
          <a:p>
            <a:pPr marL="1371600" lvl="1">
              <a:buFont typeface="Arial" charset="0"/>
              <a:buChar char="•"/>
            </a:pPr>
            <a:r>
              <a:rPr lang="en-US" dirty="0" smtClean="0">
                <a:latin typeface="Century" charset="0"/>
                <a:ea typeface="Century" charset="0"/>
                <a:cs typeface="Century" charset="0"/>
              </a:rPr>
              <a:t>”I am not the prophet”</a:t>
            </a:r>
            <a:endParaRPr lang="en-US" dirty="0">
              <a:latin typeface="Century" charset="0"/>
              <a:ea typeface="Century" charset="0"/>
              <a:cs typeface="Century" charset="0"/>
            </a:endParaRPr>
          </a:p>
        </p:txBody>
      </p:sp>
      <p:sp>
        <p:nvSpPr>
          <p:cNvPr id="6" name="TextBox 5"/>
          <p:cNvSpPr txBox="1"/>
          <p:nvPr/>
        </p:nvSpPr>
        <p:spPr>
          <a:xfrm>
            <a:off x="718343" y="3523929"/>
            <a:ext cx="5560660" cy="1200329"/>
          </a:xfrm>
          <a:prstGeom prst="rect">
            <a:avLst/>
          </a:prstGeom>
          <a:solidFill>
            <a:srgbClr val="ADADAD">
              <a:alpha val="41961"/>
            </a:srgbClr>
          </a:solidFill>
          <a:ln>
            <a:solidFill>
              <a:schemeClr val="tx1">
                <a:lumMod val="95000"/>
              </a:schemeClr>
            </a:solidFill>
          </a:ln>
        </p:spPr>
        <p:txBody>
          <a:bodyPr wrap="square" rtlCol="0">
            <a:spAutoFit/>
          </a:bodyPr>
          <a:lstStyle/>
          <a:p>
            <a:r>
              <a:rPr lang="en-US" sz="2400" dirty="0">
                <a:latin typeface="Century" charset="0"/>
                <a:ea typeface="Century" charset="0"/>
                <a:cs typeface="Century" charset="0"/>
              </a:rPr>
              <a:t>“I am the voice of one crying in the wilderness make straight the way of the Lord, as said Isaiah the prophet</a:t>
            </a:r>
            <a:r>
              <a:rPr lang="en-US" sz="2400" dirty="0" smtClean="0">
                <a:latin typeface="Century" charset="0"/>
                <a:ea typeface="Century" charset="0"/>
                <a:cs typeface="Century" charset="0"/>
              </a:rPr>
              <a:t>.”</a:t>
            </a:r>
            <a:endParaRPr lang="en-US" sz="2400" dirty="0">
              <a:latin typeface="Century" charset="0"/>
              <a:ea typeface="Century" charset="0"/>
              <a:cs typeface="Century" charset="0"/>
            </a:endParaRPr>
          </a:p>
        </p:txBody>
      </p:sp>
    </p:spTree>
    <p:extLst>
      <p:ext uri="{BB962C8B-B14F-4D97-AF65-F5344CB8AC3E}">
        <p14:creationId xmlns:p14="http://schemas.microsoft.com/office/powerpoint/2010/main" val="1631226763"/>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35000" contrast="5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468312" y="375617"/>
            <a:ext cx="7700327" cy="2886872"/>
          </a:xfrm>
        </p:spPr>
        <p:txBody>
          <a:bodyPr anchor="t"/>
          <a:lstStyle/>
          <a:p>
            <a:pPr algn="l"/>
            <a:r>
              <a:rPr lang="en-US" sz="3200" u="sng" dirty="0" smtClean="0">
                <a:latin typeface="Century" charset="0"/>
                <a:ea typeface="Century" charset="0"/>
                <a:cs typeface="Century" charset="0"/>
              </a:rPr>
              <a:t>Lessons Learned from John the Baptist</a:t>
            </a:r>
          </a:p>
          <a:p>
            <a:pPr marL="457200" indent="-457200" algn="l">
              <a:buFont typeface="Arial" charset="0"/>
              <a:buChar char="•"/>
            </a:pPr>
            <a:r>
              <a:rPr lang="en-US" sz="2800" dirty="0" smtClean="0">
                <a:latin typeface="Century" charset="0"/>
                <a:ea typeface="Century" charset="0"/>
                <a:cs typeface="Century" charset="0"/>
              </a:rPr>
              <a:t>Humility</a:t>
            </a:r>
          </a:p>
          <a:p>
            <a:pPr marL="457200" indent="-457200" algn="l">
              <a:buFont typeface="Arial" charset="0"/>
              <a:buChar char="•"/>
            </a:pPr>
            <a:r>
              <a:rPr lang="en-US" sz="2800" dirty="0" smtClean="0">
                <a:latin typeface="Century" charset="0"/>
                <a:ea typeface="Century" charset="0"/>
                <a:cs typeface="Century" charset="0"/>
              </a:rPr>
              <a:t>Uncompromising condemnation of sin</a:t>
            </a:r>
          </a:p>
          <a:p>
            <a:pPr marL="457200" indent="-457200" algn="l">
              <a:buFont typeface="Arial" charset="0"/>
              <a:buChar char="•"/>
            </a:pPr>
            <a:r>
              <a:rPr lang="en-US" sz="2800" dirty="0" smtClean="0">
                <a:latin typeface="Century" charset="0"/>
                <a:ea typeface="Century" charset="0"/>
                <a:cs typeface="Century" charset="0"/>
              </a:rPr>
              <a:t>Disinterest in material things</a:t>
            </a:r>
          </a:p>
        </p:txBody>
      </p:sp>
    </p:spTree>
    <p:extLst>
      <p:ext uri="{BB962C8B-B14F-4D97-AF65-F5344CB8AC3E}">
        <p14:creationId xmlns:p14="http://schemas.microsoft.com/office/powerpoint/2010/main" val="1309863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50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10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8" dur="1000"/>
                                        <p:tgtEl>
                                          <p:spTgt spid="5">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10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4"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pc="-150" dirty="0" smtClean="0">
                <a:latin typeface="Century" charset="0"/>
                <a:ea typeface="Century" charset="0"/>
                <a:cs typeface="Century" charset="0"/>
              </a:rPr>
              <a:t>John the Baptist</a:t>
            </a:r>
            <a:endParaRPr lang="en-US" sz="4000" spc="-150" dirty="0">
              <a:latin typeface="Century" charset="0"/>
              <a:ea typeface="Century" charset="0"/>
              <a:cs typeface="Century" charset="0"/>
            </a:endParaRPr>
          </a:p>
        </p:txBody>
      </p:sp>
      <p:sp>
        <p:nvSpPr>
          <p:cNvPr id="3" name="Text Placeholder 2"/>
          <p:cNvSpPr>
            <a:spLocks noGrp="1"/>
          </p:cNvSpPr>
          <p:nvPr>
            <p:ph type="body" sz="quarter" idx="11"/>
          </p:nvPr>
        </p:nvSpPr>
        <p:spPr>
          <a:xfrm>
            <a:off x="1646536" y="3577322"/>
            <a:ext cx="5871864" cy="862598"/>
          </a:xfrm>
        </p:spPr>
        <p:txBody>
          <a:bodyPr anchor="ctr">
            <a:noAutofit/>
          </a:bodyPr>
          <a:lstStyle/>
          <a:p>
            <a:r>
              <a:rPr lang="en-US" sz="2800" i="1" smtClean="0">
                <a:latin typeface="Avenir Book" charset="0"/>
                <a:ea typeface="Avenir Book" charset="0"/>
                <a:cs typeface="Avenir Book" charset="0"/>
              </a:rPr>
              <a:t>“I </a:t>
            </a:r>
            <a:r>
              <a:rPr lang="en-US" sz="2800" i="1" dirty="0">
                <a:latin typeface="Avenir Book" charset="0"/>
                <a:ea typeface="Avenir Book" charset="0"/>
                <a:cs typeface="Avenir Book" charset="0"/>
              </a:rPr>
              <a:t>tell you, among those born of women none is greater than </a:t>
            </a:r>
            <a:r>
              <a:rPr lang="en-US" sz="2800" i="1">
                <a:latin typeface="Avenir Book" charset="0"/>
                <a:ea typeface="Avenir Book" charset="0"/>
                <a:cs typeface="Avenir Book" charset="0"/>
              </a:rPr>
              <a:t>John</a:t>
            </a:r>
            <a:r>
              <a:rPr lang="en-US" sz="2800" i="1" smtClean="0">
                <a:latin typeface="Avenir Book" charset="0"/>
                <a:ea typeface="Avenir Book" charset="0"/>
                <a:cs typeface="Avenir Book" charset="0"/>
              </a:rPr>
              <a:t>.”</a:t>
            </a:r>
            <a:endParaRPr lang="en-US" sz="2800" dirty="0" smtClean="0">
              <a:latin typeface="Avenir Book" charset="0"/>
              <a:ea typeface="Avenir Book" charset="0"/>
              <a:cs typeface="Avenir Book" charset="0"/>
            </a:endParaRPr>
          </a:p>
        </p:txBody>
      </p:sp>
    </p:spTree>
    <p:extLst>
      <p:ext uri="{BB962C8B-B14F-4D97-AF65-F5344CB8AC3E}">
        <p14:creationId xmlns:p14="http://schemas.microsoft.com/office/powerpoint/2010/main" val="1589493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Rectangle 3"/>
          <p:cNvSpPr/>
          <p:nvPr/>
        </p:nvSpPr>
        <p:spPr>
          <a:xfrm>
            <a:off x="0" y="0"/>
            <a:ext cx="9209988" cy="523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460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275219" y="3818614"/>
            <a:ext cx="2718262" cy="259519"/>
          </a:xfrm>
        </p:spPr>
        <p:txBody>
          <a:bodyPr anchor="ctr">
            <a:noAutofit/>
          </a:bodyPr>
          <a:lstStyle/>
          <a:p>
            <a:r>
              <a:rPr lang="en-US" sz="2600" dirty="0" smtClean="0">
                <a:latin typeface="Avenir Light" charset="0"/>
                <a:ea typeface="Avenir Light" charset="0"/>
                <a:cs typeface="Avenir Light" charset="0"/>
              </a:rPr>
              <a:t>Who are you?</a:t>
            </a:r>
            <a:endParaRPr lang="en-US" sz="2600" dirty="0">
              <a:latin typeface="Avenir Light" charset="0"/>
              <a:ea typeface="Avenir Light" charset="0"/>
              <a:cs typeface="Avenir Light" charset="0"/>
            </a:endParaRPr>
          </a:p>
        </p:txBody>
      </p:sp>
      <p:sp>
        <p:nvSpPr>
          <p:cNvPr id="2" name="Title 1"/>
          <p:cNvSpPr>
            <a:spLocks noGrp="1"/>
          </p:cNvSpPr>
          <p:nvPr>
            <p:ph type="title"/>
          </p:nvPr>
        </p:nvSpPr>
        <p:spPr/>
        <p:txBody>
          <a:bodyPr>
            <a:normAutofit/>
          </a:bodyPr>
          <a:lstStyle/>
          <a:p>
            <a:r>
              <a:rPr lang="en-US" sz="4000" spc="-150" dirty="0" smtClean="0">
                <a:latin typeface="Century" charset="0"/>
                <a:ea typeface="Century" charset="0"/>
                <a:cs typeface="Century" charset="0"/>
              </a:rPr>
              <a:t>John the Baptist</a:t>
            </a:r>
            <a:endParaRPr lang="en-US" sz="4000" spc="-150" dirty="0">
              <a:latin typeface="Century" charset="0"/>
              <a:ea typeface="Century" charset="0"/>
              <a:cs typeface="Century" charset="0"/>
            </a:endParaRPr>
          </a:p>
        </p:txBody>
      </p:sp>
    </p:spTree>
    <p:extLst>
      <p:ext uri="{BB962C8B-B14F-4D97-AF65-F5344CB8AC3E}">
        <p14:creationId xmlns:p14="http://schemas.microsoft.com/office/powerpoint/2010/main" val="145038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291095" y="3861659"/>
            <a:ext cx="2610197" cy="259519"/>
          </a:xfrm>
        </p:spPr>
        <p:txBody>
          <a:bodyPr anchor="ctr">
            <a:noAutofit/>
          </a:bodyPr>
          <a:lstStyle/>
          <a:p>
            <a:r>
              <a:rPr lang="en-US" sz="2400" dirty="0" smtClean="0">
                <a:latin typeface="Avenir Light" charset="0"/>
                <a:ea typeface="Avenir Light" charset="0"/>
                <a:cs typeface="Avenir Light" charset="0"/>
              </a:rPr>
              <a:t>John the Baptist</a:t>
            </a:r>
            <a:endParaRPr lang="en-US" sz="2400" dirty="0">
              <a:latin typeface="Avenir Light" charset="0"/>
              <a:ea typeface="Avenir Light" charset="0"/>
              <a:cs typeface="Avenir Light" charset="0"/>
            </a:endParaRPr>
          </a:p>
        </p:txBody>
      </p:sp>
    </p:spTree>
    <p:extLst>
      <p:ext uri="{BB962C8B-B14F-4D97-AF65-F5344CB8AC3E}">
        <p14:creationId xmlns:p14="http://schemas.microsoft.com/office/powerpoint/2010/main" val="3284045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pc="-150" dirty="0" smtClean="0">
                <a:latin typeface="Century" charset="0"/>
                <a:ea typeface="Century" charset="0"/>
                <a:cs typeface="Century" charset="0"/>
              </a:rPr>
              <a:t>John the Baptist</a:t>
            </a:r>
            <a:endParaRPr lang="en-US" sz="4000" spc="-150" dirty="0">
              <a:latin typeface="Century" charset="0"/>
              <a:ea typeface="Century" charset="0"/>
              <a:cs typeface="Century" charset="0"/>
            </a:endParaRPr>
          </a:p>
        </p:txBody>
      </p:sp>
      <p:sp>
        <p:nvSpPr>
          <p:cNvPr id="3" name="Text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82834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33000" contrast="11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p:txBody>
          <a:bodyPr/>
          <a:lstStyle/>
          <a:p>
            <a:endParaRPr lang="en-US"/>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11000" contrast="4000"/>
                    </a14:imgEffect>
                  </a14:imgLayer>
                </a14:imgProps>
              </a:ext>
            </a:extLst>
          </a:blip>
          <a:stretch>
            <a:fillRect/>
          </a:stretch>
        </p:blipFill>
        <p:spPr>
          <a:xfrm>
            <a:off x="2283240" y="184329"/>
            <a:ext cx="4601069" cy="4435162"/>
          </a:xfrm>
          <a:prstGeom prst="rect">
            <a:avLst/>
          </a:prstGeom>
          <a:ln w="19050">
            <a:solidFill>
              <a:schemeClr val="bg1"/>
            </a:solidFill>
          </a:ln>
        </p:spPr>
      </p:pic>
      <p:pic>
        <p:nvPicPr>
          <p:cNvPr id="4" name="Picture 3"/>
          <p:cNvPicPr>
            <a:picLocks noChangeAspect="1"/>
          </p:cNvPicPr>
          <p:nvPr/>
        </p:nvPicPr>
        <p:blipFill rotWithShape="1">
          <a:blip r:embed="rId6"/>
          <a:srcRect l="6432" t="5258" r="13568" b="10360"/>
          <a:stretch/>
        </p:blipFill>
        <p:spPr>
          <a:xfrm>
            <a:off x="1638146" y="128575"/>
            <a:ext cx="5874025" cy="4646823"/>
          </a:xfrm>
          <a:prstGeom prst="rect">
            <a:avLst/>
          </a:prstGeom>
        </p:spPr>
      </p:pic>
    </p:spTree>
    <p:extLst>
      <p:ext uri="{BB962C8B-B14F-4D97-AF65-F5344CB8AC3E}">
        <p14:creationId xmlns:p14="http://schemas.microsoft.com/office/powerpoint/2010/main" val="3877253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pc="-150" dirty="0" smtClean="0">
                <a:latin typeface="Century" charset="0"/>
                <a:ea typeface="Century" charset="0"/>
                <a:cs typeface="Century" charset="0"/>
              </a:rPr>
              <a:t>John the Baptist</a:t>
            </a:r>
            <a:endParaRPr lang="en-US" sz="4000" spc="-150" dirty="0">
              <a:latin typeface="Century" charset="0"/>
              <a:ea typeface="Century" charset="0"/>
              <a:cs typeface="Century" charset="0"/>
            </a:endParaRPr>
          </a:p>
        </p:txBody>
      </p:sp>
      <p:sp>
        <p:nvSpPr>
          <p:cNvPr id="3" name="Text Placeholder 2"/>
          <p:cNvSpPr>
            <a:spLocks noGrp="1"/>
          </p:cNvSpPr>
          <p:nvPr>
            <p:ph type="body" sz="quarter" idx="11"/>
          </p:nvPr>
        </p:nvSpPr>
        <p:spPr>
          <a:xfrm>
            <a:off x="2438201" y="4095482"/>
            <a:ext cx="4307885" cy="304623"/>
          </a:xfrm>
        </p:spPr>
        <p:txBody>
          <a:bodyPr anchor="ctr">
            <a:noAutofit/>
          </a:bodyPr>
          <a:lstStyle/>
          <a:p>
            <a:r>
              <a:rPr lang="en-US" sz="2800" dirty="0" smtClean="0">
                <a:latin typeface="Avenir Light" charset="0"/>
                <a:ea typeface="Avenir Light" charset="0"/>
                <a:cs typeface="Avenir Light" charset="0"/>
              </a:rPr>
              <a:t>Did he start the church?</a:t>
            </a:r>
            <a:endParaRPr lang="en-US" sz="2800" dirty="0">
              <a:latin typeface="Avenir Light" charset="0"/>
              <a:ea typeface="Avenir Light" charset="0"/>
              <a:cs typeface="Avenir Light" charset="0"/>
            </a:endParaRPr>
          </a:p>
        </p:txBody>
      </p:sp>
    </p:spTree>
    <p:extLst>
      <p:ext uri="{BB962C8B-B14F-4D97-AF65-F5344CB8AC3E}">
        <p14:creationId xmlns:p14="http://schemas.microsoft.com/office/powerpoint/2010/main" val="180776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7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BEBA8EAE-BF5A-486C-A8C5-ECC9F3942E4B}">
                <a14:imgProps xmlns:a14="http://schemas.microsoft.com/office/drawing/2010/main">
                  <a14:imgLayer r:embed="rId4">
                    <a14:imgEffect>
                      <a14:brightnessContrast bright="35000" contrast="5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chor="t"/>
          <a:lstStyle/>
          <a:p>
            <a:pPr>
              <a:lnSpc>
                <a:spcPct val="150000"/>
              </a:lnSpc>
            </a:pPr>
            <a:r>
              <a:rPr lang="en-US" sz="3600" dirty="0" smtClean="0">
                <a:latin typeface="Century" charset="0"/>
                <a:ea typeface="Century" charset="0"/>
                <a:cs typeface="Century" charset="0"/>
              </a:rPr>
              <a:t>John the Baptist’s Role</a:t>
            </a:r>
          </a:p>
          <a:p>
            <a:pPr marL="457200" indent="-457200" algn="l">
              <a:lnSpc>
                <a:spcPct val="150000"/>
              </a:lnSpc>
              <a:buFont typeface="Arial" charset="0"/>
              <a:buChar char="•"/>
            </a:pPr>
            <a:r>
              <a:rPr lang="en-US" dirty="0" smtClean="0">
                <a:latin typeface="Century" charset="0"/>
                <a:ea typeface="Century" charset="0"/>
                <a:cs typeface="Century" charset="0"/>
              </a:rPr>
              <a:t>Subordinate to Christ</a:t>
            </a:r>
          </a:p>
          <a:p>
            <a:pPr marL="457200" indent="-457200" algn="l">
              <a:lnSpc>
                <a:spcPct val="150000"/>
              </a:lnSpc>
              <a:buFont typeface="Arial" charset="0"/>
              <a:buChar char="•"/>
            </a:pPr>
            <a:r>
              <a:rPr lang="en-US" dirty="0" smtClean="0">
                <a:latin typeface="Century" charset="0"/>
                <a:ea typeface="Century" charset="0"/>
                <a:cs typeface="Century" charset="0"/>
              </a:rPr>
              <a:t>A Ministry of Reconciliation</a:t>
            </a:r>
            <a:endParaRPr lang="en-US" dirty="0">
              <a:latin typeface="Century" charset="0"/>
              <a:ea typeface="Century" charset="0"/>
              <a:cs typeface="Century" charset="0"/>
            </a:endParaRPr>
          </a:p>
        </p:txBody>
      </p:sp>
    </p:spTree>
    <p:extLst>
      <p:ext uri="{BB962C8B-B14F-4D97-AF65-F5344CB8AC3E}">
        <p14:creationId xmlns:p14="http://schemas.microsoft.com/office/powerpoint/2010/main" val="374352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35000" contrast="5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4" name="Text Placeholder 1"/>
          <p:cNvSpPr>
            <a:spLocks noGrp="1"/>
          </p:cNvSpPr>
          <p:nvPr>
            <p:ph type="body" sz="quarter" idx="10"/>
          </p:nvPr>
        </p:nvSpPr>
        <p:spPr>
          <a:xfrm>
            <a:off x="225778" y="375617"/>
            <a:ext cx="6412089" cy="4405934"/>
          </a:xfrm>
        </p:spPr>
        <p:txBody>
          <a:bodyPr anchor="t">
            <a:noAutofit/>
          </a:bodyPr>
          <a:lstStyle/>
          <a:p>
            <a:pPr marL="0" lvl="2"/>
            <a:r>
              <a:rPr lang="en-US" sz="2600" b="1" u="sng" dirty="0">
                <a:latin typeface="Century" charset="0"/>
                <a:ea typeface="Century" charset="0"/>
                <a:cs typeface="Century" charset="0"/>
              </a:rPr>
              <a:t>Isaiah 40:3-5</a:t>
            </a:r>
            <a:r>
              <a:rPr lang="en-US" sz="2600" b="1" dirty="0">
                <a:latin typeface="Century" charset="0"/>
                <a:ea typeface="Century" charset="0"/>
                <a:cs typeface="Century" charset="0"/>
              </a:rPr>
              <a:t> - A voice cries: “In the wilderness prepare the way of the Lord; make straight in the desert a highway for our God. Every valley shall be lifted up, and every mountain and hill be made low; the uneven ground shall become level, and the rough places a plain. And the glory of the Lord shall be revealed, and all flesh shall see it together, for the mouth of the Lord has spoken.”</a:t>
            </a:r>
          </a:p>
          <a:p>
            <a:pPr algn="l"/>
            <a:endParaRPr lang="en-US" sz="2600" dirty="0">
              <a:latin typeface="Century" charset="0"/>
              <a:ea typeface="Century" charset="0"/>
              <a:cs typeface="Century" charset="0"/>
            </a:endParaRPr>
          </a:p>
        </p:txBody>
      </p:sp>
    </p:spTree>
    <p:extLst>
      <p:ext uri="{BB962C8B-B14F-4D97-AF65-F5344CB8AC3E}">
        <p14:creationId xmlns:p14="http://schemas.microsoft.com/office/powerpoint/2010/main" val="92046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extLst>
              <a:ext uri="{BEBA8EAE-BF5A-486C-A8C5-ECC9F3942E4B}">
                <a14:imgProps xmlns:a14="http://schemas.microsoft.com/office/drawing/2010/main">
                  <a14:imgLayer r:embed="rId3">
                    <a14:imgEffect>
                      <a14:brightnessContrast bright="35000" contrast="5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4" name="Text Placeholder 1"/>
          <p:cNvSpPr>
            <a:spLocks noGrp="1"/>
          </p:cNvSpPr>
          <p:nvPr>
            <p:ph type="body" sz="quarter" idx="10"/>
          </p:nvPr>
        </p:nvSpPr>
        <p:spPr>
          <a:xfrm>
            <a:off x="225778" y="635264"/>
            <a:ext cx="6412089" cy="3857716"/>
          </a:xfrm>
        </p:spPr>
        <p:txBody>
          <a:bodyPr anchor="t">
            <a:noAutofit/>
          </a:bodyPr>
          <a:lstStyle/>
          <a:p>
            <a:pPr marL="122238" lvl="2"/>
            <a:r>
              <a:rPr lang="en-US" sz="2800" b="1" u="sng" dirty="0">
                <a:latin typeface="Century" charset="0"/>
                <a:ea typeface="Century" charset="0"/>
                <a:cs typeface="Century" charset="0"/>
              </a:rPr>
              <a:t>Malachi 4:5,6 </a:t>
            </a:r>
            <a:r>
              <a:rPr lang="en-US" sz="2800" b="1" dirty="0">
                <a:latin typeface="Century" charset="0"/>
                <a:ea typeface="Century" charset="0"/>
                <a:cs typeface="Century" charset="0"/>
              </a:rPr>
              <a:t>- “Behold, I will send you Elijah the prophet before the great and awesome day of the Lord comes. And he will turn the hearts of fathers to their children and the hearts of children to their fathers, lest I come and strike the land with a decree of utter destruction.”</a:t>
            </a:r>
          </a:p>
        </p:txBody>
      </p:sp>
    </p:spTree>
    <p:extLst>
      <p:ext uri="{BB962C8B-B14F-4D97-AF65-F5344CB8AC3E}">
        <p14:creationId xmlns:p14="http://schemas.microsoft.com/office/powerpoint/2010/main" val="393693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347</TotalTime>
  <Words>361</Words>
  <Application>Microsoft Macintosh PowerPoint</Application>
  <PresentationFormat>On-screen Show (16:9)</PresentationFormat>
  <Paragraphs>32</Paragraphs>
  <Slides>15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Adelle-Regular</vt:lpstr>
      <vt:lpstr>Apple Chancery</vt:lpstr>
      <vt:lpstr>Arial</vt:lpstr>
      <vt:lpstr>Avenir Book</vt:lpstr>
      <vt:lpstr>Avenir Light</vt:lpstr>
      <vt:lpstr>Calibri</vt:lpstr>
      <vt:lpstr>Century</vt:lpstr>
      <vt:lpstr>Trebuchet MS</vt:lpstr>
      <vt:lpstr>Default</vt:lpstr>
      <vt:lpstr>PowerPoint Presentation</vt:lpstr>
      <vt:lpstr>John the Baptist</vt:lpstr>
      <vt:lpstr>PowerPoint Presentation</vt:lpstr>
      <vt:lpstr>John the Baptist</vt:lpstr>
      <vt:lpstr>PowerPoint Presentation</vt:lpstr>
      <vt:lpstr>John the Baptist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the Baptist</vt:lpstr>
      <vt:lpstr>PowerPoint Presentation</vt:lpstr>
    </vt:vector>
  </TitlesOfParts>
  <Company>RT Creative Group</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Steve Patton</cp:lastModifiedBy>
  <cp:revision>27</cp:revision>
  <cp:lastPrinted>2017-03-31T18:16:10Z</cp:lastPrinted>
  <dcterms:created xsi:type="dcterms:W3CDTF">2014-03-26T14:03:34Z</dcterms:created>
  <dcterms:modified xsi:type="dcterms:W3CDTF">2017-04-02T20:39:05Z</dcterms:modified>
</cp:coreProperties>
</file>